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Old Standard TT"/>
      <p:regular r:id="rId45"/>
      <p:bold r:id="rId46"/>
      <p:italic r:id="rId47"/>
    </p:embeddedFont>
    <p:embeddedFont>
      <p:font typeface="Merriweather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1E6EFA9-531E-405E-A092-53A7E03AE2D9}">
  <a:tblStyle styleId="{31E6EFA9-531E-405E-A092-53A7E03AE2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OldStandardTT-bold.fntdata"/><Relationship Id="rId45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erriweather-regular.fntdata"/><Relationship Id="rId47" Type="http://schemas.openxmlformats.org/officeDocument/2006/relationships/font" Target="fonts/OldStandardTT-italic.fntdata"/><Relationship Id="rId49" Type="http://schemas.openxmlformats.org/officeDocument/2006/relationships/font" Target="fonts/Merriweather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erriweather-boldItalic.fntdata"/><Relationship Id="rId50" Type="http://schemas.openxmlformats.org/officeDocument/2006/relationships/font" Target="fonts/Merriweather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5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54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099a650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099a650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b82de831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b82de831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b82de8317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b82de831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b82de8317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b82de8317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b82de8317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b82de8317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b82de8317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b82de8317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b80d92bc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b80d92bc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b82de8317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b82de8317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82de8317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b82de8317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b82de8317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b82de8317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b80d92bc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b80d92bc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82de83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82de83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b80d92b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b80d92b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b80d92b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b80d92b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b80d92bc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b80d92b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b80d92bc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b80d92bc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b80d92bc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b80d92bc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b82de83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b82de83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b82de831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b82de831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b82de831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b82de831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b82de831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b82de831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b82de831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b82de831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82de831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82de831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b80d92bc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b80d92bc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b82de831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b82de831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b80d92bc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b80d92bc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b82de831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b82de831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b82de8317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b82de8317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b82de8317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b82de8317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b82de8317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b82de8317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b82de8317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b82de8317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b82de8317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b82de8317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82de831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82de831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82de831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82de831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82de8317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82de8317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b82de831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b82de831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b82de831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b82de831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b82de831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b82de831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1111"/>
                </a:solidFill>
              </a:rPr>
              <a:t>Geth is a command line interface (CLI) tool that communicates with the Ethereum Network and acts as the a link between your computer, its hardware and the rest of the ethereum nodes or network computers.</a:t>
            </a:r>
            <a:endParaRPr sz="12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Harvest Supply Chain	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91950" y="2715550"/>
            <a:ext cx="2543100" cy="5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Blockchain</a:t>
            </a:r>
            <a:endParaRPr/>
          </a:p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Madhura Avachat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Mayur Choudhary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Kalpaj Patil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Poorvi Raut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r>
              <a:rPr lang="en"/>
              <a:t> Requirements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71600"/>
            <a:ext cx="8520600" cy="23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Linux (64-bit ) Operating system 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4GB RAM 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Open Sans"/>
                <a:ea typeface="Open Sans"/>
                <a:cs typeface="Open Sans"/>
                <a:sym typeface="Open Sans"/>
              </a:rPr>
              <a:t>SYSTEM DESIGN</a:t>
            </a:r>
            <a:endParaRPr b="1" sz="4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5" y="56375"/>
            <a:ext cx="6851601" cy="503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32705" l="0" r="0" t="0"/>
          <a:stretch/>
        </p:blipFill>
        <p:spPr>
          <a:xfrm>
            <a:off x="405788" y="263325"/>
            <a:ext cx="8332425" cy="417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447" y="0"/>
            <a:ext cx="700111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075" y="152400"/>
            <a:ext cx="626184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950" y="0"/>
            <a:ext cx="352501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9"/>
          <p:cNvPicPr preferRelativeResize="0"/>
          <p:nvPr/>
        </p:nvPicPr>
        <p:blipFill rotWithShape="1">
          <a:blip r:embed="rId3">
            <a:alphaModFix/>
          </a:blip>
          <a:srcRect b="36852" l="0" r="0" t="0"/>
          <a:stretch/>
        </p:blipFill>
        <p:spPr>
          <a:xfrm>
            <a:off x="1359093" y="0"/>
            <a:ext cx="642582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850" y="0"/>
            <a:ext cx="66562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Open Sans"/>
                <a:ea typeface="Open Sans"/>
                <a:cs typeface="Open Sans"/>
                <a:sym typeface="Open Sans"/>
              </a:rPr>
              <a:t>PROJECT RESOURCES</a:t>
            </a:r>
            <a:endParaRPr b="1" sz="4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783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891550"/>
            <a:ext cx="8520600" cy="3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AutoNum type="arabicPeriod"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Enables the decentralized and immutable storage of verified data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AutoNum type="arabicPeriod"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Logistics and supply chain management community recognises potential. [5]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AutoNum type="arabicPeriod"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 Food quality change and environmental load for new scenarios is as important as the analysis of efficiency and responsiveness requirements. [2]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Resources</a:t>
            </a:r>
            <a:endParaRPr/>
          </a:p>
        </p:txBody>
      </p:sp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311700" y="1171600"/>
            <a:ext cx="8520600" cy="3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b="1" lang="en" u="sng"/>
              <a:t>Human Resources</a:t>
            </a:r>
            <a:r>
              <a:rPr b="1" lang="en" sz="1500"/>
              <a:t> :</a:t>
            </a:r>
            <a:endParaRPr b="1"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b="1" lang="en" sz="1500"/>
              <a:t>Number of people : </a:t>
            </a:r>
            <a:r>
              <a:rPr lang="en" sz="1500"/>
              <a:t>4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b="1" lang="en" sz="1500"/>
              <a:t>Skills :</a:t>
            </a:r>
            <a:r>
              <a:rPr lang="en" sz="1500"/>
              <a:t> 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Communication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Critical Thinking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Creativity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Decision Making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Situational Leadership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Technical Skills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&amp; Software Resources</a:t>
            </a:r>
            <a:endParaRPr/>
          </a:p>
        </p:txBody>
      </p:sp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311700" y="127905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Hardware</a:t>
            </a:r>
            <a:r>
              <a:rPr b="1" lang="en" sz="1800"/>
              <a:t> </a:t>
            </a:r>
            <a:r>
              <a:rPr b="1" lang="en" sz="1800"/>
              <a:t>:</a:t>
            </a:r>
            <a:endParaRPr b="1" sz="1800"/>
          </a:p>
          <a:p>
            <a:pPr indent="-317500" lvl="0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r>
              <a:rPr lang="en" sz="1500"/>
              <a:t>RFID Tag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RFID Reader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Arduino Uno Microcontroller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Wifi Module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Buzzer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 u="sng"/>
              <a:t>	</a:t>
            </a:r>
            <a:endParaRPr b="1" sz="1800" u="sng"/>
          </a:p>
        </p:txBody>
      </p:sp>
      <p:sp>
        <p:nvSpPr>
          <p:cNvPr id="172" name="Google Shape;172;p33"/>
          <p:cNvSpPr txBox="1"/>
          <p:nvPr>
            <p:ph idx="2" type="body"/>
          </p:nvPr>
        </p:nvSpPr>
        <p:spPr>
          <a:xfrm>
            <a:off x="4832400" y="127905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Software</a:t>
            </a:r>
            <a:r>
              <a:rPr b="1" lang="en" sz="1800"/>
              <a:t> :</a:t>
            </a:r>
            <a:r>
              <a:rPr b="1" lang="en" sz="1800" u="sng"/>
              <a:t> </a:t>
            </a:r>
            <a:endParaRPr b="1" sz="1800" u="sng"/>
          </a:p>
          <a:p>
            <a:pPr indent="-323850" lvl="0" marL="914400" rtl="0" algn="l">
              <a:spcBef>
                <a:spcPts val="160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 Ethereum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 Ganache CLI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 Truffle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 Node.js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 MongoDB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 React js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Estimates : </a:t>
            </a:r>
            <a:endParaRPr/>
          </a:p>
        </p:txBody>
      </p:sp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Hardware Cost</a:t>
            </a:r>
            <a:r>
              <a:rPr lang="en"/>
              <a:t>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9" name="Google Shape;179;p34"/>
          <p:cNvGraphicFramePr/>
          <p:nvPr/>
        </p:nvGraphicFramePr>
        <p:xfrm>
          <a:off x="952500" y="184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{31E6EFA9-531E-405E-A092-53A7E03AE2D9}</a:tableStyleId>
              </a:tblPr>
              <a:tblGrid>
                <a:gridCol w="3619500"/>
                <a:gridCol w="3619500"/>
              </a:tblGrid>
              <a:tr h="57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Component Name</a:t>
                      </a:r>
                      <a:endParaRPr b="1" sz="16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Cost in R</a:t>
                      </a:r>
                      <a:r>
                        <a:rPr lang="en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</a:t>
                      </a:r>
                      <a:endParaRPr sz="16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43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RFID Tag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20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43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RFID Reader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250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43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Arduino Uno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450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43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Wifi Module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180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43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Buzzer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50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311700" y="1058225"/>
            <a:ext cx="8520600" cy="3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Potential Risks</a:t>
            </a:r>
            <a:r>
              <a:rPr b="1" lang="en"/>
              <a:t> :</a:t>
            </a:r>
            <a:r>
              <a:rPr b="1" lang="en" u="sng"/>
              <a:t> 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6" name="Google Shape;186;p35"/>
          <p:cNvGraphicFramePr/>
          <p:nvPr/>
        </p:nvGraphicFramePr>
        <p:xfrm>
          <a:off x="952500" y="159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{31E6EFA9-531E-405E-A092-53A7E03AE2D9}</a:tableStyleId>
              </a:tblPr>
              <a:tblGrid>
                <a:gridCol w="2247900"/>
                <a:gridCol w="4991100"/>
              </a:tblGrid>
              <a:tr h="51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Description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Hardware Failure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47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Category 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Hardware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47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Probability 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Low (15 %)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47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Impact 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Marginal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47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Strategy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Replace with new Hardware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7" name="Google Shape;187;p35"/>
          <p:cNvSpPr txBox="1"/>
          <p:nvPr/>
        </p:nvSpPr>
        <p:spPr>
          <a:xfrm>
            <a:off x="311700" y="4181825"/>
            <a:ext cx="77844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ld Standard TT"/>
              <a:buChar char="❖"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Above risk is certain to occur because hardware failures are common and unavoidable.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311700" y="1058225"/>
            <a:ext cx="8520600" cy="3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3" name="Google Shape;193;p36"/>
          <p:cNvGraphicFramePr/>
          <p:nvPr/>
        </p:nvGraphicFramePr>
        <p:xfrm>
          <a:off x="696025" y="69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{31E6EFA9-531E-405E-A092-53A7E03AE2D9}</a:tableStyleId>
              </a:tblPr>
              <a:tblGrid>
                <a:gridCol w="2297925"/>
                <a:gridCol w="5102150"/>
              </a:tblGrid>
              <a:tr h="68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Description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Logical Error in Smart Contract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63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Category 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Software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63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Probability 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Medium low (30 %)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63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Impact 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Critical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63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Strategy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Code Debugging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4" name="Google Shape;194;p36"/>
          <p:cNvSpPr txBox="1"/>
          <p:nvPr/>
        </p:nvSpPr>
        <p:spPr>
          <a:xfrm>
            <a:off x="311700" y="4181825"/>
            <a:ext cx="77844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ld Standard TT"/>
              <a:buChar char="❖"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Above risk is uncertain. It deals with the issues and complexities in Smart Contract.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490250" y="526350"/>
            <a:ext cx="6474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>
                <a:latin typeface="Open Sans"/>
                <a:ea typeface="Open Sans"/>
                <a:cs typeface="Open Sans"/>
                <a:sym typeface="Open Sans"/>
              </a:rPr>
              <a:t>PROJECT MODULES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Modules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171600"/>
            <a:ext cx="8520600" cy="3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Decentralised</a:t>
            </a:r>
            <a:r>
              <a:rPr lang="en" sz="3000"/>
              <a:t> Application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Smart Contracts Module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IoT Module</a:t>
            </a:r>
            <a:endParaRPr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Decentralised Application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15333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will login/register on Dapp and create a copy of their own blockchain.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Once the user registers, their data gets saved on the blockchain.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 account will have a private key associated to it which will be used to access the blockchain.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With the help of the shipment ID, the user will be able to track the current status of the shipment as well as the history of the shipment.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Contracts Module</a:t>
            </a:r>
            <a:endParaRPr/>
          </a:p>
        </p:txBody>
      </p:sp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Smart contracts will when self execute when the conditions are met i.e. the shipments enters or leaves a registered user’s site.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outcome is then recorded on the blockchain and updated across all the nodes.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Smart contracts will address two main challenges :-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lphaUcPeriod"/>
            </a:pPr>
            <a:r>
              <a:rPr lang="en"/>
              <a:t>Determining the provenance of goods</a:t>
            </a:r>
            <a:endParaRPr/>
          </a:p>
        </p:txBody>
      </p:sp>
      <p:sp>
        <p:nvSpPr>
          <p:cNvPr id="223" name="Google Shape;223;p4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first supplier will record the details about the vegetable of fruit on the blockchain which will be immutably stored.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will allow any other user to update the information about the particular shipment on the blockchain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Motivation</a:t>
            </a:r>
            <a:endParaRPr b="1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AutoNum type="arabicPeriod"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Food Safety: Tampering, Stale Food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AutoNum type="arabicPeriod"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Supply Chain Traceability System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AutoNum type="arabicPeriod"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P</a:t>
            </a: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roduction, processing, warehousing, distribution and selling links. [1]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>
            <p:ph type="title"/>
          </p:nvPr>
        </p:nvSpPr>
        <p:spPr>
          <a:xfrm>
            <a:off x="255175" y="3323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 Tracking the progress of goods </a:t>
            </a:r>
            <a:endParaRPr/>
          </a:p>
        </p:txBody>
      </p:sp>
      <p:sp>
        <p:nvSpPr>
          <p:cNvPr id="234" name="Google Shape;234;p4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</a:t>
            </a:r>
            <a:r>
              <a:rPr lang="en" sz="2000"/>
              <a:t>ach user will record the details to the blockchain whenever they send out the shipment or receive a shipment.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IoT Module will sense the incoming or outgoing and will automatically trigger the smart contract to execute. [3]</a:t>
            </a: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  Building trust among the participants</a:t>
            </a:r>
            <a:endParaRPr/>
          </a:p>
        </p:txBody>
      </p:sp>
      <p:sp>
        <p:nvSpPr>
          <p:cNvPr id="245" name="Google Shape;245;p4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reputation score is maintained for each user to determine the number of successful shipments handled by them.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is used to incentivize users to work towards maintaining a good reputation and help build trust among users with greater transparency.</a:t>
            </a:r>
            <a:endParaRPr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Module</a:t>
            </a:r>
            <a:endParaRPr/>
          </a:p>
        </p:txBody>
      </p:sp>
      <p:sp>
        <p:nvSpPr>
          <p:cNvPr id="251" name="Google Shape;251;p4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IoT Module consists of the RFID scanner, RFID tag and the Arduino Uno which is connected to ESP8266 (WiFi module).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 scanner recognises the tag, the tag ID is sent to Arduino Uno through the RFID scanner.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The Arduino Uno then uses tag ID to trigger the smart contract deployed on the web via the WiFi Module.</a:t>
            </a:r>
            <a:endParaRPr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7"/>
          <p:cNvSpPr txBox="1"/>
          <p:nvPr>
            <p:ph type="title"/>
          </p:nvPr>
        </p:nvSpPr>
        <p:spPr>
          <a:xfrm>
            <a:off x="265500" y="285825"/>
            <a:ext cx="4045200" cy="7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Advantages</a:t>
            </a:r>
            <a:endParaRPr sz="2400"/>
          </a:p>
        </p:txBody>
      </p:sp>
      <p:sp>
        <p:nvSpPr>
          <p:cNvPr id="257" name="Google Shape;257;p47"/>
          <p:cNvSpPr txBox="1"/>
          <p:nvPr>
            <p:ph idx="2" type="body"/>
          </p:nvPr>
        </p:nvSpPr>
        <p:spPr>
          <a:xfrm>
            <a:off x="4939500" y="724200"/>
            <a:ext cx="3837000" cy="6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7"/>
          <p:cNvSpPr txBox="1"/>
          <p:nvPr>
            <p:ph idx="1" type="subTitle"/>
          </p:nvPr>
        </p:nvSpPr>
        <p:spPr>
          <a:xfrm>
            <a:off x="265500" y="1142100"/>
            <a:ext cx="4045200" cy="28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Enhances transparency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Maintains continuity of supply.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Reduced costs as less physical documentation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Less time and manual effort wasted.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59" name="Google Shape;259;p47"/>
          <p:cNvSpPr txBox="1"/>
          <p:nvPr>
            <p:ph type="title"/>
          </p:nvPr>
        </p:nvSpPr>
        <p:spPr>
          <a:xfrm>
            <a:off x="4883150" y="285825"/>
            <a:ext cx="4045200" cy="7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Limitations</a:t>
            </a:r>
            <a:endParaRPr sz="2400"/>
          </a:p>
        </p:txBody>
      </p:sp>
      <p:sp>
        <p:nvSpPr>
          <p:cNvPr id="260" name="Google Shape;260;p47"/>
          <p:cNvSpPr txBox="1"/>
          <p:nvPr/>
        </p:nvSpPr>
        <p:spPr>
          <a:xfrm>
            <a:off x="5049650" y="1142100"/>
            <a:ext cx="3712200" cy="3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ld Standard TT"/>
              <a:buChar char="●"/>
            </a:pPr>
            <a:r>
              <a:rPr lang="en" sz="2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Hardware cost and installation.</a:t>
            </a:r>
            <a:endParaRPr sz="2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ld Standard TT"/>
              <a:buChar char="●"/>
            </a:pPr>
            <a:r>
              <a:rPr lang="en" sz="2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Hardware faults are common.</a:t>
            </a:r>
            <a:endParaRPr sz="2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ld Standard TT"/>
              <a:buChar char="●"/>
            </a:pPr>
            <a:r>
              <a:rPr lang="en" sz="2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Blockchain can be tampered if control of &gt; 50% is lost.</a:t>
            </a:r>
            <a:endParaRPr sz="2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ld Standard TT"/>
              <a:buChar char="●"/>
            </a:pPr>
            <a:r>
              <a:rPr lang="en" sz="2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Smart contracts are complex to code.</a:t>
            </a:r>
            <a:endParaRPr sz="2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266" name="Google Shape;266;p48"/>
          <p:cNvSpPr txBox="1"/>
          <p:nvPr>
            <p:ph idx="1" type="body"/>
          </p:nvPr>
        </p:nvSpPr>
        <p:spPr>
          <a:xfrm>
            <a:off x="311700" y="11038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Scalable extension on a nationwide level.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Reputation score of each user could be recorded and updated </a:t>
            </a:r>
            <a:r>
              <a:rPr lang="en" sz="2000"/>
              <a:t>regularly</a:t>
            </a:r>
            <a:r>
              <a:rPr lang="en" sz="2000"/>
              <a:t> to maintain trust among users.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Addition of GPS system to track the real time live location of the shipment.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ML/AI to predict supply and demand so that the inventory can be managed efficiently.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2" name="Google Shape;272;p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We have hereby built a robust system in order to address the several issues discussed earlier in food harvest life cycle with help of Smart Contracts and IoT.</a:t>
            </a:r>
            <a:endParaRPr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0"/>
          <p:cNvSpPr txBox="1"/>
          <p:nvPr>
            <p:ph type="ctrTitle"/>
          </p:nvPr>
        </p:nvSpPr>
        <p:spPr>
          <a:xfrm>
            <a:off x="285975" y="461225"/>
            <a:ext cx="71487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References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8" name="Google Shape;278;p50"/>
          <p:cNvSpPr txBox="1"/>
          <p:nvPr>
            <p:ph idx="1" type="subTitle"/>
          </p:nvPr>
        </p:nvSpPr>
        <p:spPr>
          <a:xfrm>
            <a:off x="285975" y="1784283"/>
            <a:ext cx="8118600" cy="31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[1]  Smart contracts and their application in supply chain management.  Angwei Law - 2017 - dspace.mit.edu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[2]  Feng Tian, ”An agri-food supply chain traceability system for China based on  RFID   blockchain  technology,”  2016  13th  International  Conference  on Service Systems and Service Management (ICSSSM), Kunming,  2016,  pp.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1-6.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[3]  Traceability in Agri-Food Sector using RFID Arun N. Nambiar Department of Industrial Technology California State University Fresno, California 93740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[4]  Feng  Tian,  ”A  supply  chain  traceability  system  for  food  safety  based  on HACCP, blockchain   Internet of things,” 2017 International Conference on Service Systems and Service Management, Dalian, 2017, pp.  1-6.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[5]  D. Tse, B. Zhang, Y. Yang, C. Cheng and H. Mu, ”Blockchain application in food supply information security,” 2017 IEEE International Conference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 Industrial Engineering and Engineering Management (IEEM), Singapore,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2017, pp.  1357-1361.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highlight>
                <a:srgbClr val="E4E8EE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E4E8EE"/>
                </a:highlight>
                <a:latin typeface="Merriweather"/>
                <a:ea typeface="Merriweather"/>
                <a:cs typeface="Merriweather"/>
                <a:sym typeface="Merriweather"/>
              </a:rPr>
              <a:t>Food Harvest Supply Chain traceability system using Smart Contracts, RFID.</a:t>
            </a:r>
            <a:endParaRPr sz="2400">
              <a:highlight>
                <a:srgbClr val="E4E8EE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Literature Survey</a:t>
            </a:r>
            <a:endParaRPr b="1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AutoNum type="arabicPeriod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Smart contracts and their application in supply chain management.  Angwei Law - 2017 - dspace.mit.edu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AutoNum type="arabicPeriod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Feng Tian.  (2016).  An agri-food supply chain traceability system for China based on RFID c blockchain technology.   2016  13th  International  Conference  on Service Systems and Service Management (ICSSSM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AutoNum type="arabicPeriod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Traceability in Agri-Food Sector using RFID Arun N.Nambiar Department of Industrial Technology California State University Fresno, California 93740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>
                <a:latin typeface="Open Sans"/>
                <a:ea typeface="Open Sans"/>
                <a:cs typeface="Open Sans"/>
                <a:sym typeface="Open Sans"/>
              </a:rPr>
              <a:t>SOFTWARE REQUIREMENTS SPECIFICATIONS</a:t>
            </a:r>
            <a:endParaRPr b="1" sz="4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Traceability Thrust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Information must be collected and merged when tracing the source of a problem, or tracking down affected product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Cyber-security Assessment Thrust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Cyber-security assessment and system configuration checking are essential for assuring trust in a supply chain [4]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Food Safety and Identification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Implementation of effective traceability systems improves the ability to implement verifiable safety and quality compliance programs. The resulting visibility of relevant information enables agri-food businesses to better manage risks and allows for quick reaction to emergencies, recalls, and withdrawals.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Requirements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Solidity language for creating smart contracts.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Mongo DB language for back-end database.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Node JS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WEB3 JS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ReactJS for front-end.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Arduino IDE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Geth</a:t>
            </a: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AutoNum type="arabicPeriod"/>
            </a:pPr>
            <a:r>
              <a:rPr lang="en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Databases</a:t>
            </a: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