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1" r:id="rId6"/>
    <p:sldId id="258" r:id="rId7"/>
    <p:sldId id="259" r:id="rId8"/>
    <p:sldId id="263" r:id="rId9"/>
    <p:sldId id="264" r:id="rId10"/>
    <p:sldId id="265" r:id="rId11"/>
    <p:sldId id="266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>
        <p:scale>
          <a:sx n="50" d="100"/>
          <a:sy n="50" d="100"/>
        </p:scale>
        <p:origin x="384" y="6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Collected data from Kaggle datasets.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Cleaned and balanced the dataset. 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Extracted features like account age, post activity etc.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E511BC35-4F35-4120-9EDD-B09D07D47D4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Build a pipeline from data input to model training.</a:t>
          </a:r>
        </a:p>
      </dgm:t>
    </dgm:pt>
    <dgm:pt modelId="{39353754-B22D-4823-B0A8-B397CEF3E1DB}" type="parTrans" cxnId="{989A5BD9-74DD-4A55-A155-0E31C167FBEA}">
      <dgm:prSet/>
      <dgm:spPr/>
      <dgm:t>
        <a:bodyPr/>
        <a:lstStyle/>
        <a:p>
          <a:endParaRPr lang="en-IN"/>
        </a:p>
      </dgm:t>
    </dgm:pt>
    <dgm:pt modelId="{A8AC7B33-0B71-4E1F-83B4-B081CFC5261D}" type="sibTrans" cxnId="{989A5BD9-74DD-4A55-A155-0E31C167FBEA}">
      <dgm:prSet/>
      <dgm:spPr/>
      <dgm:t>
        <a:bodyPr/>
        <a:lstStyle/>
        <a:p>
          <a:endParaRPr lang="en-IN"/>
        </a:p>
      </dgm:t>
    </dgm:pt>
    <dgm:pt modelId="{EBA6A342-A230-473F-AB5B-A5001AD85D0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Used NLP for sentiment and keyword analysis in text.</a:t>
          </a:r>
        </a:p>
      </dgm:t>
    </dgm:pt>
    <dgm:pt modelId="{03F409D5-670A-4CD7-9428-F00DBD45839D}" type="parTrans" cxnId="{F12B741B-CE77-4F91-AF15-BC5182DC61D3}">
      <dgm:prSet/>
      <dgm:spPr/>
      <dgm:t>
        <a:bodyPr/>
        <a:lstStyle/>
        <a:p>
          <a:endParaRPr lang="en-IN"/>
        </a:p>
      </dgm:t>
    </dgm:pt>
    <dgm:pt modelId="{7810AC75-A180-450C-9417-B98E0D5C865A}" type="sibTrans" cxnId="{F12B741B-CE77-4F91-AF15-BC5182DC61D3}">
      <dgm:prSet/>
      <dgm:spPr/>
      <dgm:t>
        <a:bodyPr/>
        <a:lstStyle/>
        <a:p>
          <a:endParaRPr lang="en-IN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95DE6538-27BD-44AF-A1A8-CA8F6B10FDD2}" type="pres">
      <dgm:prSet presAssocID="{0BEF68B8-1228-47BB-83B5-7B9CD1E3F84E}" presName="text_2" presStyleLbl="node1" presStyleIdx="1" presStyleCnt="5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5"/>
      <dgm:spPr/>
    </dgm:pt>
    <dgm:pt modelId="{E131CE4A-9776-44F4-BC03-867682E21374}" type="pres">
      <dgm:prSet presAssocID="{5605D28D-2CE6-4513-8566-952984E21E14}" presName="text_3" presStyleLbl="node1" presStyleIdx="2" presStyleCnt="5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5"/>
      <dgm:spPr/>
    </dgm:pt>
    <dgm:pt modelId="{30073A43-DC6A-4B64-911D-A46FA9C32573}" type="pres">
      <dgm:prSet presAssocID="{EBA6A342-A230-473F-AB5B-A5001AD85D08}" presName="text_4" presStyleLbl="node1" presStyleIdx="3" presStyleCnt="5">
        <dgm:presLayoutVars>
          <dgm:bulletEnabled val="1"/>
        </dgm:presLayoutVars>
      </dgm:prSet>
      <dgm:spPr/>
    </dgm:pt>
    <dgm:pt modelId="{A329C78A-9A0D-4D24-976B-F450754EA444}" type="pres">
      <dgm:prSet presAssocID="{EBA6A342-A230-473F-AB5B-A5001AD85D08}" presName="accent_4" presStyleCnt="0"/>
      <dgm:spPr/>
    </dgm:pt>
    <dgm:pt modelId="{F8AF123E-8C43-4C81-A04E-898DD6AD7660}" type="pres">
      <dgm:prSet presAssocID="{EBA6A342-A230-473F-AB5B-A5001AD85D08}" presName="accentRepeatNode" presStyleLbl="solidFgAcc1" presStyleIdx="3" presStyleCnt="5"/>
      <dgm:spPr/>
    </dgm:pt>
    <dgm:pt modelId="{F8E6FB90-1B98-48BA-8612-AD3A8CDA5153}" type="pres">
      <dgm:prSet presAssocID="{E511BC35-4F35-4120-9EDD-B09D07D47D46}" presName="text_5" presStyleLbl="node1" presStyleIdx="4" presStyleCnt="5">
        <dgm:presLayoutVars>
          <dgm:bulletEnabled val="1"/>
        </dgm:presLayoutVars>
      </dgm:prSet>
      <dgm:spPr/>
    </dgm:pt>
    <dgm:pt modelId="{49A90249-8D3A-4ECC-B4C0-EB621CA68456}" type="pres">
      <dgm:prSet presAssocID="{E511BC35-4F35-4120-9EDD-B09D07D47D46}" presName="accent_5" presStyleCnt="0"/>
      <dgm:spPr/>
    </dgm:pt>
    <dgm:pt modelId="{FE373CB7-5BFA-4A5D-BA17-CC64B4988182}" type="pres">
      <dgm:prSet presAssocID="{E511BC35-4F35-4120-9EDD-B09D07D47D46}" presName="accentRepeatNode" presStyleLbl="solidFgAcc1" presStyleIdx="4" presStyleCnt="5"/>
      <dgm:spPr/>
    </dgm:pt>
  </dgm:ptLst>
  <dgm:cxnLst>
    <dgm:cxn modelId="{AD4DC308-CB7E-4198-A1EA-75BB4FD2365E}" type="presOf" srcId="{E511BC35-4F35-4120-9EDD-B09D07D47D46}" destId="{F8E6FB90-1B98-48BA-8612-AD3A8CDA5153}" srcOrd="0" destOrd="0" presId="urn:microsoft.com/office/officeart/2008/layout/VerticalCurvedList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F12B741B-CE77-4F91-AF15-BC5182DC61D3}" srcId="{7E5AA53B-3EEE-4DE4-BB81-9044890C2946}" destId="{EBA6A342-A230-473F-AB5B-A5001AD85D08}" srcOrd="3" destOrd="0" parTransId="{03F409D5-670A-4CD7-9428-F00DBD45839D}" sibTransId="{7810AC75-A180-450C-9417-B98E0D5C865A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FEB20090-ED79-4200-BF36-A7C83956BD63}" type="presOf" srcId="{EBA6A342-A230-473F-AB5B-A5001AD85D08}" destId="{30073A43-DC6A-4B64-911D-A46FA9C32573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989A5BD9-74DD-4A55-A155-0E31C167FBEA}" srcId="{7E5AA53B-3EEE-4DE4-BB81-9044890C2946}" destId="{E511BC35-4F35-4120-9EDD-B09D07D47D46}" srcOrd="4" destOrd="0" parTransId="{39353754-B22D-4823-B0A8-B397CEF3E1DB}" sibTransId="{A8AC7B33-0B71-4E1F-83B4-B081CFC5261D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4245EEE2-E087-46B8-AD4F-BF9E0CDD9771}" type="presParOf" srcId="{90561C55-3C6E-4D53-85E1-2C50BCDDA392}" destId="{30073A43-DC6A-4B64-911D-A46FA9C32573}" srcOrd="7" destOrd="0" presId="urn:microsoft.com/office/officeart/2008/layout/VerticalCurvedList"/>
    <dgm:cxn modelId="{9423538F-83FE-43E8-B388-C2157D24A38A}" type="presParOf" srcId="{90561C55-3C6E-4D53-85E1-2C50BCDDA392}" destId="{A329C78A-9A0D-4D24-976B-F450754EA444}" srcOrd="8" destOrd="0" presId="urn:microsoft.com/office/officeart/2008/layout/VerticalCurvedList"/>
    <dgm:cxn modelId="{E0BD4E04-3D34-4011-8D7E-B3E9FD7A8CE4}" type="presParOf" srcId="{A329C78A-9A0D-4D24-976B-F450754EA444}" destId="{F8AF123E-8C43-4C81-A04E-898DD6AD7660}" srcOrd="0" destOrd="0" presId="urn:microsoft.com/office/officeart/2008/layout/VerticalCurvedList"/>
    <dgm:cxn modelId="{CFE25F26-BA7B-4EAD-AA46-574988FBD0CE}" type="presParOf" srcId="{90561C55-3C6E-4D53-85E1-2C50BCDDA392}" destId="{F8E6FB90-1B98-48BA-8612-AD3A8CDA5153}" srcOrd="9" destOrd="0" presId="urn:microsoft.com/office/officeart/2008/layout/VerticalCurvedList"/>
    <dgm:cxn modelId="{85A2ECE3-3742-4A46-AB01-AEC4D18C2F56}" type="presParOf" srcId="{90561C55-3C6E-4D53-85E1-2C50BCDDA392}" destId="{49A90249-8D3A-4ECC-B4C0-EB621CA68456}" srcOrd="10" destOrd="0" presId="urn:microsoft.com/office/officeart/2008/layout/VerticalCurvedList"/>
    <dgm:cxn modelId="{5DFCC9C1-4C9B-4606-9420-30CEBB312ADD}" type="presParOf" srcId="{49A90249-8D3A-4ECC-B4C0-EB621CA68456}" destId="{FE373CB7-5BFA-4A5D-BA17-CC64B498818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C5A6FF-49BD-45E2-97A2-8CA7A15CC3A8}" type="doc">
      <dgm:prSet loTypeId="urn:microsoft.com/office/officeart/2005/8/layout/chevron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IN"/>
        </a:p>
      </dgm:t>
    </dgm:pt>
    <dgm:pt modelId="{9CB5C98F-8ED8-4C8F-B0E6-D7DDBC8C7EC2}">
      <dgm:prSet phldrT="[Text]"/>
      <dgm:spPr/>
      <dgm:t>
        <a:bodyPr/>
        <a:lstStyle/>
        <a:p>
          <a:r>
            <a:rPr lang="en-US" dirty="0"/>
            <a:t>1.</a:t>
          </a:r>
          <a:endParaRPr lang="en-IN" dirty="0"/>
        </a:p>
      </dgm:t>
    </dgm:pt>
    <dgm:pt modelId="{27489121-26F4-47A5-ADA8-7DC6404B1D8F}" type="parTrans" cxnId="{77EBFBA1-F807-4F3F-A65D-7C63F72B164A}">
      <dgm:prSet/>
      <dgm:spPr/>
      <dgm:t>
        <a:bodyPr/>
        <a:lstStyle/>
        <a:p>
          <a:endParaRPr lang="en-IN"/>
        </a:p>
      </dgm:t>
    </dgm:pt>
    <dgm:pt modelId="{7F256C74-56E2-4CC7-AA0A-502494D5E78B}" type="sibTrans" cxnId="{77EBFBA1-F807-4F3F-A65D-7C63F72B164A}">
      <dgm:prSet/>
      <dgm:spPr/>
      <dgm:t>
        <a:bodyPr/>
        <a:lstStyle/>
        <a:p>
          <a:endParaRPr lang="en-IN"/>
        </a:p>
      </dgm:t>
    </dgm:pt>
    <dgm:pt modelId="{0BE1975A-7C2D-4F39-91BF-D19680F58642}">
      <dgm:prSet phldrT="[Text]"/>
      <dgm:spPr/>
      <dgm:t>
        <a:bodyPr/>
        <a:lstStyle/>
        <a:p>
          <a:pPr>
            <a:buNone/>
          </a:pPr>
          <a:r>
            <a:rPr lang="en-US" b="0" dirty="0">
              <a:latin typeface="Arial Narrow" panose="020B0606020202030204" pitchFamily="34" charset="0"/>
              <a:ea typeface="Batang" panose="02030600000101010101" pitchFamily="18" charset="-127"/>
            </a:rPr>
            <a:t>MACHINE LEARNING MODELS-</a:t>
          </a:r>
          <a:endParaRPr lang="en-IN" b="0" dirty="0">
            <a:latin typeface="Arial Narrow" panose="020B0606020202030204" pitchFamily="34" charset="0"/>
            <a:ea typeface="Batang" panose="02030600000101010101" pitchFamily="18" charset="-127"/>
          </a:endParaRPr>
        </a:p>
      </dgm:t>
    </dgm:pt>
    <dgm:pt modelId="{BC72335C-0A84-440C-BB4F-00179880D4F2}" type="parTrans" cxnId="{31B6BE47-809D-48A4-BEAB-AD579F31145D}">
      <dgm:prSet/>
      <dgm:spPr/>
      <dgm:t>
        <a:bodyPr/>
        <a:lstStyle/>
        <a:p>
          <a:endParaRPr lang="en-IN"/>
        </a:p>
      </dgm:t>
    </dgm:pt>
    <dgm:pt modelId="{9D2D3CFE-7D71-4C83-B923-FE6EE8968A75}" type="sibTrans" cxnId="{31B6BE47-809D-48A4-BEAB-AD579F31145D}">
      <dgm:prSet/>
      <dgm:spPr/>
      <dgm:t>
        <a:bodyPr/>
        <a:lstStyle/>
        <a:p>
          <a:endParaRPr lang="en-IN"/>
        </a:p>
      </dgm:t>
    </dgm:pt>
    <dgm:pt modelId="{BD4B5246-5C5A-47B7-99E5-7D6954F326D4}">
      <dgm:prSet phldrT="[Text]"/>
      <dgm:spPr/>
      <dgm:t>
        <a:bodyPr/>
        <a:lstStyle/>
        <a:p>
          <a:r>
            <a:rPr lang="en-US" dirty="0">
              <a:latin typeface="Arial Narrow" panose="020B0606020202030204" pitchFamily="34" charset="0"/>
            </a:rPr>
            <a:t>used Logistic Regression, Random Forest, and SVM for baseline classification.</a:t>
          </a:r>
          <a:endParaRPr lang="en-IN" dirty="0">
            <a:latin typeface="Arial Narrow" panose="020B0606020202030204" pitchFamily="34" charset="0"/>
          </a:endParaRPr>
        </a:p>
      </dgm:t>
    </dgm:pt>
    <dgm:pt modelId="{0157917F-7204-496D-B6DE-1B3D0A45BA27}" type="parTrans" cxnId="{190FBC22-CAA8-457E-810E-B11FFF60FAC3}">
      <dgm:prSet/>
      <dgm:spPr/>
      <dgm:t>
        <a:bodyPr/>
        <a:lstStyle/>
        <a:p>
          <a:endParaRPr lang="en-IN"/>
        </a:p>
      </dgm:t>
    </dgm:pt>
    <dgm:pt modelId="{F93051C7-743C-4F19-B189-2E29D3395F4B}" type="sibTrans" cxnId="{190FBC22-CAA8-457E-810E-B11FFF60FAC3}">
      <dgm:prSet/>
      <dgm:spPr/>
      <dgm:t>
        <a:bodyPr/>
        <a:lstStyle/>
        <a:p>
          <a:endParaRPr lang="en-IN"/>
        </a:p>
      </dgm:t>
    </dgm:pt>
    <dgm:pt modelId="{BCC1D767-3FE5-4D08-AE0C-294D7352E40C}">
      <dgm:prSet phldrT="[Text]"/>
      <dgm:spPr/>
      <dgm:t>
        <a:bodyPr/>
        <a:lstStyle/>
        <a:p>
          <a:r>
            <a:rPr lang="en-US" dirty="0"/>
            <a:t>2.</a:t>
          </a:r>
          <a:endParaRPr lang="en-IN" dirty="0"/>
        </a:p>
      </dgm:t>
    </dgm:pt>
    <dgm:pt modelId="{9C753B31-0BE4-4698-B8E8-C78E660AA663}" type="parTrans" cxnId="{534CC31B-A517-4443-A59C-2F50F1AE6233}">
      <dgm:prSet/>
      <dgm:spPr/>
      <dgm:t>
        <a:bodyPr/>
        <a:lstStyle/>
        <a:p>
          <a:endParaRPr lang="en-IN"/>
        </a:p>
      </dgm:t>
    </dgm:pt>
    <dgm:pt modelId="{EC2B4E99-2ED1-43CA-85CA-77474CC4F252}" type="sibTrans" cxnId="{534CC31B-A517-4443-A59C-2F50F1AE6233}">
      <dgm:prSet/>
      <dgm:spPr/>
      <dgm:t>
        <a:bodyPr/>
        <a:lstStyle/>
        <a:p>
          <a:endParaRPr lang="en-IN"/>
        </a:p>
      </dgm:t>
    </dgm:pt>
    <dgm:pt modelId="{6A59AC49-2069-45AD-9682-44F4E0B27F83}">
      <dgm:prSet phldrT="[Text]"/>
      <dgm:spPr/>
      <dgm:t>
        <a:bodyPr/>
        <a:lstStyle/>
        <a:p>
          <a:pPr>
            <a:buNone/>
          </a:pPr>
          <a:r>
            <a:rPr lang="en-US" dirty="0">
              <a:latin typeface="Arial Narrow" panose="020B0606020202030204" pitchFamily="34" charset="0"/>
            </a:rPr>
            <a:t>DEEP LEARNING MODELS-</a:t>
          </a:r>
          <a:endParaRPr lang="en-IN" dirty="0">
            <a:latin typeface="Arial Narrow" panose="020B0606020202030204" pitchFamily="34" charset="0"/>
          </a:endParaRPr>
        </a:p>
      </dgm:t>
    </dgm:pt>
    <dgm:pt modelId="{FCF8C4A1-8716-49C3-86A2-75CE4AC311CB}" type="parTrans" cxnId="{A59C5B83-873A-4635-B37D-F7C5F3621213}">
      <dgm:prSet/>
      <dgm:spPr/>
      <dgm:t>
        <a:bodyPr/>
        <a:lstStyle/>
        <a:p>
          <a:endParaRPr lang="en-IN"/>
        </a:p>
      </dgm:t>
    </dgm:pt>
    <dgm:pt modelId="{BF480E1D-C053-496E-94B5-061EFD7614B0}" type="sibTrans" cxnId="{A59C5B83-873A-4635-B37D-F7C5F3621213}">
      <dgm:prSet/>
      <dgm:spPr/>
      <dgm:t>
        <a:bodyPr/>
        <a:lstStyle/>
        <a:p>
          <a:endParaRPr lang="en-IN"/>
        </a:p>
      </dgm:t>
    </dgm:pt>
    <dgm:pt modelId="{A8A97BFF-6287-4668-9562-F2F6F60C3C1B}">
      <dgm:prSet phldrT="[Text]"/>
      <dgm:spPr/>
      <dgm:t>
        <a:bodyPr/>
        <a:lstStyle/>
        <a:p>
          <a:r>
            <a:rPr lang="en-US" dirty="0">
              <a:latin typeface="Arial Narrow" panose="020B0606020202030204" pitchFamily="34" charset="0"/>
            </a:rPr>
            <a:t>LSTM analyzed user text, CNN evaluated profile images, GNN explored user connection graph.</a:t>
          </a:r>
          <a:endParaRPr lang="en-IN" dirty="0">
            <a:latin typeface="Arial Narrow" panose="020B0606020202030204" pitchFamily="34" charset="0"/>
          </a:endParaRPr>
        </a:p>
      </dgm:t>
    </dgm:pt>
    <dgm:pt modelId="{49575B12-7F08-46EC-86BE-3AF522F18C20}" type="parTrans" cxnId="{E9C14FAE-4A01-4F16-8F38-CADC549F2747}">
      <dgm:prSet/>
      <dgm:spPr/>
      <dgm:t>
        <a:bodyPr/>
        <a:lstStyle/>
        <a:p>
          <a:endParaRPr lang="en-IN"/>
        </a:p>
      </dgm:t>
    </dgm:pt>
    <dgm:pt modelId="{5F588BB9-7D7D-4871-B36C-5C664EDD24FC}" type="sibTrans" cxnId="{E9C14FAE-4A01-4F16-8F38-CADC549F2747}">
      <dgm:prSet/>
      <dgm:spPr/>
      <dgm:t>
        <a:bodyPr/>
        <a:lstStyle/>
        <a:p>
          <a:endParaRPr lang="en-IN"/>
        </a:p>
      </dgm:t>
    </dgm:pt>
    <dgm:pt modelId="{EC41B081-FD9C-45B7-A567-0463B411824D}">
      <dgm:prSet phldrT="[Text]"/>
      <dgm:spPr/>
      <dgm:t>
        <a:bodyPr/>
        <a:lstStyle/>
        <a:p>
          <a:r>
            <a:rPr lang="en-US" dirty="0"/>
            <a:t>3.</a:t>
          </a:r>
          <a:endParaRPr lang="en-IN" dirty="0"/>
        </a:p>
      </dgm:t>
    </dgm:pt>
    <dgm:pt modelId="{35776F39-1CD8-4014-BE91-134AA5DD1F55}" type="parTrans" cxnId="{A3794526-B6BF-4F1C-BCA3-D01694856AAA}">
      <dgm:prSet/>
      <dgm:spPr/>
      <dgm:t>
        <a:bodyPr/>
        <a:lstStyle/>
        <a:p>
          <a:endParaRPr lang="en-IN"/>
        </a:p>
      </dgm:t>
    </dgm:pt>
    <dgm:pt modelId="{22C3BB38-2EE3-48B3-BFCA-A23D72DB02E5}" type="sibTrans" cxnId="{A3794526-B6BF-4F1C-BCA3-D01694856AAA}">
      <dgm:prSet/>
      <dgm:spPr/>
      <dgm:t>
        <a:bodyPr/>
        <a:lstStyle/>
        <a:p>
          <a:endParaRPr lang="en-IN"/>
        </a:p>
      </dgm:t>
    </dgm:pt>
    <dgm:pt modelId="{87EC85EB-214D-4CA7-BB71-5E42E37D95FF}">
      <dgm:prSet phldrT="[Text]"/>
      <dgm:spPr/>
      <dgm:t>
        <a:bodyPr/>
        <a:lstStyle/>
        <a:p>
          <a:pPr>
            <a:buNone/>
          </a:pPr>
          <a:r>
            <a:rPr lang="en-US" dirty="0">
              <a:latin typeface="Arial Narrow" panose="020B0606020202030204" pitchFamily="34" charset="0"/>
            </a:rPr>
            <a:t>HYBRID AI APPROACH-</a:t>
          </a:r>
          <a:endParaRPr lang="en-IN" dirty="0">
            <a:latin typeface="Arial Narrow" panose="020B0606020202030204" pitchFamily="34" charset="0"/>
          </a:endParaRPr>
        </a:p>
      </dgm:t>
    </dgm:pt>
    <dgm:pt modelId="{43A9A510-9A9E-4C51-8949-3238F61E1131}" type="parTrans" cxnId="{F3AF9A8A-7051-47EE-9CC8-5054FA5E6D23}">
      <dgm:prSet/>
      <dgm:spPr/>
      <dgm:t>
        <a:bodyPr/>
        <a:lstStyle/>
        <a:p>
          <a:endParaRPr lang="en-IN"/>
        </a:p>
      </dgm:t>
    </dgm:pt>
    <dgm:pt modelId="{6153583C-41E9-4266-B789-288CEB069E8C}" type="sibTrans" cxnId="{F3AF9A8A-7051-47EE-9CC8-5054FA5E6D23}">
      <dgm:prSet/>
      <dgm:spPr/>
      <dgm:t>
        <a:bodyPr/>
        <a:lstStyle/>
        <a:p>
          <a:endParaRPr lang="en-IN"/>
        </a:p>
      </dgm:t>
    </dgm:pt>
    <dgm:pt modelId="{FF453195-1314-408F-A4F5-8E17223BF082}">
      <dgm:prSet phldrT="[Text]"/>
      <dgm:spPr/>
      <dgm:t>
        <a:bodyPr/>
        <a:lstStyle/>
        <a:p>
          <a:r>
            <a:rPr lang="en-US" dirty="0"/>
            <a:t>4.</a:t>
          </a:r>
          <a:endParaRPr lang="en-IN" dirty="0"/>
        </a:p>
      </dgm:t>
    </dgm:pt>
    <dgm:pt modelId="{53E56E42-659D-4E1A-8FEA-755648E8E1DF}" type="parTrans" cxnId="{BB8A0699-C8CB-478D-8868-27BD1131CBEA}">
      <dgm:prSet/>
      <dgm:spPr/>
      <dgm:t>
        <a:bodyPr/>
        <a:lstStyle/>
        <a:p>
          <a:endParaRPr lang="en-IN"/>
        </a:p>
      </dgm:t>
    </dgm:pt>
    <dgm:pt modelId="{2A12C749-8FD1-4BED-8B37-3CDAF3E819FD}" type="sibTrans" cxnId="{BB8A0699-C8CB-478D-8868-27BD1131CBEA}">
      <dgm:prSet/>
      <dgm:spPr/>
      <dgm:t>
        <a:bodyPr/>
        <a:lstStyle/>
        <a:p>
          <a:endParaRPr lang="en-IN"/>
        </a:p>
      </dgm:t>
    </dgm:pt>
    <dgm:pt modelId="{82F3834C-8205-44A9-A4CE-21FA332CCBCE}">
      <dgm:prSet phldrT="[Text]"/>
      <dgm:spPr/>
      <dgm:t>
        <a:bodyPr/>
        <a:lstStyle/>
        <a:p>
          <a:r>
            <a:rPr lang="en-US" dirty="0">
              <a:latin typeface="Arial Narrow" panose="020B0606020202030204" pitchFamily="34" charset="0"/>
            </a:rPr>
            <a:t>Combined ML and DL with NLP for improved accuracy and robustness.</a:t>
          </a:r>
          <a:endParaRPr lang="en-IN" dirty="0">
            <a:latin typeface="Arial Narrow" panose="020B0606020202030204" pitchFamily="34" charset="0"/>
          </a:endParaRPr>
        </a:p>
      </dgm:t>
    </dgm:pt>
    <dgm:pt modelId="{E9891CE8-B841-4BD5-B244-F88D5E513C68}" type="parTrans" cxnId="{2B134BF5-CC3D-4BFF-8872-50296C69FC74}">
      <dgm:prSet/>
      <dgm:spPr/>
      <dgm:t>
        <a:bodyPr/>
        <a:lstStyle/>
        <a:p>
          <a:endParaRPr lang="en-IN"/>
        </a:p>
      </dgm:t>
    </dgm:pt>
    <dgm:pt modelId="{BA87BB6E-01DA-4520-88D8-C320044A09A6}" type="sibTrans" cxnId="{2B134BF5-CC3D-4BFF-8872-50296C69FC74}">
      <dgm:prSet/>
      <dgm:spPr/>
      <dgm:t>
        <a:bodyPr/>
        <a:lstStyle/>
        <a:p>
          <a:endParaRPr lang="en-IN"/>
        </a:p>
      </dgm:t>
    </dgm:pt>
    <dgm:pt modelId="{204EC808-C975-4194-9679-D08D7CD59576}">
      <dgm:prSet phldrT="[Text]"/>
      <dgm:spPr/>
      <dgm:t>
        <a:bodyPr/>
        <a:lstStyle/>
        <a:p>
          <a:pPr>
            <a:buNone/>
          </a:pPr>
          <a:r>
            <a:rPr lang="en-US" dirty="0">
              <a:latin typeface="Arial Narrow" panose="020B0606020202030204" pitchFamily="34" charset="0"/>
            </a:rPr>
            <a:t>MODEL SELECTION GOAL-</a:t>
          </a:r>
          <a:endParaRPr lang="en-IN" dirty="0">
            <a:latin typeface="Arial Narrow" panose="020B0606020202030204" pitchFamily="34" charset="0"/>
          </a:endParaRPr>
        </a:p>
      </dgm:t>
    </dgm:pt>
    <dgm:pt modelId="{830702FE-3D1B-4EA4-AAE8-A63E892FE0A5}" type="parTrans" cxnId="{AA9E7756-0C56-41BF-9097-5DA335B92933}">
      <dgm:prSet/>
      <dgm:spPr/>
      <dgm:t>
        <a:bodyPr/>
        <a:lstStyle/>
        <a:p>
          <a:endParaRPr lang="en-IN"/>
        </a:p>
      </dgm:t>
    </dgm:pt>
    <dgm:pt modelId="{889AEE54-4D39-4FE5-AB63-63FF9C449A0F}" type="sibTrans" cxnId="{AA9E7756-0C56-41BF-9097-5DA335B92933}">
      <dgm:prSet/>
      <dgm:spPr/>
      <dgm:t>
        <a:bodyPr/>
        <a:lstStyle/>
        <a:p>
          <a:endParaRPr lang="en-IN"/>
        </a:p>
      </dgm:t>
    </dgm:pt>
    <dgm:pt modelId="{A6312DE2-F1E8-402C-A6A0-1DF7D460F79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Arial Narrow" panose="020B0606020202030204" pitchFamily="34" charset="0"/>
            </a:rPr>
            <a:t>Identify the model with highest precision, recall, adaptability to evolving threats.</a:t>
          </a:r>
          <a:endParaRPr lang="en-IN" dirty="0">
            <a:latin typeface="Arial Narrow" panose="020B0606020202030204" pitchFamily="34" charset="0"/>
          </a:endParaRPr>
        </a:p>
      </dgm:t>
    </dgm:pt>
    <dgm:pt modelId="{9BC310DA-3468-42A6-949E-1F6F38B574BC}" type="parTrans" cxnId="{2BD1C12D-295D-4A70-A71A-31D0EA9A6DCC}">
      <dgm:prSet/>
      <dgm:spPr/>
      <dgm:t>
        <a:bodyPr/>
        <a:lstStyle/>
        <a:p>
          <a:endParaRPr lang="en-IN"/>
        </a:p>
      </dgm:t>
    </dgm:pt>
    <dgm:pt modelId="{28DBDB6B-E54C-4E31-8B2F-5A5D23B2EE2A}" type="sibTrans" cxnId="{2BD1C12D-295D-4A70-A71A-31D0EA9A6DCC}">
      <dgm:prSet/>
      <dgm:spPr/>
      <dgm:t>
        <a:bodyPr/>
        <a:lstStyle/>
        <a:p>
          <a:endParaRPr lang="en-IN"/>
        </a:p>
      </dgm:t>
    </dgm:pt>
    <dgm:pt modelId="{1A5B54A3-421A-4C2E-AA3F-549416A84EA5}" type="pres">
      <dgm:prSet presAssocID="{E5C5A6FF-49BD-45E2-97A2-8CA7A15CC3A8}" presName="linearFlow" presStyleCnt="0">
        <dgm:presLayoutVars>
          <dgm:dir/>
          <dgm:animLvl val="lvl"/>
          <dgm:resizeHandles val="exact"/>
        </dgm:presLayoutVars>
      </dgm:prSet>
      <dgm:spPr/>
    </dgm:pt>
    <dgm:pt modelId="{8AA42F1B-CD44-449B-ACA9-D220A4DD407B}" type="pres">
      <dgm:prSet presAssocID="{9CB5C98F-8ED8-4C8F-B0E6-D7DDBC8C7EC2}" presName="composite" presStyleCnt="0"/>
      <dgm:spPr/>
    </dgm:pt>
    <dgm:pt modelId="{0E244B08-1702-46E7-AC23-7D9CDD2FC374}" type="pres">
      <dgm:prSet presAssocID="{9CB5C98F-8ED8-4C8F-B0E6-D7DDBC8C7EC2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6F101C43-3E32-4033-A59D-6A932AA7CA57}" type="pres">
      <dgm:prSet presAssocID="{9CB5C98F-8ED8-4C8F-B0E6-D7DDBC8C7EC2}" presName="descendantText" presStyleLbl="alignAcc1" presStyleIdx="0" presStyleCnt="4">
        <dgm:presLayoutVars>
          <dgm:bulletEnabled val="1"/>
        </dgm:presLayoutVars>
      </dgm:prSet>
      <dgm:spPr/>
    </dgm:pt>
    <dgm:pt modelId="{D16FF8F9-A278-47FA-A9C0-C98F09476AD5}" type="pres">
      <dgm:prSet presAssocID="{7F256C74-56E2-4CC7-AA0A-502494D5E78B}" presName="sp" presStyleCnt="0"/>
      <dgm:spPr/>
    </dgm:pt>
    <dgm:pt modelId="{A29D5939-9E04-4C72-83E2-859EB4F44FD0}" type="pres">
      <dgm:prSet presAssocID="{BCC1D767-3FE5-4D08-AE0C-294D7352E40C}" presName="composite" presStyleCnt="0"/>
      <dgm:spPr/>
    </dgm:pt>
    <dgm:pt modelId="{F37E9B3A-1538-48D2-B5D5-29AB1D0D2F27}" type="pres">
      <dgm:prSet presAssocID="{BCC1D767-3FE5-4D08-AE0C-294D7352E40C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ED4DBA0C-EF46-4FAF-B7E2-24F18272216C}" type="pres">
      <dgm:prSet presAssocID="{BCC1D767-3FE5-4D08-AE0C-294D7352E40C}" presName="descendantText" presStyleLbl="alignAcc1" presStyleIdx="1" presStyleCnt="4">
        <dgm:presLayoutVars>
          <dgm:bulletEnabled val="1"/>
        </dgm:presLayoutVars>
      </dgm:prSet>
      <dgm:spPr/>
    </dgm:pt>
    <dgm:pt modelId="{254A9837-8625-46E4-A08C-C581FA652777}" type="pres">
      <dgm:prSet presAssocID="{EC2B4E99-2ED1-43CA-85CA-77474CC4F252}" presName="sp" presStyleCnt="0"/>
      <dgm:spPr/>
    </dgm:pt>
    <dgm:pt modelId="{7F88EE69-A168-4E68-8952-816C276581BF}" type="pres">
      <dgm:prSet presAssocID="{EC41B081-FD9C-45B7-A567-0463B411824D}" presName="composite" presStyleCnt="0"/>
      <dgm:spPr/>
    </dgm:pt>
    <dgm:pt modelId="{7C6045C4-1B6D-45D6-B851-0E03F463F18B}" type="pres">
      <dgm:prSet presAssocID="{EC41B081-FD9C-45B7-A567-0463B411824D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A68169D9-B351-47A3-86BA-FEBC2764C233}" type="pres">
      <dgm:prSet presAssocID="{EC41B081-FD9C-45B7-A567-0463B411824D}" presName="descendantText" presStyleLbl="alignAcc1" presStyleIdx="2" presStyleCnt="4">
        <dgm:presLayoutVars>
          <dgm:bulletEnabled val="1"/>
        </dgm:presLayoutVars>
      </dgm:prSet>
      <dgm:spPr/>
    </dgm:pt>
    <dgm:pt modelId="{5E977390-4E3D-4A1F-8044-069E1EB3CEFD}" type="pres">
      <dgm:prSet presAssocID="{22C3BB38-2EE3-48B3-BFCA-A23D72DB02E5}" presName="sp" presStyleCnt="0"/>
      <dgm:spPr/>
    </dgm:pt>
    <dgm:pt modelId="{EEEC5248-060F-4A71-9C2F-88C53D0AA316}" type="pres">
      <dgm:prSet presAssocID="{FF453195-1314-408F-A4F5-8E17223BF082}" presName="composite" presStyleCnt="0"/>
      <dgm:spPr/>
    </dgm:pt>
    <dgm:pt modelId="{615610D5-FF52-418C-99B2-41ABD96B557F}" type="pres">
      <dgm:prSet presAssocID="{FF453195-1314-408F-A4F5-8E17223BF082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69CA88C5-2FAC-4854-9DE5-BFD744B15CBF}" type="pres">
      <dgm:prSet presAssocID="{FF453195-1314-408F-A4F5-8E17223BF082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90AA6005-0DB7-4B2B-B826-52FA8F3CFE1B}" type="presOf" srcId="{9CB5C98F-8ED8-4C8F-B0E6-D7DDBC8C7EC2}" destId="{0E244B08-1702-46E7-AC23-7D9CDD2FC374}" srcOrd="0" destOrd="0" presId="urn:microsoft.com/office/officeart/2005/8/layout/chevron2"/>
    <dgm:cxn modelId="{95424D07-887B-4E5C-B4B6-82ADDE6923A0}" type="presOf" srcId="{204EC808-C975-4194-9679-D08D7CD59576}" destId="{69CA88C5-2FAC-4854-9DE5-BFD744B15CBF}" srcOrd="0" destOrd="0" presId="urn:microsoft.com/office/officeart/2005/8/layout/chevron2"/>
    <dgm:cxn modelId="{CB15C60E-2733-4A3E-8A05-9F6B65E5FDF8}" type="presOf" srcId="{A6312DE2-F1E8-402C-A6A0-1DF7D460F793}" destId="{69CA88C5-2FAC-4854-9DE5-BFD744B15CBF}" srcOrd="0" destOrd="1" presId="urn:microsoft.com/office/officeart/2005/8/layout/chevron2"/>
    <dgm:cxn modelId="{534CC31B-A517-4443-A59C-2F50F1AE6233}" srcId="{E5C5A6FF-49BD-45E2-97A2-8CA7A15CC3A8}" destId="{BCC1D767-3FE5-4D08-AE0C-294D7352E40C}" srcOrd="1" destOrd="0" parTransId="{9C753B31-0BE4-4698-B8E8-C78E660AA663}" sibTransId="{EC2B4E99-2ED1-43CA-85CA-77474CC4F252}"/>
    <dgm:cxn modelId="{45EC4E1E-3FB7-49CD-9916-82BF83462A2A}" type="presOf" srcId="{FF453195-1314-408F-A4F5-8E17223BF082}" destId="{615610D5-FF52-418C-99B2-41ABD96B557F}" srcOrd="0" destOrd="0" presId="urn:microsoft.com/office/officeart/2005/8/layout/chevron2"/>
    <dgm:cxn modelId="{190FBC22-CAA8-457E-810E-B11FFF60FAC3}" srcId="{9CB5C98F-8ED8-4C8F-B0E6-D7DDBC8C7EC2}" destId="{BD4B5246-5C5A-47B7-99E5-7D6954F326D4}" srcOrd="1" destOrd="0" parTransId="{0157917F-7204-496D-B6DE-1B3D0A45BA27}" sibTransId="{F93051C7-743C-4F19-B189-2E29D3395F4B}"/>
    <dgm:cxn modelId="{A3794526-B6BF-4F1C-BCA3-D01694856AAA}" srcId="{E5C5A6FF-49BD-45E2-97A2-8CA7A15CC3A8}" destId="{EC41B081-FD9C-45B7-A567-0463B411824D}" srcOrd="2" destOrd="0" parTransId="{35776F39-1CD8-4014-BE91-134AA5DD1F55}" sibTransId="{22C3BB38-2EE3-48B3-BFCA-A23D72DB02E5}"/>
    <dgm:cxn modelId="{2BD1C12D-295D-4A70-A71A-31D0EA9A6DCC}" srcId="{FF453195-1314-408F-A4F5-8E17223BF082}" destId="{A6312DE2-F1E8-402C-A6A0-1DF7D460F793}" srcOrd="1" destOrd="0" parTransId="{9BC310DA-3468-42A6-949E-1F6F38B574BC}" sibTransId="{28DBDB6B-E54C-4E31-8B2F-5A5D23B2EE2A}"/>
    <dgm:cxn modelId="{0CEA4A5B-D3CA-4E01-BBCD-14D57C07852A}" type="presOf" srcId="{E5C5A6FF-49BD-45E2-97A2-8CA7A15CC3A8}" destId="{1A5B54A3-421A-4C2E-AA3F-549416A84EA5}" srcOrd="0" destOrd="0" presId="urn:microsoft.com/office/officeart/2005/8/layout/chevron2"/>
    <dgm:cxn modelId="{31B6BE47-809D-48A4-BEAB-AD579F31145D}" srcId="{9CB5C98F-8ED8-4C8F-B0E6-D7DDBC8C7EC2}" destId="{0BE1975A-7C2D-4F39-91BF-D19680F58642}" srcOrd="0" destOrd="0" parTransId="{BC72335C-0A84-440C-BB4F-00179880D4F2}" sibTransId="{9D2D3CFE-7D71-4C83-B923-FE6EE8968A75}"/>
    <dgm:cxn modelId="{5DDC5F48-19E6-4709-AABA-1396F56C1452}" type="presOf" srcId="{BD4B5246-5C5A-47B7-99E5-7D6954F326D4}" destId="{6F101C43-3E32-4033-A59D-6A932AA7CA57}" srcOrd="0" destOrd="1" presId="urn:microsoft.com/office/officeart/2005/8/layout/chevron2"/>
    <dgm:cxn modelId="{AA9E7756-0C56-41BF-9097-5DA335B92933}" srcId="{FF453195-1314-408F-A4F5-8E17223BF082}" destId="{204EC808-C975-4194-9679-D08D7CD59576}" srcOrd="0" destOrd="0" parTransId="{830702FE-3D1B-4EA4-AAE8-A63E892FE0A5}" sibTransId="{889AEE54-4D39-4FE5-AB63-63FF9C449A0F}"/>
    <dgm:cxn modelId="{4FED0B57-4158-4BF6-9F4B-000AB80146A8}" type="presOf" srcId="{82F3834C-8205-44A9-A4CE-21FA332CCBCE}" destId="{A68169D9-B351-47A3-86BA-FEBC2764C233}" srcOrd="0" destOrd="1" presId="urn:microsoft.com/office/officeart/2005/8/layout/chevron2"/>
    <dgm:cxn modelId="{47BC0D7B-FA1F-4133-AB71-7E96827B6922}" type="presOf" srcId="{87EC85EB-214D-4CA7-BB71-5E42E37D95FF}" destId="{A68169D9-B351-47A3-86BA-FEBC2764C233}" srcOrd="0" destOrd="0" presId="urn:microsoft.com/office/officeart/2005/8/layout/chevron2"/>
    <dgm:cxn modelId="{A59C5B83-873A-4635-B37D-F7C5F3621213}" srcId="{BCC1D767-3FE5-4D08-AE0C-294D7352E40C}" destId="{6A59AC49-2069-45AD-9682-44F4E0B27F83}" srcOrd="0" destOrd="0" parTransId="{FCF8C4A1-8716-49C3-86A2-75CE4AC311CB}" sibTransId="{BF480E1D-C053-496E-94B5-061EFD7614B0}"/>
    <dgm:cxn modelId="{F3AF9A8A-7051-47EE-9CC8-5054FA5E6D23}" srcId="{EC41B081-FD9C-45B7-A567-0463B411824D}" destId="{87EC85EB-214D-4CA7-BB71-5E42E37D95FF}" srcOrd="0" destOrd="0" parTransId="{43A9A510-9A9E-4C51-8949-3238F61E1131}" sibTransId="{6153583C-41E9-4266-B789-288CEB069E8C}"/>
    <dgm:cxn modelId="{BB8A0699-C8CB-478D-8868-27BD1131CBEA}" srcId="{E5C5A6FF-49BD-45E2-97A2-8CA7A15CC3A8}" destId="{FF453195-1314-408F-A4F5-8E17223BF082}" srcOrd="3" destOrd="0" parTransId="{53E56E42-659D-4E1A-8FEA-755648E8E1DF}" sibTransId="{2A12C749-8FD1-4BED-8B37-3CDAF3E819FD}"/>
    <dgm:cxn modelId="{89F04799-A4EC-4DC2-B316-D5712727CAE4}" type="presOf" srcId="{BCC1D767-3FE5-4D08-AE0C-294D7352E40C}" destId="{F37E9B3A-1538-48D2-B5D5-29AB1D0D2F27}" srcOrd="0" destOrd="0" presId="urn:microsoft.com/office/officeart/2005/8/layout/chevron2"/>
    <dgm:cxn modelId="{77EBFBA1-F807-4F3F-A65D-7C63F72B164A}" srcId="{E5C5A6FF-49BD-45E2-97A2-8CA7A15CC3A8}" destId="{9CB5C98F-8ED8-4C8F-B0E6-D7DDBC8C7EC2}" srcOrd="0" destOrd="0" parTransId="{27489121-26F4-47A5-ADA8-7DC6404B1D8F}" sibTransId="{7F256C74-56E2-4CC7-AA0A-502494D5E78B}"/>
    <dgm:cxn modelId="{E9C14FAE-4A01-4F16-8F38-CADC549F2747}" srcId="{BCC1D767-3FE5-4D08-AE0C-294D7352E40C}" destId="{A8A97BFF-6287-4668-9562-F2F6F60C3C1B}" srcOrd="1" destOrd="0" parTransId="{49575B12-7F08-46EC-86BE-3AF522F18C20}" sibTransId="{5F588BB9-7D7D-4871-B36C-5C664EDD24FC}"/>
    <dgm:cxn modelId="{6E9167BE-1C1E-46EF-82A6-40EFE92DD3CD}" type="presOf" srcId="{EC41B081-FD9C-45B7-A567-0463B411824D}" destId="{7C6045C4-1B6D-45D6-B851-0E03F463F18B}" srcOrd="0" destOrd="0" presId="urn:microsoft.com/office/officeart/2005/8/layout/chevron2"/>
    <dgm:cxn modelId="{1C3A3DC1-FD16-4719-8AE2-A68B165D4AE3}" type="presOf" srcId="{6A59AC49-2069-45AD-9682-44F4E0B27F83}" destId="{ED4DBA0C-EF46-4FAF-B7E2-24F18272216C}" srcOrd="0" destOrd="0" presId="urn:microsoft.com/office/officeart/2005/8/layout/chevron2"/>
    <dgm:cxn modelId="{8B2AB2CD-170F-48CA-8FCC-B63311F34B38}" type="presOf" srcId="{0BE1975A-7C2D-4F39-91BF-D19680F58642}" destId="{6F101C43-3E32-4033-A59D-6A932AA7CA57}" srcOrd="0" destOrd="0" presId="urn:microsoft.com/office/officeart/2005/8/layout/chevron2"/>
    <dgm:cxn modelId="{EE5E73DE-8017-4E58-AD2A-DB47EBFDC5C4}" type="presOf" srcId="{A8A97BFF-6287-4668-9562-F2F6F60C3C1B}" destId="{ED4DBA0C-EF46-4FAF-B7E2-24F18272216C}" srcOrd="0" destOrd="1" presId="urn:microsoft.com/office/officeart/2005/8/layout/chevron2"/>
    <dgm:cxn modelId="{2B134BF5-CC3D-4BFF-8872-50296C69FC74}" srcId="{EC41B081-FD9C-45B7-A567-0463B411824D}" destId="{82F3834C-8205-44A9-A4CE-21FA332CCBCE}" srcOrd="1" destOrd="0" parTransId="{E9891CE8-B841-4BD5-B244-F88D5E513C68}" sibTransId="{BA87BB6E-01DA-4520-88D8-C320044A09A6}"/>
    <dgm:cxn modelId="{702D2386-6DD0-4AEF-9D44-3D64366D185B}" type="presParOf" srcId="{1A5B54A3-421A-4C2E-AA3F-549416A84EA5}" destId="{8AA42F1B-CD44-449B-ACA9-D220A4DD407B}" srcOrd="0" destOrd="0" presId="urn:microsoft.com/office/officeart/2005/8/layout/chevron2"/>
    <dgm:cxn modelId="{1A4847C8-E110-461A-99FE-107BF94A8213}" type="presParOf" srcId="{8AA42F1B-CD44-449B-ACA9-D220A4DD407B}" destId="{0E244B08-1702-46E7-AC23-7D9CDD2FC374}" srcOrd="0" destOrd="0" presId="urn:microsoft.com/office/officeart/2005/8/layout/chevron2"/>
    <dgm:cxn modelId="{D8609C11-0B5B-4D91-8465-8A5D90137752}" type="presParOf" srcId="{8AA42F1B-CD44-449B-ACA9-D220A4DD407B}" destId="{6F101C43-3E32-4033-A59D-6A932AA7CA57}" srcOrd="1" destOrd="0" presId="urn:microsoft.com/office/officeart/2005/8/layout/chevron2"/>
    <dgm:cxn modelId="{184F6CD5-8EFD-4FA1-A191-F97E208F1C24}" type="presParOf" srcId="{1A5B54A3-421A-4C2E-AA3F-549416A84EA5}" destId="{D16FF8F9-A278-47FA-A9C0-C98F09476AD5}" srcOrd="1" destOrd="0" presId="urn:microsoft.com/office/officeart/2005/8/layout/chevron2"/>
    <dgm:cxn modelId="{7680B3C2-1549-49D5-AA58-5EEF3DFB764D}" type="presParOf" srcId="{1A5B54A3-421A-4C2E-AA3F-549416A84EA5}" destId="{A29D5939-9E04-4C72-83E2-859EB4F44FD0}" srcOrd="2" destOrd="0" presId="urn:microsoft.com/office/officeart/2005/8/layout/chevron2"/>
    <dgm:cxn modelId="{C1511B37-4CC8-4EA9-AB85-1A55B28BE7EB}" type="presParOf" srcId="{A29D5939-9E04-4C72-83E2-859EB4F44FD0}" destId="{F37E9B3A-1538-48D2-B5D5-29AB1D0D2F27}" srcOrd="0" destOrd="0" presId="urn:microsoft.com/office/officeart/2005/8/layout/chevron2"/>
    <dgm:cxn modelId="{207BDC31-66B2-4289-9172-F90D0DD20609}" type="presParOf" srcId="{A29D5939-9E04-4C72-83E2-859EB4F44FD0}" destId="{ED4DBA0C-EF46-4FAF-B7E2-24F18272216C}" srcOrd="1" destOrd="0" presId="urn:microsoft.com/office/officeart/2005/8/layout/chevron2"/>
    <dgm:cxn modelId="{B78401FB-861B-4013-8D57-E7D56B8DED38}" type="presParOf" srcId="{1A5B54A3-421A-4C2E-AA3F-549416A84EA5}" destId="{254A9837-8625-46E4-A08C-C581FA652777}" srcOrd="3" destOrd="0" presId="urn:microsoft.com/office/officeart/2005/8/layout/chevron2"/>
    <dgm:cxn modelId="{3A6DD53B-B92D-41AD-B58C-C94E77C3A9FA}" type="presParOf" srcId="{1A5B54A3-421A-4C2E-AA3F-549416A84EA5}" destId="{7F88EE69-A168-4E68-8952-816C276581BF}" srcOrd="4" destOrd="0" presId="urn:microsoft.com/office/officeart/2005/8/layout/chevron2"/>
    <dgm:cxn modelId="{1ADC2EB2-CAAE-489B-B70E-713D9AF843B6}" type="presParOf" srcId="{7F88EE69-A168-4E68-8952-816C276581BF}" destId="{7C6045C4-1B6D-45D6-B851-0E03F463F18B}" srcOrd="0" destOrd="0" presId="urn:microsoft.com/office/officeart/2005/8/layout/chevron2"/>
    <dgm:cxn modelId="{690F2942-BD57-40F2-9A65-A5E7409582F1}" type="presParOf" srcId="{7F88EE69-A168-4E68-8952-816C276581BF}" destId="{A68169D9-B351-47A3-86BA-FEBC2764C233}" srcOrd="1" destOrd="0" presId="urn:microsoft.com/office/officeart/2005/8/layout/chevron2"/>
    <dgm:cxn modelId="{1993DBB2-191D-4154-AFD9-56D59A8CAC8E}" type="presParOf" srcId="{1A5B54A3-421A-4C2E-AA3F-549416A84EA5}" destId="{5E977390-4E3D-4A1F-8044-069E1EB3CEFD}" srcOrd="5" destOrd="0" presId="urn:microsoft.com/office/officeart/2005/8/layout/chevron2"/>
    <dgm:cxn modelId="{5E1BF396-0A6C-43A1-88B7-AF7ED975A32F}" type="presParOf" srcId="{1A5B54A3-421A-4C2E-AA3F-549416A84EA5}" destId="{EEEC5248-060F-4A71-9C2F-88C53D0AA316}" srcOrd="6" destOrd="0" presId="urn:microsoft.com/office/officeart/2005/8/layout/chevron2"/>
    <dgm:cxn modelId="{3B0F441A-59F3-4806-AA03-A7445CF854CC}" type="presParOf" srcId="{EEEC5248-060F-4A71-9C2F-88C53D0AA316}" destId="{615610D5-FF52-418C-99B2-41ABD96B557F}" srcOrd="0" destOrd="0" presId="urn:microsoft.com/office/officeart/2005/8/layout/chevron2"/>
    <dgm:cxn modelId="{F7D11327-491C-4FFB-828A-9480184014E5}" type="presParOf" srcId="{EEEC5248-060F-4A71-9C2F-88C53D0AA316}" destId="{69CA88C5-2FAC-4854-9DE5-BFD744B15CB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957529" y="-759623"/>
          <a:ext cx="5904264" cy="5904264"/>
        </a:xfrm>
        <a:prstGeom prst="blockArc">
          <a:avLst>
            <a:gd name="adj1" fmla="val 18900000"/>
            <a:gd name="adj2" fmla="val 2700000"/>
            <a:gd name="adj3" fmla="val 366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14202" y="273975"/>
          <a:ext cx="6885273" cy="54830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215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Collected data from Kaggle datasets.</a:t>
          </a:r>
        </a:p>
      </dsp:txBody>
      <dsp:txXfrm>
        <a:off x="414202" y="273975"/>
        <a:ext cx="6885273" cy="548302"/>
      </dsp:txXfrm>
    </dsp:sp>
    <dsp:sp modelId="{07CB3071-D555-47DA-A36A-69EB91531FD8}">
      <dsp:nvSpPr>
        <dsp:cNvPr id="0" name=""/>
        <dsp:cNvSpPr/>
      </dsp:nvSpPr>
      <dsp:spPr>
        <a:xfrm>
          <a:off x="71513" y="205438"/>
          <a:ext cx="685378" cy="6853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807099" y="1096166"/>
          <a:ext cx="6492375" cy="54830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215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Cleaned and balanced the dataset. </a:t>
          </a:r>
        </a:p>
      </dsp:txBody>
      <dsp:txXfrm>
        <a:off x="807099" y="1096166"/>
        <a:ext cx="6492375" cy="548302"/>
      </dsp:txXfrm>
    </dsp:sp>
    <dsp:sp modelId="{3F8116AC-FAC3-4E95-9865-93CCFEB191B9}">
      <dsp:nvSpPr>
        <dsp:cNvPr id="0" name=""/>
        <dsp:cNvSpPr/>
      </dsp:nvSpPr>
      <dsp:spPr>
        <a:xfrm>
          <a:off x="464410" y="1027628"/>
          <a:ext cx="685378" cy="6853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927687" y="1918357"/>
          <a:ext cx="6371787" cy="54830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215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Extracted features like account age, post activity etc.</a:t>
          </a:r>
        </a:p>
      </dsp:txBody>
      <dsp:txXfrm>
        <a:off x="927687" y="1918357"/>
        <a:ext cx="6371787" cy="548302"/>
      </dsp:txXfrm>
    </dsp:sp>
    <dsp:sp modelId="{A965097E-32F1-4AB8-8C4E-2814A7596B2F}">
      <dsp:nvSpPr>
        <dsp:cNvPr id="0" name=""/>
        <dsp:cNvSpPr/>
      </dsp:nvSpPr>
      <dsp:spPr>
        <a:xfrm>
          <a:off x="584998" y="1849819"/>
          <a:ext cx="685378" cy="6853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073A43-DC6A-4B64-911D-A46FA9C32573}">
      <dsp:nvSpPr>
        <dsp:cNvPr id="0" name=""/>
        <dsp:cNvSpPr/>
      </dsp:nvSpPr>
      <dsp:spPr>
        <a:xfrm>
          <a:off x="807099" y="2740548"/>
          <a:ext cx="6492375" cy="54830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215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Used NLP for sentiment and keyword analysis in text.</a:t>
          </a:r>
        </a:p>
      </dsp:txBody>
      <dsp:txXfrm>
        <a:off x="807099" y="2740548"/>
        <a:ext cx="6492375" cy="548302"/>
      </dsp:txXfrm>
    </dsp:sp>
    <dsp:sp modelId="{F8AF123E-8C43-4C81-A04E-898DD6AD7660}">
      <dsp:nvSpPr>
        <dsp:cNvPr id="0" name=""/>
        <dsp:cNvSpPr/>
      </dsp:nvSpPr>
      <dsp:spPr>
        <a:xfrm>
          <a:off x="464410" y="2672010"/>
          <a:ext cx="685378" cy="6853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E6FB90-1B98-48BA-8612-AD3A8CDA5153}">
      <dsp:nvSpPr>
        <dsp:cNvPr id="0" name=""/>
        <dsp:cNvSpPr/>
      </dsp:nvSpPr>
      <dsp:spPr>
        <a:xfrm>
          <a:off x="414202" y="3562739"/>
          <a:ext cx="6885273" cy="54830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215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Build a pipeline from data input to model training.</a:t>
          </a:r>
        </a:p>
      </dsp:txBody>
      <dsp:txXfrm>
        <a:off x="414202" y="3562739"/>
        <a:ext cx="6885273" cy="548302"/>
      </dsp:txXfrm>
    </dsp:sp>
    <dsp:sp modelId="{FE373CB7-5BFA-4A5D-BA17-CC64B4988182}">
      <dsp:nvSpPr>
        <dsp:cNvPr id="0" name=""/>
        <dsp:cNvSpPr/>
      </dsp:nvSpPr>
      <dsp:spPr>
        <a:xfrm>
          <a:off x="71513" y="3494201"/>
          <a:ext cx="685378" cy="6853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244B08-1702-46E7-AC23-7D9CDD2FC374}">
      <dsp:nvSpPr>
        <dsp:cNvPr id="0" name=""/>
        <dsp:cNvSpPr/>
      </dsp:nvSpPr>
      <dsp:spPr>
        <a:xfrm rot="5400000">
          <a:off x="-175847" y="177582"/>
          <a:ext cx="1172318" cy="820623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1.</a:t>
          </a:r>
          <a:endParaRPr lang="en-IN" sz="2400" kern="1200" dirty="0"/>
        </a:p>
      </dsp:txBody>
      <dsp:txXfrm rot="-5400000">
        <a:off x="1" y="412047"/>
        <a:ext cx="820623" cy="351695"/>
      </dsp:txXfrm>
    </dsp:sp>
    <dsp:sp modelId="{6F101C43-3E32-4033-A59D-6A932AA7CA57}">
      <dsp:nvSpPr>
        <dsp:cNvPr id="0" name=""/>
        <dsp:cNvSpPr/>
      </dsp:nvSpPr>
      <dsp:spPr>
        <a:xfrm rot="5400000">
          <a:off x="5642113" y="-4819755"/>
          <a:ext cx="762007" cy="104049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200" b="0" kern="1200" dirty="0">
              <a:latin typeface="Arial Narrow" panose="020B0606020202030204" pitchFamily="34" charset="0"/>
              <a:ea typeface="Batang" panose="02030600000101010101" pitchFamily="18" charset="-127"/>
            </a:rPr>
            <a:t>MACHINE LEARNING MODELS-</a:t>
          </a:r>
          <a:endParaRPr lang="en-IN" sz="2200" b="0" kern="1200" dirty="0">
            <a:latin typeface="Arial Narrow" panose="020B0606020202030204" pitchFamily="34" charset="0"/>
            <a:ea typeface="Batang" panose="02030600000101010101" pitchFamily="18" charset="-127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Arial Narrow" panose="020B0606020202030204" pitchFamily="34" charset="0"/>
            </a:rPr>
            <a:t>used Logistic Regression, Random Forest, and SVM for baseline classification.</a:t>
          </a:r>
          <a:endParaRPr lang="en-IN" sz="2200" kern="1200" dirty="0">
            <a:latin typeface="Arial Narrow" panose="020B0606020202030204" pitchFamily="34" charset="0"/>
          </a:endParaRPr>
        </a:p>
      </dsp:txBody>
      <dsp:txXfrm rot="-5400000">
        <a:off x="820623" y="38933"/>
        <a:ext cx="10367789" cy="687611"/>
      </dsp:txXfrm>
    </dsp:sp>
    <dsp:sp modelId="{F37E9B3A-1538-48D2-B5D5-29AB1D0D2F27}">
      <dsp:nvSpPr>
        <dsp:cNvPr id="0" name=""/>
        <dsp:cNvSpPr/>
      </dsp:nvSpPr>
      <dsp:spPr>
        <a:xfrm rot="5400000">
          <a:off x="-175847" y="1202118"/>
          <a:ext cx="1172318" cy="820623"/>
        </a:xfrm>
        <a:prstGeom prst="chevron">
          <a:avLst/>
        </a:prstGeom>
        <a:solidFill>
          <a:schemeClr val="accent1">
            <a:shade val="80000"/>
            <a:hueOff val="156131"/>
            <a:satOff val="-16878"/>
            <a:lumOff val="13591"/>
            <a:alphaOff val="0"/>
          </a:schemeClr>
        </a:solidFill>
        <a:ln w="22225" cap="rnd" cmpd="sng" algn="ctr">
          <a:solidFill>
            <a:schemeClr val="accent1">
              <a:shade val="80000"/>
              <a:hueOff val="156131"/>
              <a:satOff val="-16878"/>
              <a:lumOff val="135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2.</a:t>
          </a:r>
          <a:endParaRPr lang="en-IN" sz="2400" kern="1200" dirty="0"/>
        </a:p>
      </dsp:txBody>
      <dsp:txXfrm rot="-5400000">
        <a:off x="1" y="1436583"/>
        <a:ext cx="820623" cy="351695"/>
      </dsp:txXfrm>
    </dsp:sp>
    <dsp:sp modelId="{ED4DBA0C-EF46-4FAF-B7E2-24F18272216C}">
      <dsp:nvSpPr>
        <dsp:cNvPr id="0" name=""/>
        <dsp:cNvSpPr/>
      </dsp:nvSpPr>
      <dsp:spPr>
        <a:xfrm rot="5400000">
          <a:off x="5642113" y="-3795219"/>
          <a:ext cx="762007" cy="104049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156131"/>
              <a:satOff val="-16878"/>
              <a:lumOff val="135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200" kern="1200" dirty="0">
              <a:latin typeface="Arial Narrow" panose="020B0606020202030204" pitchFamily="34" charset="0"/>
            </a:rPr>
            <a:t>DEEP LEARNING MODELS-</a:t>
          </a:r>
          <a:endParaRPr lang="en-IN" sz="2200" kern="1200" dirty="0">
            <a:latin typeface="Arial Narrow" panose="020B060602020203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Arial Narrow" panose="020B0606020202030204" pitchFamily="34" charset="0"/>
            </a:rPr>
            <a:t>LSTM analyzed user text, CNN evaluated profile images, GNN explored user connection graph.</a:t>
          </a:r>
          <a:endParaRPr lang="en-IN" sz="2200" kern="1200" dirty="0">
            <a:latin typeface="Arial Narrow" panose="020B0606020202030204" pitchFamily="34" charset="0"/>
          </a:endParaRPr>
        </a:p>
      </dsp:txBody>
      <dsp:txXfrm rot="-5400000">
        <a:off x="820623" y="1063469"/>
        <a:ext cx="10367789" cy="687611"/>
      </dsp:txXfrm>
    </dsp:sp>
    <dsp:sp modelId="{7C6045C4-1B6D-45D6-B851-0E03F463F18B}">
      <dsp:nvSpPr>
        <dsp:cNvPr id="0" name=""/>
        <dsp:cNvSpPr/>
      </dsp:nvSpPr>
      <dsp:spPr>
        <a:xfrm rot="5400000">
          <a:off x="-175847" y="2226654"/>
          <a:ext cx="1172318" cy="820623"/>
        </a:xfrm>
        <a:prstGeom prst="chevron">
          <a:avLst/>
        </a:prstGeom>
        <a:solidFill>
          <a:schemeClr val="accent1">
            <a:shade val="80000"/>
            <a:hueOff val="312261"/>
            <a:satOff val="-33755"/>
            <a:lumOff val="27181"/>
            <a:alphaOff val="0"/>
          </a:schemeClr>
        </a:solidFill>
        <a:ln w="22225" cap="rnd" cmpd="sng" algn="ctr">
          <a:solidFill>
            <a:schemeClr val="accent1">
              <a:shade val="80000"/>
              <a:hueOff val="312261"/>
              <a:satOff val="-33755"/>
              <a:lumOff val="271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3.</a:t>
          </a:r>
          <a:endParaRPr lang="en-IN" sz="2400" kern="1200" dirty="0"/>
        </a:p>
      </dsp:txBody>
      <dsp:txXfrm rot="-5400000">
        <a:off x="1" y="2461119"/>
        <a:ext cx="820623" cy="351695"/>
      </dsp:txXfrm>
    </dsp:sp>
    <dsp:sp modelId="{A68169D9-B351-47A3-86BA-FEBC2764C233}">
      <dsp:nvSpPr>
        <dsp:cNvPr id="0" name=""/>
        <dsp:cNvSpPr/>
      </dsp:nvSpPr>
      <dsp:spPr>
        <a:xfrm rot="5400000">
          <a:off x="5642113" y="-2770683"/>
          <a:ext cx="762007" cy="104049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312261"/>
              <a:satOff val="-33755"/>
              <a:lumOff val="271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200" kern="1200" dirty="0">
              <a:latin typeface="Arial Narrow" panose="020B0606020202030204" pitchFamily="34" charset="0"/>
            </a:rPr>
            <a:t>HYBRID AI APPROACH-</a:t>
          </a:r>
          <a:endParaRPr lang="en-IN" sz="2200" kern="1200" dirty="0">
            <a:latin typeface="Arial Narrow" panose="020B060602020203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Arial Narrow" panose="020B0606020202030204" pitchFamily="34" charset="0"/>
            </a:rPr>
            <a:t>Combined ML and DL with NLP for improved accuracy and robustness.</a:t>
          </a:r>
          <a:endParaRPr lang="en-IN" sz="2200" kern="1200" dirty="0">
            <a:latin typeface="Arial Narrow" panose="020B0606020202030204" pitchFamily="34" charset="0"/>
          </a:endParaRPr>
        </a:p>
      </dsp:txBody>
      <dsp:txXfrm rot="-5400000">
        <a:off x="820623" y="2088005"/>
        <a:ext cx="10367789" cy="687611"/>
      </dsp:txXfrm>
    </dsp:sp>
    <dsp:sp modelId="{615610D5-FF52-418C-99B2-41ABD96B557F}">
      <dsp:nvSpPr>
        <dsp:cNvPr id="0" name=""/>
        <dsp:cNvSpPr/>
      </dsp:nvSpPr>
      <dsp:spPr>
        <a:xfrm rot="5400000">
          <a:off x="-175847" y="3251191"/>
          <a:ext cx="1172318" cy="820623"/>
        </a:xfrm>
        <a:prstGeom prst="chevron">
          <a:avLst/>
        </a:prstGeom>
        <a:solidFill>
          <a:schemeClr val="accent1">
            <a:shade val="80000"/>
            <a:hueOff val="468392"/>
            <a:satOff val="-50633"/>
            <a:lumOff val="40772"/>
            <a:alphaOff val="0"/>
          </a:schemeClr>
        </a:solidFill>
        <a:ln w="22225" cap="rnd" cmpd="sng" algn="ctr">
          <a:solidFill>
            <a:schemeClr val="accent1">
              <a:shade val="80000"/>
              <a:hueOff val="468392"/>
              <a:satOff val="-50633"/>
              <a:lumOff val="407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4.</a:t>
          </a:r>
          <a:endParaRPr lang="en-IN" sz="2400" kern="1200" dirty="0"/>
        </a:p>
      </dsp:txBody>
      <dsp:txXfrm rot="-5400000">
        <a:off x="1" y="3485656"/>
        <a:ext cx="820623" cy="351695"/>
      </dsp:txXfrm>
    </dsp:sp>
    <dsp:sp modelId="{69CA88C5-2FAC-4854-9DE5-BFD744B15CBF}">
      <dsp:nvSpPr>
        <dsp:cNvPr id="0" name=""/>
        <dsp:cNvSpPr/>
      </dsp:nvSpPr>
      <dsp:spPr>
        <a:xfrm rot="5400000">
          <a:off x="5642113" y="-1746146"/>
          <a:ext cx="762007" cy="104049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468392"/>
              <a:satOff val="-50633"/>
              <a:lumOff val="407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200" kern="1200" dirty="0">
              <a:latin typeface="Arial Narrow" panose="020B0606020202030204" pitchFamily="34" charset="0"/>
            </a:rPr>
            <a:t>MODEL SELECTION GOAL-</a:t>
          </a:r>
          <a:endParaRPr lang="en-IN" sz="2200" kern="1200" dirty="0">
            <a:latin typeface="Arial Narrow" panose="020B0606020202030204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kern="1200" dirty="0">
              <a:latin typeface="Arial Narrow" panose="020B0606020202030204" pitchFamily="34" charset="0"/>
            </a:rPr>
            <a:t>Identify the model with highest precision, recall, adaptability to evolving threats.</a:t>
          </a:r>
          <a:endParaRPr lang="en-IN" sz="2200" kern="1200" dirty="0">
            <a:latin typeface="Arial Narrow" panose="020B0606020202030204" pitchFamily="34" charset="0"/>
          </a:endParaRPr>
        </a:p>
      </dsp:txBody>
      <dsp:txXfrm rot="-5400000">
        <a:off x="820623" y="3112542"/>
        <a:ext cx="10367789" cy="687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266457"/>
            <a:ext cx="11128205" cy="15828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Kartik Sayal (2231089)</a:t>
            </a:r>
          </a:p>
          <a:p>
            <a:r>
              <a:rPr lang="en-US" dirty="0">
                <a:solidFill>
                  <a:srgbClr val="7CEBFF"/>
                </a:solidFill>
              </a:rPr>
              <a:t>Pravleen Kaur (2231103)</a:t>
            </a:r>
          </a:p>
          <a:p>
            <a:r>
              <a:rPr lang="en-US" dirty="0">
                <a:solidFill>
                  <a:srgbClr val="7CEBFF"/>
                </a:solidFill>
              </a:rPr>
              <a:t>Ramneek Kaur (2231107)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A9CDE-C298-98B9-F5A4-8082303B6612}"/>
              </a:ext>
            </a:extLst>
          </p:cNvPr>
          <p:cNvSpPr txBox="1"/>
          <p:nvPr/>
        </p:nvSpPr>
        <p:spPr>
          <a:xfrm>
            <a:off x="446534" y="4533038"/>
            <a:ext cx="11745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mic Sans MS" panose="030F0702030302020204" pitchFamily="66" charset="0"/>
              </a:rPr>
              <a:t>     AI Detection of Fake Profiles on Social Media</a:t>
            </a:r>
            <a:endParaRPr lang="en-IN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15EFDD-DCD2-FB52-A80B-A7652BD5DD21}"/>
              </a:ext>
            </a:extLst>
          </p:cNvPr>
          <p:cNvSpPr txBox="1"/>
          <p:nvPr/>
        </p:nvSpPr>
        <p:spPr>
          <a:xfrm>
            <a:off x="8948057" y="5812971"/>
            <a:ext cx="266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B.Tech AIML  6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semester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076" name="Picture 4" descr="94+ Thousand Blue Robot Background Royalty-Free Images, Stock Photos &amp;  Pictures | Shutterstock">
            <a:extLst>
              <a:ext uri="{FF2B5EF4-FFF2-40B4-BE49-F238E27FC236}">
                <a16:creationId xmlns:a16="http://schemas.microsoft.com/office/drawing/2014/main" id="{058CF8E2-D676-46D4-A042-33C5B8B8A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1" y="-34298"/>
            <a:ext cx="12466321" cy="710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E02F88-CBB2-1B2C-4868-2D7CD96BEB1F}"/>
              </a:ext>
            </a:extLst>
          </p:cNvPr>
          <p:cNvSpPr txBox="1"/>
          <p:nvPr/>
        </p:nvSpPr>
        <p:spPr>
          <a:xfrm>
            <a:off x="137160" y="453643"/>
            <a:ext cx="5791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Arial Black" panose="020B0A04020102020204" pitchFamily="34" charset="0"/>
              </a:rPr>
              <a:t>AI DETECTION OF FAKE PROFILES ON SOCIAL MEDIA</a:t>
            </a:r>
            <a:endParaRPr lang="en-IN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DCB76F-C0F2-A675-84E3-BADD4B991E9A}"/>
              </a:ext>
            </a:extLst>
          </p:cNvPr>
          <p:cNvSpPr txBox="1"/>
          <p:nvPr/>
        </p:nvSpPr>
        <p:spPr>
          <a:xfrm>
            <a:off x="8917955" y="6537162"/>
            <a:ext cx="408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B.Tech AIML  6</a:t>
            </a:r>
            <a:r>
              <a:rPr lang="en-US" sz="2000" b="1" baseline="30000" dirty="0">
                <a:solidFill>
                  <a:schemeClr val="bg1"/>
                </a:solidFill>
              </a:rPr>
              <a:t>Th</a:t>
            </a:r>
            <a:r>
              <a:rPr lang="en-US" sz="2000" b="1" dirty="0">
                <a:solidFill>
                  <a:schemeClr val="bg1"/>
                </a:solidFill>
              </a:rPr>
              <a:t> semester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Introduction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0B1499-3777-C7A1-9707-A3FD7DCF1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447816" y="674722"/>
            <a:ext cx="5648183" cy="425481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EA8AD1-3886-6A6A-9144-EE112FA1791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rcRect l="8980" t="-4118" r="12866" b="874"/>
          <a:stretch/>
        </p:blipFill>
        <p:spPr>
          <a:xfrm>
            <a:off x="6244046" y="516197"/>
            <a:ext cx="5366762" cy="44398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DCEEC4-0574-EDD9-F041-BCBBA0CEAB94}"/>
              </a:ext>
            </a:extLst>
          </p:cNvPr>
          <p:cNvSpPr txBox="1"/>
          <p:nvPr/>
        </p:nvSpPr>
        <p:spPr>
          <a:xfrm>
            <a:off x="581192" y="914400"/>
            <a:ext cx="53754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+mj-lt"/>
              </a:rPr>
              <a:t>THE PROBLEM-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Over 4.9 billion social media users globally.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Fake profiles are used for-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Spamming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Mis-information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r>
              <a:rPr lang="en-US" sz="2200" b="1" dirty="0">
                <a:latin typeface="+mj-lt"/>
              </a:rPr>
              <a:t>LIMITATIONS-</a:t>
            </a:r>
            <a:endParaRPr lang="en-US" sz="22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Manual reporting is slow.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Rule based filters are easy to bypass.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Can’t scale with millions of profiles.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FA3345-E631-A159-DA87-315F0255B056}"/>
              </a:ext>
            </a:extLst>
          </p:cNvPr>
          <p:cNvSpPr txBox="1"/>
          <p:nvPr/>
        </p:nvSpPr>
        <p:spPr>
          <a:xfrm>
            <a:off x="6374674" y="914400"/>
            <a:ext cx="50553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OUR SOLUTION-</a:t>
            </a:r>
            <a:endParaRPr lang="en-IN" sz="2200" b="1" dirty="0"/>
          </a:p>
          <a:p>
            <a:endParaRPr lang="en-IN" sz="2200" dirty="0"/>
          </a:p>
          <a:p>
            <a:r>
              <a:rPr lang="en-IN" sz="2200" dirty="0">
                <a:latin typeface="Franklin Gothic Demi" panose="020B0703020102020204" pitchFamily="34" charset="0"/>
              </a:rPr>
              <a:t>An AI Based system that-</a:t>
            </a:r>
          </a:p>
          <a:p>
            <a:endParaRPr lang="en-IN" sz="2200" dirty="0">
              <a:latin typeface="Franklin Gothic Demi" panose="020B07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Franklin Gothic Demi" panose="020B0703020102020204" pitchFamily="34" charset="0"/>
              </a:rPr>
              <a:t>Detects fake account in real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Franklin Gothic Demi" panose="020B0703020102020204" pitchFamily="34" charset="0"/>
              </a:rPr>
              <a:t>Learns behavioural, textual and network patterns</a:t>
            </a:r>
            <a:endParaRPr lang="en-US" sz="2200" dirty="0">
              <a:latin typeface="Franklin Gothic Demi" panose="020B07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Demi" panose="020B0703020102020204" pitchFamily="34" charset="0"/>
              </a:rPr>
              <a:t>Uses machine learning, deep learning and NLP to improve accuracy.</a:t>
            </a:r>
            <a:endParaRPr lang="en-IN" sz="2200" dirty="0"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and objectives</a:t>
            </a:r>
          </a:p>
        </p:txBody>
      </p:sp>
      <p:pic>
        <p:nvPicPr>
          <p:cNvPr id="1028" name="Picture 4" descr="Scam Alert🚨📢:Episode 03: Fake social media accounts - Prime One Community">
            <a:extLst>
              <a:ext uri="{FF2B5EF4-FFF2-40B4-BE49-F238E27FC236}">
                <a16:creationId xmlns:a16="http://schemas.microsoft.com/office/drawing/2014/main" id="{040F6C7B-780C-2F7A-489E-678E9F7E04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7" r="-23171" b="-302"/>
          <a:stretch/>
        </p:blipFill>
        <p:spPr bwMode="auto">
          <a:xfrm>
            <a:off x="463627" y="2006509"/>
            <a:ext cx="6459687" cy="443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C1E7FB-9496-A37C-2E3A-167A2B32A2C8}"/>
              </a:ext>
            </a:extLst>
          </p:cNvPr>
          <p:cNvSpPr txBox="1"/>
          <p:nvPr/>
        </p:nvSpPr>
        <p:spPr>
          <a:xfrm>
            <a:off x="5865223" y="2090055"/>
            <a:ext cx="59958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PROBLEM STATEMENT-</a:t>
            </a:r>
          </a:p>
          <a:p>
            <a:r>
              <a:rPr lang="en-US" sz="2400" dirty="0"/>
              <a:t>Fake profiles threaten: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User trust and safety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Platform credibility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Public discourse and privacy</a:t>
            </a:r>
          </a:p>
          <a:p>
            <a:endParaRPr lang="en-US" sz="2400" dirty="0"/>
          </a:p>
          <a:p>
            <a:r>
              <a:rPr lang="en-US" sz="2400" b="1" dirty="0"/>
              <a:t>OBJECTIVES-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Builds a detection model using ML.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Extract key features from user profiles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Evaluate models with accuracy, precision, recall, F-1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Optimize for real time deployment.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733044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/>
              <a:t>METHODOLOGY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8931"/>
              </p:ext>
            </p:extLst>
          </p:nvPr>
        </p:nvGraphicFramePr>
        <p:xfrm>
          <a:off x="438068" y="1854915"/>
          <a:ext cx="7359732" cy="4385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663C-2042-AE48-4D3F-5CEBA762A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55338"/>
            <a:ext cx="11029616" cy="988332"/>
          </a:xfrm>
        </p:spPr>
        <p:txBody>
          <a:bodyPr/>
          <a:lstStyle/>
          <a:p>
            <a:r>
              <a:rPr lang="en-US" sz="3200" b="1" dirty="0"/>
              <a:t>MODEL ARCHITECTURE</a:t>
            </a:r>
            <a:endParaRPr lang="en-IN" b="1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B456C7F-ED3B-3BA7-F0BD-E91B25345F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3533333"/>
              </p:ext>
            </p:extLst>
          </p:nvPr>
        </p:nvGraphicFramePr>
        <p:xfrm>
          <a:off x="511277" y="2153265"/>
          <a:ext cx="11225611" cy="4249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127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FEE8E-A854-2A36-C020-ED7DF7A2F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91663"/>
            <a:ext cx="11029616" cy="988332"/>
          </a:xfrm>
        </p:spPr>
        <p:txBody>
          <a:bodyPr>
            <a:normAutofit/>
          </a:bodyPr>
          <a:lstStyle/>
          <a:p>
            <a:r>
              <a:rPr lang="en-US" sz="3200" b="1" dirty="0"/>
              <a:t>RESULTS AND ANALYSIS</a:t>
            </a:r>
            <a:endParaRPr lang="en-I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49A0C-50C0-918C-141B-D843E6475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37" y="1954060"/>
            <a:ext cx="11029616" cy="490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3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287F-0986-12FD-64F6-0F41EF956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02783"/>
            <a:ext cx="11029616" cy="988332"/>
          </a:xfrm>
        </p:spPr>
        <p:txBody>
          <a:bodyPr/>
          <a:lstStyle/>
          <a:p>
            <a:r>
              <a:rPr lang="en-US" sz="3200" b="1" dirty="0"/>
              <a:t>RESULT AND ANALYSIS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3D84E-E1E7-11F4-9146-77A5AD9F9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43926" y="2003216"/>
            <a:ext cx="5087075" cy="536005"/>
          </a:xfrm>
        </p:spPr>
        <p:txBody>
          <a:bodyPr/>
          <a:lstStyle/>
          <a:p>
            <a:r>
              <a:rPr lang="en-US" b="1" dirty="0"/>
              <a:t>MODEL PERFORMANCE</a:t>
            </a:r>
            <a:endParaRPr lang="en-IN" b="1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45428A6-9F88-AC79-4055-EDB178DAB49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32416497"/>
              </p:ext>
            </p:extLst>
          </p:nvPr>
        </p:nvGraphicFramePr>
        <p:xfrm>
          <a:off x="1033671" y="2804265"/>
          <a:ext cx="10111405" cy="293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281">
                  <a:extLst>
                    <a:ext uri="{9D8B030D-6E8A-4147-A177-3AD203B41FA5}">
                      <a16:colId xmlns:a16="http://schemas.microsoft.com/office/drawing/2014/main" val="3201249662"/>
                    </a:ext>
                  </a:extLst>
                </a:gridCol>
                <a:gridCol w="2022281">
                  <a:extLst>
                    <a:ext uri="{9D8B030D-6E8A-4147-A177-3AD203B41FA5}">
                      <a16:colId xmlns:a16="http://schemas.microsoft.com/office/drawing/2014/main" val="2630617410"/>
                    </a:ext>
                  </a:extLst>
                </a:gridCol>
                <a:gridCol w="2022281">
                  <a:extLst>
                    <a:ext uri="{9D8B030D-6E8A-4147-A177-3AD203B41FA5}">
                      <a16:colId xmlns:a16="http://schemas.microsoft.com/office/drawing/2014/main" val="3508145855"/>
                    </a:ext>
                  </a:extLst>
                </a:gridCol>
                <a:gridCol w="2022281">
                  <a:extLst>
                    <a:ext uri="{9D8B030D-6E8A-4147-A177-3AD203B41FA5}">
                      <a16:colId xmlns:a16="http://schemas.microsoft.com/office/drawing/2014/main" val="3387973940"/>
                    </a:ext>
                  </a:extLst>
                </a:gridCol>
                <a:gridCol w="2022281">
                  <a:extLst>
                    <a:ext uri="{9D8B030D-6E8A-4147-A177-3AD203B41FA5}">
                      <a16:colId xmlns:a16="http://schemas.microsoft.com/office/drawing/2014/main" val="1709746739"/>
                    </a:ext>
                  </a:extLst>
                </a:gridCol>
              </a:tblGrid>
              <a:tr h="587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003191"/>
                  </a:ext>
                </a:extLst>
              </a:tr>
              <a:tr h="587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81.5%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82.6%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241373"/>
                  </a:ext>
                </a:extLst>
              </a:tr>
              <a:tr h="587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91.2%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90.8%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90.1%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158191"/>
                  </a:ext>
                </a:extLst>
              </a:tr>
              <a:tr h="587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88.7%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87.9%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85.6%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86.7%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051673"/>
                  </a:ext>
                </a:extLst>
              </a:tr>
              <a:tr h="587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94.5%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93.8%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92.2%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93.0%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14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40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4,700+ Deep Fake Stock Illustrations, Royalty-Free Vector Graphics &amp; Clip  Art - iStock | Deep fake face">
            <a:extLst>
              <a:ext uri="{FF2B5EF4-FFF2-40B4-BE49-F238E27FC236}">
                <a16:creationId xmlns:a16="http://schemas.microsoft.com/office/drawing/2014/main" id="{55D5354B-495E-40A6-C6E3-C1B120F48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79" y="2001078"/>
            <a:ext cx="11917452" cy="469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488C1B-61B2-13CC-8E5E-F3F0FD12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09" y="502784"/>
            <a:ext cx="11029616" cy="988332"/>
          </a:xfrm>
        </p:spPr>
        <p:txBody>
          <a:bodyPr>
            <a:normAutofit/>
          </a:bodyPr>
          <a:lstStyle/>
          <a:p>
            <a:r>
              <a:rPr lang="en-US" sz="3200" b="1" dirty="0"/>
              <a:t>FUTURE SCOPE</a:t>
            </a:r>
            <a:endParaRPr lang="en-IN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55AA29-38E4-A605-8BF7-05735AE3ADAB}"/>
              </a:ext>
            </a:extLst>
          </p:cNvPr>
          <p:cNvSpPr txBox="1"/>
          <p:nvPr/>
        </p:nvSpPr>
        <p:spPr>
          <a:xfrm>
            <a:off x="503583" y="2226365"/>
            <a:ext cx="559241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2400" b="1" dirty="0">
                <a:latin typeface="Arial Narrow" panose="020B0606020202030204" pitchFamily="34" charset="0"/>
              </a:rPr>
              <a:t>ENCHANCEMENTS-</a:t>
            </a:r>
          </a:p>
          <a:p>
            <a:pPr>
              <a:buNone/>
            </a:pPr>
            <a:endParaRPr lang="en-IN" sz="2400" dirty="0">
              <a:latin typeface="Arial Narrow" panose="020B0606020202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+mj-lt"/>
              </a:rPr>
              <a:t> Real-time detection API for social platforms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+mj-lt"/>
              </a:rPr>
              <a:t> Cross-platform compatibility (e.g., Twitter,   Facebook and Instagram)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+mj-lt"/>
              </a:rPr>
              <a:t> Transformer models like BERT and GPT for better NLP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+mj-lt"/>
              </a:rPr>
              <a:t> Use Graph Neural Networks (GNNs) to detect coordinated botnets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11B3E7-32C0-87EA-282A-FE2B2F2F43DE}"/>
              </a:ext>
            </a:extLst>
          </p:cNvPr>
          <p:cNvSpPr txBox="1"/>
          <p:nvPr/>
        </p:nvSpPr>
        <p:spPr>
          <a:xfrm>
            <a:off x="6241774" y="2226365"/>
            <a:ext cx="53538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2400" b="1" dirty="0">
                <a:latin typeface="Arial Narrow" panose="020B0606020202030204" pitchFamily="34" charset="0"/>
              </a:rPr>
              <a:t>ETHICAL &amp; PRIVACY FOCUS-</a:t>
            </a:r>
          </a:p>
          <a:p>
            <a:pPr>
              <a:buNone/>
            </a:pPr>
            <a:endParaRPr lang="en-IN" sz="2400" b="1" dirty="0">
              <a:latin typeface="Arial Narrow" panose="020B0606020202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+mj-lt"/>
              </a:rPr>
              <a:t> Deploy privacy-preserving AI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+mj-lt"/>
              </a:rPr>
              <a:t> Ensure user data is anonymized and secure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+mj-lt"/>
              </a:rPr>
              <a:t> Transparent AI decisions using Explainable AI (XAI) tools</a:t>
            </a:r>
          </a:p>
          <a:p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303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F5FD49-0BB8-A774-38F4-090F0701D0E0}"/>
              </a:ext>
            </a:extLst>
          </p:cNvPr>
          <p:cNvSpPr txBox="1"/>
          <p:nvPr/>
        </p:nvSpPr>
        <p:spPr>
          <a:xfrm>
            <a:off x="8296275" y="3307080"/>
            <a:ext cx="3081576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PRESENTED BY-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Kartik Sayal (2231089)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Pravleen Kaur (2231103)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Ramneek Kaur (2231107)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UNDER THE GUIDANCE OF-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Dr. Manjot Kaur (Professor)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89</TotalTime>
  <Words>446</Words>
  <Application>Microsoft Office PowerPoint</Application>
  <PresentationFormat>Widescreen</PresentationFormat>
  <Paragraphs>110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Arial Narrow</vt:lpstr>
      <vt:lpstr>Calibri</vt:lpstr>
      <vt:lpstr>Comic Sans MS</vt:lpstr>
      <vt:lpstr>Franklin Gothic Demi</vt:lpstr>
      <vt:lpstr>Gill Sans MT</vt:lpstr>
      <vt:lpstr>Wingdings 2</vt:lpstr>
      <vt:lpstr>Custom</vt:lpstr>
      <vt:lpstr>PowerPoint Presentation</vt:lpstr>
      <vt:lpstr>Introduction</vt:lpstr>
      <vt:lpstr>Problem statement and objectives</vt:lpstr>
      <vt:lpstr>METHODOLOGY</vt:lpstr>
      <vt:lpstr>MODEL ARCHITECTURE</vt:lpstr>
      <vt:lpstr>RESULTS AND ANALYSIS</vt:lpstr>
      <vt:lpstr>RESULT AND ANALYSIS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Ramneek Kaur</dc:creator>
  <cp:lastModifiedBy>Ramneek Kaur</cp:lastModifiedBy>
  <cp:revision>1</cp:revision>
  <dcterms:created xsi:type="dcterms:W3CDTF">2025-04-25T15:56:33Z</dcterms:created>
  <dcterms:modified xsi:type="dcterms:W3CDTF">2025-04-25T17:25:58Z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