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3"/>
  </p:notesMasterIdLst>
  <p:sldIdLst>
    <p:sldId id="256" r:id="rId2"/>
    <p:sldId id="257" r:id="rId3"/>
    <p:sldId id="258" r:id="rId4"/>
    <p:sldId id="259" r:id="rId5"/>
    <p:sldId id="260" r:id="rId6"/>
    <p:sldId id="261" r:id="rId7"/>
    <p:sldId id="263" r:id="rId8"/>
    <p:sldId id="262"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66F416-1018-4EB5-B442-37771EFC25C6}" v="1" dt="2025-05-03T15:38:18.7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75" d="100"/>
          <a:sy n="75" d="100"/>
        </p:scale>
        <p:origin x="974" y="394"/>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7727EF-6F93-4B0D-B708-414580DF18CC}" type="datetimeFigureOut">
              <a:rPr lang="en-IN" smtClean="0"/>
              <a:t>03-05-2025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2C4EBF-9298-493F-B06E-B42DCD0EF472}" type="slidenum">
              <a:rPr lang="en-IN" smtClean="0"/>
              <a:t>‹#›</a:t>
            </a:fld>
            <a:endParaRPr lang="en-IN"/>
          </a:p>
        </p:txBody>
      </p:sp>
    </p:spTree>
    <p:extLst>
      <p:ext uri="{BB962C8B-B14F-4D97-AF65-F5344CB8AC3E}">
        <p14:creationId xmlns:p14="http://schemas.microsoft.com/office/powerpoint/2010/main" val="1041324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IN" dirty="0"/>
              <a:t>Abstract </a:t>
            </a:r>
          </a:p>
          <a:p>
            <a:pPr marL="342900" indent="-342900">
              <a:buFont typeface="Arial" panose="020B0604020202020204" pitchFamily="34" charset="0"/>
              <a:buChar char="•"/>
            </a:pPr>
            <a:r>
              <a:rPr lang="en-IN" dirty="0"/>
              <a:t>Problem Statement (Clearly define the challenge)</a:t>
            </a:r>
          </a:p>
          <a:p>
            <a:pPr marL="342900" indent="-342900">
              <a:buFont typeface="Arial" panose="020B0604020202020204" pitchFamily="34" charset="0"/>
              <a:buChar char="•"/>
            </a:pPr>
            <a:r>
              <a:rPr lang="en-IN" dirty="0"/>
              <a:t>Objective (State your project's goal)</a:t>
            </a:r>
          </a:p>
          <a:p>
            <a:pPr marL="342900" indent="-342900">
              <a:buFont typeface="Arial" panose="020B0604020202020204" pitchFamily="34" charset="0"/>
              <a:buChar char="•"/>
            </a:pPr>
            <a:r>
              <a:rPr lang="en-IN" dirty="0"/>
              <a:t>Background and Research (Discuss existing solutions, trends, and gaps)</a:t>
            </a:r>
          </a:p>
          <a:p>
            <a:pPr marL="342900" indent="-342900">
              <a:buFont typeface="Arial" panose="020B0604020202020204" pitchFamily="34" charset="0"/>
              <a:buChar char="•"/>
            </a:pPr>
            <a:r>
              <a:rPr lang="en-IN" dirty="0"/>
              <a:t>Data Collection and Preparation (Focus on data sources, cleaning, and augmentation)</a:t>
            </a:r>
          </a:p>
          <a:p>
            <a:pPr marL="342900" indent="-342900">
              <a:buFont typeface="Arial" panose="020B0604020202020204" pitchFamily="34" charset="0"/>
              <a:buChar char="•"/>
            </a:pPr>
            <a:r>
              <a:rPr lang="en-IN" dirty="0"/>
              <a:t>Proposed Solution (Methodology)</a:t>
            </a:r>
          </a:p>
          <a:p>
            <a:pPr lvl="7"/>
            <a:r>
              <a:rPr lang="en-IN" dirty="0"/>
              <a:t>	Model Architecture (e.g., CNN, U-Net, YOLOv5)</a:t>
            </a:r>
          </a:p>
          <a:p>
            <a:pPr lvl="7"/>
            <a:r>
              <a:rPr lang="en-IN" dirty="0"/>
              <a:t>	Key Techniques (e.g., Transfer Learning, Image Augmentation)</a:t>
            </a:r>
          </a:p>
          <a:p>
            <a:pPr marL="342900" indent="-342900">
              <a:buFont typeface="Arial" panose="020B0604020202020204" pitchFamily="34" charset="0"/>
              <a:buChar char="•"/>
            </a:pPr>
            <a:r>
              <a:rPr lang="en-IN" dirty="0"/>
              <a:t>Model Performance Evaluation</a:t>
            </a:r>
          </a:p>
          <a:p>
            <a:r>
              <a:rPr lang="en-IN" dirty="0"/>
              <a:t>	Metrics (Accuracy, Precision, Recall, </a:t>
            </a:r>
            <a:r>
              <a:rPr lang="en-IN" dirty="0" err="1"/>
              <a:t>IoU</a:t>
            </a:r>
            <a:r>
              <a:rPr lang="en-IN" dirty="0"/>
              <a:t>, etc.)</a:t>
            </a:r>
          </a:p>
          <a:p>
            <a:r>
              <a:rPr lang="en-IN" dirty="0"/>
              <a:t>	Graphs (Confusion Matrix, ROC Curve, etc.)</a:t>
            </a:r>
          </a:p>
          <a:p>
            <a:pPr marL="342900" indent="-342900">
              <a:buFont typeface="Arial" panose="020B0604020202020204" pitchFamily="34" charset="0"/>
              <a:buChar char="•"/>
            </a:pPr>
            <a:r>
              <a:rPr lang="en-IN" dirty="0"/>
              <a:t>Screenshots / Demonstration (Visual proof of system functionality)</a:t>
            </a:r>
          </a:p>
          <a:p>
            <a:pPr marL="342900" indent="-342900">
              <a:buFont typeface="Arial" panose="020B0604020202020204" pitchFamily="34" charset="0"/>
              <a:buChar char="•"/>
            </a:pPr>
            <a:r>
              <a:rPr lang="en-IN" dirty="0"/>
              <a:t>Future Scope (Improvements, scalability, and integration ideas)</a:t>
            </a:r>
          </a:p>
          <a:p>
            <a:pPr marL="342900" indent="-342900">
              <a:buFont typeface="Arial" panose="020B0604020202020204" pitchFamily="34" charset="0"/>
              <a:buChar char="•"/>
            </a:pPr>
            <a:r>
              <a:rPr lang="en-IN" dirty="0"/>
              <a:t>Conclusion (Summarize results and impact)</a:t>
            </a:r>
          </a:p>
          <a:p>
            <a:pPr marL="342900" indent="-342900">
              <a:buFont typeface="Arial" panose="020B0604020202020204" pitchFamily="34" charset="0"/>
              <a:buChar char="•"/>
            </a:pPr>
            <a:r>
              <a:rPr lang="en-IN" dirty="0"/>
              <a:t>Q&amp;A Session</a:t>
            </a:r>
          </a:p>
          <a:p>
            <a:endParaRPr lang="en-IN" dirty="0"/>
          </a:p>
        </p:txBody>
      </p:sp>
      <p:sp>
        <p:nvSpPr>
          <p:cNvPr id="4" name="Slide Number Placeholder 3"/>
          <p:cNvSpPr>
            <a:spLocks noGrp="1"/>
          </p:cNvSpPr>
          <p:nvPr>
            <p:ph type="sldNum" sz="quarter" idx="5"/>
          </p:nvPr>
        </p:nvSpPr>
        <p:spPr/>
        <p:txBody>
          <a:bodyPr/>
          <a:lstStyle/>
          <a:p>
            <a:fld id="{AD2C4EBF-9298-493F-B06E-B42DCD0EF472}" type="slidenum">
              <a:rPr lang="en-IN" smtClean="0"/>
              <a:t>2</a:t>
            </a:fld>
            <a:endParaRPr lang="en-IN"/>
          </a:p>
        </p:txBody>
      </p:sp>
    </p:spTree>
    <p:extLst>
      <p:ext uri="{BB962C8B-B14F-4D97-AF65-F5344CB8AC3E}">
        <p14:creationId xmlns:p14="http://schemas.microsoft.com/office/powerpoint/2010/main" val="1257153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5032118" y="2963334"/>
            <a:ext cx="7049814" cy="1754326"/>
          </a:xfrm>
          <a:prstGeom prst="rect">
            <a:avLst/>
          </a:prstGeom>
          <a:noFill/>
        </p:spPr>
        <p:txBody>
          <a:bodyPr wrap="square" rtlCol="0">
            <a:spAutoFit/>
          </a:bodyPr>
          <a:lstStyle/>
          <a:p>
            <a:r>
              <a:rPr lang="en-US" sz="3600" b="1" dirty="0">
                <a:solidFill>
                  <a:schemeClr val="bg1"/>
                </a:solidFill>
                <a:latin typeface="Times New Roman" panose="02020603050405020304" pitchFamily="18" charset="0"/>
                <a:cs typeface="Times New Roman" panose="02020603050405020304" pitchFamily="18" charset="0"/>
              </a:rPr>
              <a:t>INTELLIGENT FOOD WASTE TRACKER USING AI FOR SMART KITCHENS</a:t>
            </a: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329E4-03A5-0DDF-9696-0D2069FC758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3E6360E-CC40-2C6F-1D15-2DACD1614358}"/>
              </a:ext>
            </a:extLst>
          </p:cNvPr>
          <p:cNvSpPr txBox="1"/>
          <p:nvPr/>
        </p:nvSpPr>
        <p:spPr>
          <a:xfrm>
            <a:off x="149087" y="988151"/>
            <a:ext cx="6102626" cy="461665"/>
          </a:xfrm>
          <a:prstGeom prst="rect">
            <a:avLst/>
          </a:prstGeom>
          <a:noFill/>
        </p:spPr>
        <p:txBody>
          <a:bodyPr wrap="square">
            <a:spAutoFit/>
          </a:bodyPr>
          <a:lstStyle/>
          <a:p>
            <a:r>
              <a:rPr lang="en-US" sz="2400" b="1" dirty="0">
                <a:solidFill>
                  <a:srgbClr val="213163"/>
                </a:solidFill>
                <a:latin typeface="Times New Roman" panose="02020603050405020304" pitchFamily="18" charset="0"/>
                <a:cs typeface="Times New Roman" panose="02020603050405020304" pitchFamily="18" charset="0"/>
              </a:rPr>
              <a:t>Future Scope </a:t>
            </a:r>
          </a:p>
        </p:txBody>
      </p:sp>
      <p:sp>
        <p:nvSpPr>
          <p:cNvPr id="2" name="TextBox 1">
            <a:extLst>
              <a:ext uri="{FF2B5EF4-FFF2-40B4-BE49-F238E27FC236}">
                <a16:creationId xmlns:a16="http://schemas.microsoft.com/office/drawing/2014/main" id="{4F681B43-E9D9-8618-2504-B028C60BAC24}"/>
              </a:ext>
            </a:extLst>
          </p:cNvPr>
          <p:cNvSpPr txBox="1"/>
          <p:nvPr/>
        </p:nvSpPr>
        <p:spPr>
          <a:xfrm>
            <a:off x="829733" y="1786460"/>
            <a:ext cx="10769600" cy="2677656"/>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Advanced AI Predictions</a:t>
            </a:r>
            <a:r>
              <a:rPr lang="en-IN" sz="2400" dirty="0">
                <a:latin typeface="Times New Roman" panose="02020603050405020304" pitchFamily="18" charset="0"/>
                <a:cs typeface="Times New Roman" panose="02020603050405020304" pitchFamily="18" charset="0"/>
              </a:rPr>
              <a:t>: Improved forecasting for demand and inventory.</a:t>
            </a:r>
          </a:p>
          <a:p>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Automated Waste Reduction</a:t>
            </a:r>
            <a:r>
              <a:rPr lang="en-IN" sz="2400" dirty="0">
                <a:latin typeface="Times New Roman" panose="02020603050405020304" pitchFamily="18" charset="0"/>
                <a:cs typeface="Times New Roman" panose="02020603050405020304" pitchFamily="18" charset="0"/>
              </a:rPr>
              <a:t>: Robotics and IoT for optimized food management.</a:t>
            </a:r>
          </a:p>
          <a:p>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Sustainable Practices</a:t>
            </a:r>
            <a:r>
              <a:rPr lang="en-IN" sz="2400" dirty="0">
                <a:latin typeface="Times New Roman" panose="02020603050405020304" pitchFamily="18" charset="0"/>
                <a:cs typeface="Times New Roman" panose="02020603050405020304" pitchFamily="18" charset="0"/>
              </a:rPr>
              <a:t>: AI-driven donation, composting, and food upcycling.</a:t>
            </a:r>
          </a:p>
          <a:p>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Blockchain Integration</a:t>
            </a:r>
            <a:r>
              <a:rPr lang="en-IN" sz="2400" dirty="0">
                <a:latin typeface="Times New Roman" panose="02020603050405020304" pitchFamily="18" charset="0"/>
                <a:cs typeface="Times New Roman" panose="02020603050405020304" pitchFamily="18" charset="0"/>
              </a:rPr>
              <a:t>: Transparent supply chain tracking for waste minimization.</a:t>
            </a:r>
          </a:p>
          <a:p>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Personalized Insights</a:t>
            </a:r>
            <a:r>
              <a:rPr lang="en-IN" sz="2400" dirty="0">
                <a:latin typeface="Times New Roman" panose="02020603050405020304" pitchFamily="18" charset="0"/>
                <a:cs typeface="Times New Roman" panose="02020603050405020304" pitchFamily="18" charset="0"/>
              </a:rPr>
              <a:t>: AI-driven menu recommendations based on consumption patterns.</a:t>
            </a:r>
          </a:p>
          <a:p>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Industry Collaboration</a:t>
            </a:r>
            <a:r>
              <a:rPr lang="en-IN" sz="2400" dirty="0">
                <a:latin typeface="Times New Roman" panose="02020603050405020304" pitchFamily="18" charset="0"/>
                <a:cs typeface="Times New Roman" panose="02020603050405020304" pitchFamily="18" charset="0"/>
              </a:rPr>
              <a:t>: Global AI networks for shared sustainability strategies.</a:t>
            </a:r>
          </a:p>
        </p:txBody>
      </p:sp>
    </p:spTree>
    <p:extLst>
      <p:ext uri="{BB962C8B-B14F-4D97-AF65-F5344CB8AC3E}">
        <p14:creationId xmlns:p14="http://schemas.microsoft.com/office/powerpoint/2010/main" val="2472835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3EE44-9E93-2B6C-F7BD-60DC3197A74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09D8AD9-046D-E1A1-DBB9-C2E463E2E067}"/>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 </a:t>
            </a:r>
          </a:p>
        </p:txBody>
      </p:sp>
      <p:sp>
        <p:nvSpPr>
          <p:cNvPr id="2" name="TextBox 1">
            <a:extLst>
              <a:ext uri="{FF2B5EF4-FFF2-40B4-BE49-F238E27FC236}">
                <a16:creationId xmlns:a16="http://schemas.microsoft.com/office/drawing/2014/main" id="{171FD62F-3E0D-9039-0CA7-01B8AB1F8736}"/>
              </a:ext>
            </a:extLst>
          </p:cNvPr>
          <p:cNvSpPr txBox="1"/>
          <p:nvPr/>
        </p:nvSpPr>
        <p:spPr>
          <a:xfrm>
            <a:off x="948267" y="1557867"/>
            <a:ext cx="10193866" cy="3785652"/>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The AI-powered food waste tracker offers a transformative solution for restaurants, enabling efficient monitoring, predictive analytics, and waste reduction strategies. By leveraging IoT sensors, machine learning, and data-driven insights, restaurants can minimize food waste, cut operational costs, and promote sustainability.</a:t>
            </a:r>
          </a:p>
          <a:p>
            <a:r>
              <a:rPr lang="en-US" sz="2400">
                <a:latin typeface="Times New Roman" panose="02020603050405020304" pitchFamily="18" charset="0"/>
                <a:cs typeface="Times New Roman" panose="02020603050405020304" pitchFamily="18" charset="0"/>
              </a:rPr>
              <a:t>This system enhances inventory management, portion control, and real-time tracking, helping businesses make informed decisions while reducing environmental impact. As AI technology advances, future enhancements in automation, blockchain transparency, and global collaboration will further revolutionize waste management in the food industry.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95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lIns="91440" tIns="45720" rIns="91440" bIns="45720" anchor="t">
            <a:spAutoFit/>
          </a:bodyPr>
          <a:lstStyle/>
          <a:p>
            <a:r>
              <a:rPr lang="en-IN" sz="2000" b="1" dirty="0">
                <a:solidFill>
                  <a:srgbClr val="213163"/>
                </a:solidFill>
              </a:rPr>
              <a:t>Content </a:t>
            </a:r>
            <a:endParaRPr lang="en-IN" sz="2000" dirty="0">
              <a:solidFill>
                <a:srgbClr val="213163"/>
              </a:solidFill>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88ECAE3-73C5-E88D-2F41-7720B2D25594}"/>
              </a:ext>
            </a:extLst>
          </p:cNvPr>
          <p:cNvSpPr txBox="1"/>
          <p:nvPr/>
        </p:nvSpPr>
        <p:spPr>
          <a:xfrm>
            <a:off x="1221131" y="1608621"/>
            <a:ext cx="9328280" cy="391825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dirty="0"/>
              <a:t>Abstract </a:t>
            </a:r>
          </a:p>
          <a:p>
            <a:pPr marL="342900" indent="-342900">
              <a:lnSpc>
                <a:spcPct val="150000"/>
              </a:lnSpc>
              <a:buFont typeface="Arial" panose="020B0604020202020204" pitchFamily="34" charset="0"/>
              <a:buChar char="•"/>
            </a:pPr>
            <a:r>
              <a:rPr lang="en-IN" dirty="0"/>
              <a:t>Problem Statement  </a:t>
            </a:r>
          </a:p>
          <a:p>
            <a:pPr marL="342900" indent="-342900">
              <a:lnSpc>
                <a:spcPct val="150000"/>
              </a:lnSpc>
              <a:buFont typeface="Arial" panose="020B0604020202020204" pitchFamily="34" charset="0"/>
              <a:buChar char="•"/>
            </a:pPr>
            <a:r>
              <a:rPr lang="en-IN" dirty="0"/>
              <a:t>Objective  </a:t>
            </a:r>
          </a:p>
          <a:p>
            <a:pPr marL="342900" indent="-342900">
              <a:lnSpc>
                <a:spcPct val="150000"/>
              </a:lnSpc>
              <a:buFont typeface="Arial" panose="020B0604020202020204" pitchFamily="34" charset="0"/>
              <a:buChar char="•"/>
            </a:pPr>
            <a:r>
              <a:rPr lang="en-IN" dirty="0"/>
              <a:t>Data Collection and Preparation  </a:t>
            </a:r>
          </a:p>
          <a:p>
            <a:pPr marL="342900" indent="-342900">
              <a:lnSpc>
                <a:spcPct val="150000"/>
              </a:lnSpc>
              <a:buFont typeface="Arial" panose="020B0604020202020204" pitchFamily="34" charset="0"/>
              <a:buChar char="•"/>
            </a:pPr>
            <a:r>
              <a:rPr lang="en-IN" dirty="0"/>
              <a:t>Proposed Solution (Methodology)</a:t>
            </a:r>
          </a:p>
          <a:p>
            <a:pPr marL="342900" indent="-342900">
              <a:lnSpc>
                <a:spcPct val="150000"/>
              </a:lnSpc>
              <a:buFont typeface="Arial" panose="020B0604020202020204" pitchFamily="34" charset="0"/>
              <a:buChar char="•"/>
            </a:pPr>
            <a:r>
              <a:rPr lang="en-IN" dirty="0"/>
              <a:t>Model Performance Evaluation</a:t>
            </a:r>
          </a:p>
          <a:p>
            <a:pPr marL="342900" indent="-342900">
              <a:lnSpc>
                <a:spcPct val="150000"/>
              </a:lnSpc>
              <a:buFont typeface="Arial" panose="020B0604020202020204" pitchFamily="34" charset="0"/>
              <a:buChar char="•"/>
            </a:pPr>
            <a:r>
              <a:rPr lang="en-IN" dirty="0"/>
              <a:t>Screenshots / Demonstration (video) </a:t>
            </a:r>
          </a:p>
          <a:p>
            <a:pPr marL="342900" indent="-342900">
              <a:lnSpc>
                <a:spcPct val="150000"/>
              </a:lnSpc>
              <a:buFont typeface="Arial" panose="020B0604020202020204" pitchFamily="34" charset="0"/>
              <a:buChar char="•"/>
            </a:pPr>
            <a:r>
              <a:rPr lang="en-IN" dirty="0"/>
              <a:t>Future Scope  </a:t>
            </a:r>
          </a:p>
          <a:p>
            <a:pPr marL="342900" indent="-342900">
              <a:lnSpc>
                <a:spcPct val="150000"/>
              </a:lnSpc>
              <a:buFont typeface="Arial" panose="020B0604020202020204" pitchFamily="34" charset="0"/>
              <a:buChar char="•"/>
            </a:pPr>
            <a:r>
              <a:rPr lang="en-IN" dirty="0"/>
              <a:t>Conclusion </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61665"/>
          </a:xfrm>
          <a:prstGeom prst="rect">
            <a:avLst/>
          </a:prstGeom>
          <a:noFill/>
        </p:spPr>
        <p:txBody>
          <a:bodyPr wrap="square">
            <a:spAutoFit/>
          </a:bodyPr>
          <a:lstStyle/>
          <a:p>
            <a:r>
              <a:rPr lang="en-US" sz="2400" b="1" dirty="0">
                <a:solidFill>
                  <a:srgbClr val="213163"/>
                </a:solidFill>
                <a:latin typeface="Times New Roman" panose="02020603050405020304" pitchFamily="18" charset="0"/>
                <a:cs typeface="Times New Roman" panose="02020603050405020304" pitchFamily="18" charset="0"/>
              </a:rPr>
              <a:t>Abstract </a:t>
            </a:r>
          </a:p>
        </p:txBody>
      </p:sp>
      <p:sp>
        <p:nvSpPr>
          <p:cNvPr id="2" name="TextBox 1">
            <a:extLst>
              <a:ext uri="{FF2B5EF4-FFF2-40B4-BE49-F238E27FC236}">
                <a16:creationId xmlns:a16="http://schemas.microsoft.com/office/drawing/2014/main" id="{F1AA0337-6271-36B3-BC7C-77BF271BD765}"/>
              </a:ext>
            </a:extLst>
          </p:cNvPr>
          <p:cNvSpPr txBox="1"/>
          <p:nvPr/>
        </p:nvSpPr>
        <p:spPr>
          <a:xfrm>
            <a:off x="1024467" y="1718732"/>
            <a:ext cx="9838266" cy="4524315"/>
          </a:xfrm>
          <a:prstGeom prst="rect">
            <a:avLst/>
          </a:prstGeom>
          <a:noFill/>
        </p:spPr>
        <p:txBody>
          <a:bodyPr wrap="square" rtlCol="0">
            <a:spAutoFit/>
          </a:bodyPr>
          <a:lstStyle/>
          <a:p>
            <a:pPr algn="just">
              <a:buNone/>
            </a:pPr>
            <a:r>
              <a:rPr lang="en-US" sz="2400" dirty="0">
                <a:latin typeface="Times New Roman" panose="02020603050405020304" pitchFamily="18" charset="0"/>
                <a:cs typeface="Times New Roman" panose="02020603050405020304" pitchFamily="18" charset="0"/>
              </a:rPr>
              <a:t>Food waste is a significant challenge in the restaurant industry, leading to financial losses and environmental concerns. This study presents an AI-powered food waste tracking system designed to help restaurants monitor, analyze, and reduce waste efficiently. The system leverages machine learning algorithms to identify patterns in food disposal, predict demand fluctuations, and suggest portion adjustments based on historical data. By integrating computer vision, IoT sensors, and predictive analytics, the tracker provides real-time insights into waste sources, enabling staff to take corrective actions. Additionally, the AI model can recommend ingredient substitutions and inventory optimizations to minimize excess food. Through automated data collection and analysis, restaurants can enhance sustainability efforts, cut costs, and contribute to global food waste reduction initiatives.</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361489" y="1200922"/>
            <a:ext cx="6102626" cy="461665"/>
          </a:xfrm>
          <a:prstGeom prst="rect">
            <a:avLst/>
          </a:prstGeom>
          <a:noFill/>
        </p:spPr>
        <p:txBody>
          <a:bodyPr wrap="square">
            <a:spAutoFit/>
          </a:bodyPr>
          <a:lstStyle/>
          <a:p>
            <a:r>
              <a:rPr lang="en-US" sz="2400" b="1" dirty="0">
                <a:solidFill>
                  <a:srgbClr val="213163"/>
                </a:solidFill>
                <a:latin typeface="Times New Roman" panose="02020603050405020304" pitchFamily="18" charset="0"/>
                <a:cs typeface="Times New Roman" panose="02020603050405020304" pitchFamily="18" charset="0"/>
              </a:rPr>
              <a:t>Problem Statement </a:t>
            </a:r>
            <a:endParaRPr lang="en-IN" sz="2400" dirty="0">
              <a:solidFill>
                <a:srgbClr val="213163"/>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D4A6AE8-B635-12E4-F636-D6371976E599}"/>
              </a:ext>
            </a:extLst>
          </p:cNvPr>
          <p:cNvSpPr txBox="1"/>
          <p:nvPr/>
        </p:nvSpPr>
        <p:spPr>
          <a:xfrm>
            <a:off x="1066800" y="1876434"/>
            <a:ext cx="9635065" cy="4524315"/>
          </a:xfrm>
          <a:prstGeom prst="rect">
            <a:avLst/>
          </a:prstGeom>
          <a:noFill/>
        </p:spPr>
        <p:txBody>
          <a:bodyPr wrap="square">
            <a:spAutoFit/>
          </a:bodyPr>
          <a:lstStyle/>
          <a:p>
            <a:pPr algn="just">
              <a:buNone/>
            </a:pPr>
            <a:r>
              <a:rPr lang="en-US" sz="2400" dirty="0">
                <a:latin typeface="Times New Roman" panose="02020603050405020304" pitchFamily="18" charset="0"/>
                <a:cs typeface="Times New Roman" panose="02020603050405020304" pitchFamily="18" charset="0"/>
              </a:rPr>
              <a:t>Restaurants face a growing challenge of food waste, leading to increased operational costs, environmental impact, and inefficiencies in inventory management. Traditional methods of tracking food waste rely on manual logging, which is time-consuming, prone to errors, and lacks predictive capabilities. Additionally, fluctuations in customer demand and inconsistent portion sizes contribute to excess food disposal. To address this issue, an AI-driven food waste tracker can leverage machine learning, computer vision, and real-time analytics to monitor waste patterns, predict demand, and optimize ingredient usage. By providing actionable insights, automated waste recognition, and AI-driven forecasting, this solution can help restaurants minimize food waste, reduce costs, and enhance sustainability efforts while improving overall efficiency.</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61665"/>
          </a:xfrm>
          <a:prstGeom prst="rect">
            <a:avLst/>
          </a:prstGeom>
          <a:noFill/>
        </p:spPr>
        <p:txBody>
          <a:bodyPr wrap="square">
            <a:spAutoFit/>
          </a:bodyPr>
          <a:lstStyle/>
          <a:p>
            <a:r>
              <a:rPr lang="en-US" sz="2400" b="1" dirty="0">
                <a:solidFill>
                  <a:srgbClr val="213163"/>
                </a:solidFill>
                <a:latin typeface="Times New Roman" panose="02020603050405020304" pitchFamily="18" charset="0"/>
                <a:cs typeface="Times New Roman" panose="02020603050405020304" pitchFamily="18" charset="0"/>
              </a:rPr>
              <a:t>Objective </a:t>
            </a:r>
            <a:endParaRPr lang="en-IN" sz="2400" b="1" dirty="0">
              <a:solidFill>
                <a:srgbClr val="213163"/>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D7FB352-CF36-FC0E-5EA4-3875BE8D2957}"/>
              </a:ext>
            </a:extLst>
          </p:cNvPr>
          <p:cNvSpPr txBox="1"/>
          <p:nvPr/>
        </p:nvSpPr>
        <p:spPr>
          <a:xfrm>
            <a:off x="1320800" y="1921932"/>
            <a:ext cx="9398000" cy="4154984"/>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primary objective of an AI-driven food waste tracker is to minimize food waste in restaurants by leveraging advanced data analytics, machine learning, and automation. The system aims to accurately monitor and analyze food disposal patterns, predict demand variations, and optimize inventory management to reduce excess waste. By integrating AI-powered forecasting and real-time tracking, restaurants can make informed decisions on portion control, ingredient usage, and menu planning. The solution also seeks to enhance sustainability efforts by providing actionable insights that contribute to cost savings and environmental impact reduction, ultimately promoting efficient and responsible food management in the hospitality industry.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61665"/>
          </a:xfrm>
          <a:prstGeom prst="rect">
            <a:avLst/>
          </a:prstGeom>
          <a:noFill/>
        </p:spPr>
        <p:txBody>
          <a:bodyPr wrap="square">
            <a:spAutoFit/>
          </a:bodyPr>
          <a:lstStyle/>
          <a:p>
            <a:r>
              <a:rPr lang="en-US" sz="2400" b="1" dirty="0">
                <a:solidFill>
                  <a:srgbClr val="213163"/>
                </a:solidFill>
                <a:latin typeface="Times New Roman" panose="02020603050405020304" pitchFamily="18" charset="0"/>
                <a:cs typeface="Times New Roman" panose="02020603050405020304" pitchFamily="18" charset="0"/>
              </a:rPr>
              <a:t>Data Collection and Preparation </a:t>
            </a:r>
            <a:endParaRPr lang="en-IN" sz="2400" b="1" dirty="0">
              <a:solidFill>
                <a:srgbClr val="213163"/>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9D4186C-D42A-F2D8-44B7-E955140D91E6}"/>
              </a:ext>
            </a:extLst>
          </p:cNvPr>
          <p:cNvSpPr txBox="1"/>
          <p:nvPr/>
        </p:nvSpPr>
        <p:spPr>
          <a:xfrm>
            <a:off x="1320800" y="1744133"/>
            <a:ext cx="9626600" cy="3785652"/>
          </a:xfrm>
          <a:prstGeom prst="rect">
            <a:avLst/>
          </a:prstGeom>
          <a:noFill/>
        </p:spPr>
        <p:txBody>
          <a:bodyPr wrap="square" rtlCol="0">
            <a:spAutoFit/>
          </a:bodyPr>
          <a:lstStyle/>
          <a:p>
            <a:pPr algn="just">
              <a:buNone/>
            </a:pPr>
            <a:r>
              <a:rPr lang="en-US" sz="2000" dirty="0">
                <a:latin typeface="Times New Roman" panose="02020603050405020304" pitchFamily="18" charset="0"/>
                <a:cs typeface="Times New Roman" panose="02020603050405020304" pitchFamily="18" charset="0"/>
              </a:rPr>
              <a:t>      The AI-powered food waste tracker gathers data from IoT sensors, smart bins, POS systems, inventory records, kitchen feedback, and customer behavior to monitor waste patterns. It also incorporates supply chain data to analyze procurement trends, uses weather and seasonal trends for demand forecasting, and leverages staff insights to refine AI models.</a:t>
            </a:r>
          </a:p>
          <a:p>
            <a:pPr algn="just">
              <a:buNone/>
            </a:pPr>
            <a:endParaRPr lang="en-US" sz="2000" dirty="0">
              <a:latin typeface="Times New Roman" panose="02020603050405020304" pitchFamily="18" charset="0"/>
              <a:cs typeface="Times New Roman" panose="02020603050405020304" pitchFamily="18" charset="0"/>
            </a:endParaRPr>
          </a:p>
          <a:p>
            <a:pPr algn="just">
              <a:buNone/>
            </a:pPr>
            <a:r>
              <a:rPr lang="en-US" sz="2000" dirty="0">
                <a:latin typeface="Times New Roman" panose="02020603050405020304" pitchFamily="18" charset="0"/>
                <a:cs typeface="Times New Roman" panose="02020603050405020304" pitchFamily="18" charset="0"/>
              </a:rPr>
              <a:t>     The collected data undergoes cleaning, standardization, and labeling to ensure accuracy. Integration from multiple sources allows for holistic waste analysis, while normalization helps in aligning measurements for precise predictions. AI models train on historical data to forecast demand, enabling real-time monitoring and automated reporting for better ingredient usage and menu planning. Additionally, automated action triggers help restaurants immediately address excess food disposal, enhancing sustainability efforts and reducing costs.</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61665"/>
          </a:xfrm>
          <a:prstGeom prst="rect">
            <a:avLst/>
          </a:prstGeom>
          <a:noFill/>
        </p:spPr>
        <p:txBody>
          <a:bodyPr wrap="square">
            <a:spAutoFit/>
          </a:bodyPr>
          <a:lstStyle/>
          <a:p>
            <a:r>
              <a:rPr lang="en-US" sz="2400" b="1" dirty="0">
                <a:solidFill>
                  <a:srgbClr val="213163"/>
                </a:solidFill>
                <a:latin typeface="Times New Roman" panose="02020603050405020304" pitchFamily="18" charset="0"/>
                <a:cs typeface="Times New Roman" panose="02020603050405020304" pitchFamily="18" charset="0"/>
              </a:rPr>
              <a:t>Proposed Solution (Methodology)</a:t>
            </a:r>
          </a:p>
        </p:txBody>
      </p:sp>
      <p:sp>
        <p:nvSpPr>
          <p:cNvPr id="4" name="TextBox 3">
            <a:extLst>
              <a:ext uri="{FF2B5EF4-FFF2-40B4-BE49-F238E27FC236}">
                <a16:creationId xmlns:a16="http://schemas.microsoft.com/office/drawing/2014/main" id="{F56313A0-0B7D-6A6B-AE3B-BE9BFFC9BB40}"/>
              </a:ext>
            </a:extLst>
          </p:cNvPr>
          <p:cNvSpPr txBox="1"/>
          <p:nvPr/>
        </p:nvSpPr>
        <p:spPr>
          <a:xfrm>
            <a:off x="406400" y="1879600"/>
            <a:ext cx="10168467" cy="4093428"/>
          </a:xfrm>
          <a:prstGeom prst="rect">
            <a:avLst/>
          </a:prstGeom>
          <a:noFill/>
        </p:spPr>
        <p:txBody>
          <a:bodyPr wrap="square">
            <a:spAutoFit/>
          </a:bodyPr>
          <a:lstStyle/>
          <a:p>
            <a:pPr algn="just">
              <a:buNone/>
            </a:pPr>
            <a:r>
              <a:rPr lang="en-US" sz="2000" dirty="0">
                <a:latin typeface="Times New Roman" panose="02020603050405020304" pitchFamily="18" charset="0"/>
                <a:cs typeface="Times New Roman" panose="02020603050405020304" pitchFamily="18" charset="0"/>
              </a:rPr>
              <a:t>To minimize food waste and enhance operational efficiency, an AI-powered food waste tracking system will be implemented. This solution integrates </a:t>
            </a:r>
            <a:r>
              <a:rPr lang="en-US" sz="2000" b="1" dirty="0">
                <a:latin typeface="Times New Roman" panose="02020603050405020304" pitchFamily="18" charset="0"/>
                <a:cs typeface="Times New Roman" panose="02020603050405020304" pitchFamily="18" charset="0"/>
              </a:rPr>
              <a:t>IoT-enabled smart bins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computer vision</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machine learning algorithms</a:t>
            </a:r>
            <a:r>
              <a:rPr lang="en-US" sz="2000" dirty="0">
                <a:latin typeface="Times New Roman" panose="02020603050405020304" pitchFamily="18" charset="0"/>
                <a:cs typeface="Times New Roman" panose="02020603050405020304" pitchFamily="18" charset="0"/>
              </a:rPr>
              <a:t> to automatically monitor, classify, and analyze food waste in real time.</a:t>
            </a:r>
          </a:p>
          <a:p>
            <a:pPr algn="just">
              <a:buNone/>
            </a:pPr>
            <a:r>
              <a:rPr lang="en-US" sz="2000" dirty="0">
                <a:latin typeface="Times New Roman" panose="02020603050405020304" pitchFamily="18" charset="0"/>
                <a:cs typeface="Times New Roman" panose="02020603050405020304" pitchFamily="18" charset="0"/>
              </a:rPr>
              <a:t>The system will:</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Automate Waste Tracking:</a:t>
            </a:r>
            <a:r>
              <a:rPr lang="en-US" sz="2000" dirty="0">
                <a:latin typeface="Times New Roman" panose="02020603050405020304" pitchFamily="18" charset="0"/>
                <a:cs typeface="Times New Roman" panose="02020603050405020304" pitchFamily="18" charset="0"/>
              </a:rPr>
              <a:t> Smart bins with weight sensors and AI-powered cameras will detect and categorize discarded food items.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Predict Demand:</a:t>
            </a:r>
            <a:r>
              <a:rPr lang="en-US" sz="2000" dirty="0">
                <a:latin typeface="Times New Roman" panose="02020603050405020304" pitchFamily="18" charset="0"/>
                <a:cs typeface="Times New Roman" panose="02020603050405020304" pitchFamily="18" charset="0"/>
              </a:rPr>
              <a:t> Machine learning models will analyze historical sales, seasonal trends, and external factors to forecast customer demand and adjust inventory.</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Optimize Portion Control:</a:t>
            </a:r>
            <a:r>
              <a:rPr lang="en-US" sz="2000" dirty="0">
                <a:latin typeface="Times New Roman" panose="02020603050405020304" pitchFamily="18" charset="0"/>
                <a:cs typeface="Times New Roman" panose="02020603050405020304" pitchFamily="18" charset="0"/>
              </a:rPr>
              <a:t> AI-driven insights will help restaurants adjust portion sizes based on consumption patterns, reducing plate waste.</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Improve Inventory Management:</a:t>
            </a:r>
            <a:r>
              <a:rPr lang="en-US" sz="2000" dirty="0">
                <a:latin typeface="Times New Roman" panose="02020603050405020304" pitchFamily="18" charset="0"/>
                <a:cs typeface="Times New Roman" panose="02020603050405020304" pitchFamily="18" charset="0"/>
              </a:rPr>
              <a:t> The system will provide alerts on expiring ingredients and suggest optimal procurement strategies to prevent over-purchasing</a:t>
            </a:r>
            <a:r>
              <a:rPr lang="en-US" sz="2000" dirty="0"/>
              <a:t>.</a:t>
            </a:r>
          </a:p>
        </p:txBody>
      </p:sp>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318420" y="1081285"/>
            <a:ext cx="6102626" cy="461665"/>
          </a:xfrm>
          <a:prstGeom prst="rect">
            <a:avLst/>
          </a:prstGeom>
          <a:noFill/>
        </p:spPr>
        <p:txBody>
          <a:bodyPr wrap="square">
            <a:spAutoFit/>
          </a:bodyPr>
          <a:lstStyle/>
          <a:p>
            <a:r>
              <a:rPr lang="en-US" sz="2400" b="1" dirty="0">
                <a:solidFill>
                  <a:srgbClr val="213163"/>
                </a:solidFill>
                <a:latin typeface="Times New Roman" panose="02020603050405020304" pitchFamily="18" charset="0"/>
                <a:cs typeface="Times New Roman" panose="02020603050405020304" pitchFamily="18" charset="0"/>
              </a:rPr>
              <a:t>Model Performance Evaluation</a:t>
            </a:r>
          </a:p>
        </p:txBody>
      </p:sp>
      <p:sp>
        <p:nvSpPr>
          <p:cNvPr id="13" name="TextBox 12">
            <a:extLst>
              <a:ext uri="{FF2B5EF4-FFF2-40B4-BE49-F238E27FC236}">
                <a16:creationId xmlns:a16="http://schemas.microsoft.com/office/drawing/2014/main" id="{EA14FC4A-2C99-D264-1683-F1B72A124378}"/>
              </a:ext>
            </a:extLst>
          </p:cNvPr>
          <p:cNvSpPr txBox="1"/>
          <p:nvPr/>
        </p:nvSpPr>
        <p:spPr>
          <a:xfrm>
            <a:off x="956733" y="1803400"/>
            <a:ext cx="10515600" cy="286232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Performance Metrics</a:t>
            </a:r>
            <a:r>
              <a:rPr lang="en-US" sz="2000" dirty="0">
                <a:latin typeface="Times New Roman" panose="02020603050405020304" pitchFamily="18" charset="0"/>
                <a:cs typeface="Times New Roman" panose="02020603050405020304" pitchFamily="18" charset="0"/>
              </a:rPr>
              <a:t>: Evaluates accuracy, precision, recall, and error rates for waste prediction.</a:t>
            </a:r>
          </a:p>
          <a:p>
            <a:pPr algn="just"/>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Optimization Techniques</a:t>
            </a:r>
            <a:r>
              <a:rPr lang="en-US" sz="2000" dirty="0">
                <a:latin typeface="Times New Roman" panose="02020603050405020304" pitchFamily="18" charset="0"/>
                <a:cs typeface="Times New Roman" panose="02020603050405020304" pitchFamily="18" charset="0"/>
              </a:rPr>
              <a:t>: Uses hyperparameter tuning, regularization, and data augmentation       </a:t>
            </a:r>
          </a:p>
          <a:p>
            <a:pPr algn="just"/>
            <a:r>
              <a:rPr lang="en-US" sz="2000" dirty="0">
                <a:latin typeface="Times New Roman" panose="02020603050405020304" pitchFamily="18" charset="0"/>
                <a:cs typeface="Times New Roman" panose="02020603050405020304" pitchFamily="18" charset="0"/>
              </a:rPr>
              <a:t>  to refine AI models.</a:t>
            </a:r>
          </a:p>
          <a:p>
            <a:pPr algn="just"/>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Real-Time Monitoring</a:t>
            </a:r>
            <a:r>
              <a:rPr lang="en-US" sz="2000" dirty="0">
                <a:latin typeface="Times New Roman" panose="02020603050405020304" pitchFamily="18" charset="0"/>
                <a:cs typeface="Times New Roman" panose="02020603050405020304" pitchFamily="18" charset="0"/>
              </a:rPr>
              <a:t>: Continuously retrains models, balances cloud and edge AI processing,         </a:t>
            </a:r>
          </a:p>
          <a:p>
            <a:pPr algn="just"/>
            <a:r>
              <a:rPr lang="en-US" sz="2000" dirty="0">
                <a:latin typeface="Times New Roman" panose="02020603050405020304" pitchFamily="18" charset="0"/>
                <a:cs typeface="Times New Roman" panose="02020603050405020304" pitchFamily="18" charset="0"/>
              </a:rPr>
              <a:t> and automates alerts for waste reduction.</a:t>
            </a:r>
          </a:p>
          <a:p>
            <a:pPr algn="just"/>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Automated Decision-Making</a:t>
            </a:r>
            <a:r>
              <a:rPr lang="en-US" sz="2000" dirty="0">
                <a:latin typeface="Times New Roman" panose="02020603050405020304" pitchFamily="18" charset="0"/>
                <a:cs typeface="Times New Roman" panose="02020603050405020304" pitchFamily="18" charset="0"/>
              </a:rPr>
              <a:t>: AI-driven insights adjust portion sizes, optimize inventory, and      </a:t>
            </a:r>
          </a:p>
          <a:p>
            <a:pPr algn="just"/>
            <a:r>
              <a:rPr lang="en-US" sz="2000" dirty="0">
                <a:latin typeface="Times New Roman" panose="02020603050405020304" pitchFamily="18" charset="0"/>
                <a:cs typeface="Times New Roman" panose="02020603050405020304" pitchFamily="18" charset="0"/>
              </a:rPr>
              <a:t> refine procurement strategies.</a:t>
            </a:r>
          </a:p>
          <a:p>
            <a:pPr algn="just"/>
            <a:r>
              <a:rPr lang="en-US" sz="2000" b="1" dirty="0">
                <a:latin typeface="Times New Roman" panose="02020603050405020304" pitchFamily="18" charset="0"/>
                <a:cs typeface="Times New Roman" panose="02020603050405020304" pitchFamily="18" charset="0"/>
              </a:rPr>
              <a:t> User Feedback Integration</a:t>
            </a:r>
            <a:r>
              <a:rPr lang="en-US" sz="2000" dirty="0">
                <a:latin typeface="Times New Roman" panose="02020603050405020304" pitchFamily="18" charset="0"/>
                <a:cs typeface="Times New Roman" panose="02020603050405020304" pitchFamily="18" charset="0"/>
              </a:rPr>
              <a:t>: Staff inputs and customer trends help improve AI predictions and</a:t>
            </a:r>
          </a:p>
          <a:p>
            <a:pPr algn="just"/>
            <a:r>
              <a:rPr lang="en-US" sz="2000" dirty="0">
                <a:latin typeface="Times New Roman" panose="02020603050405020304" pitchFamily="18" charset="0"/>
                <a:cs typeface="Times New Roman" panose="02020603050405020304" pitchFamily="18" charset="0"/>
              </a:rPr>
              <a:t>  fine-tune model recommendations.</a:t>
            </a:r>
          </a:p>
        </p:txBody>
      </p:sp>
    </p:spTree>
    <p:extLst>
      <p:ext uri="{BB962C8B-B14F-4D97-AF65-F5344CB8AC3E}">
        <p14:creationId xmlns:p14="http://schemas.microsoft.com/office/powerpoint/2010/main" val="151988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58FF0-4D3E-555E-E17C-63DCDCBA4A9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497EE16-4F61-F6F6-6872-0A90CEF96738}"/>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Screenshots / Demonstration (video) </a:t>
            </a:r>
          </a:p>
        </p:txBody>
      </p:sp>
      <p:pic>
        <p:nvPicPr>
          <p:cNvPr id="4" name="Picture 3" descr="A screenshot of a computer&#10;&#10;AI-generated content may be incorrect.">
            <a:extLst>
              <a:ext uri="{FF2B5EF4-FFF2-40B4-BE49-F238E27FC236}">
                <a16:creationId xmlns:a16="http://schemas.microsoft.com/office/drawing/2014/main" id="{082170B5-115C-3587-E2E4-17BE50CE1C65}"/>
              </a:ext>
            </a:extLst>
          </p:cNvPr>
          <p:cNvPicPr>
            <a:picLocks noChangeAspect="1"/>
          </p:cNvPicPr>
          <p:nvPr/>
        </p:nvPicPr>
        <p:blipFill>
          <a:blip r:embed="rId2"/>
          <a:srcRect l="22611" r="23356"/>
          <a:stretch/>
        </p:blipFill>
        <p:spPr>
          <a:xfrm>
            <a:off x="1422400" y="1634066"/>
            <a:ext cx="4673600" cy="4588501"/>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A0BA77CB-D233-7CDD-3D63-ECC28C3C5A04}"/>
              </a:ext>
            </a:extLst>
          </p:cNvPr>
          <p:cNvPicPr>
            <a:picLocks noChangeAspect="1"/>
          </p:cNvPicPr>
          <p:nvPr/>
        </p:nvPicPr>
        <p:blipFill>
          <a:blip r:embed="rId3"/>
          <a:srcRect l="23717" r="23426"/>
          <a:stretch/>
        </p:blipFill>
        <p:spPr>
          <a:xfrm>
            <a:off x="6722532" y="2743711"/>
            <a:ext cx="4572001" cy="2141000"/>
          </a:xfrm>
          <a:prstGeom prst="rect">
            <a:avLst/>
          </a:prstGeom>
        </p:spPr>
      </p:pic>
    </p:spTree>
    <p:extLst>
      <p:ext uri="{BB962C8B-B14F-4D97-AF65-F5344CB8AC3E}">
        <p14:creationId xmlns:p14="http://schemas.microsoft.com/office/powerpoint/2010/main" val="157803295"/>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78</TotalTime>
  <Words>1127</Words>
  <Application>Microsoft Office PowerPoint</Application>
  <PresentationFormat>Widescreen</PresentationFormat>
  <Paragraphs>65</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Anbuchelvan VK</cp:lastModifiedBy>
  <cp:revision>15</cp:revision>
  <dcterms:created xsi:type="dcterms:W3CDTF">2024-12-31T09:40:01Z</dcterms:created>
  <dcterms:modified xsi:type="dcterms:W3CDTF">2025-05-03T15:41:46Z</dcterms:modified>
</cp:coreProperties>
</file>