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1"/>
  </p:notesMasterIdLst>
  <p:sldIdLst>
    <p:sldId id="278" r:id="rId2"/>
    <p:sldId id="279" r:id="rId3"/>
    <p:sldId id="280" r:id="rId4"/>
    <p:sldId id="294" r:id="rId5"/>
    <p:sldId id="296" r:id="rId6"/>
    <p:sldId id="295" r:id="rId7"/>
    <p:sldId id="306" r:id="rId8"/>
    <p:sldId id="307" r:id="rId9"/>
    <p:sldId id="308" r:id="rId10"/>
    <p:sldId id="298" r:id="rId11"/>
    <p:sldId id="299" r:id="rId12"/>
    <p:sldId id="301" r:id="rId13"/>
    <p:sldId id="300" r:id="rId14"/>
    <p:sldId id="302" r:id="rId15"/>
    <p:sldId id="315" r:id="rId16"/>
    <p:sldId id="316" r:id="rId17"/>
    <p:sldId id="317" r:id="rId18"/>
    <p:sldId id="314" r:id="rId19"/>
    <p:sldId id="311" r:id="rId20"/>
    <p:sldId id="312" r:id="rId21"/>
    <p:sldId id="313" r:id="rId22"/>
    <p:sldId id="297" r:id="rId23"/>
    <p:sldId id="282" r:id="rId24"/>
    <p:sldId id="304" r:id="rId25"/>
    <p:sldId id="303" r:id="rId26"/>
    <p:sldId id="305" r:id="rId27"/>
    <p:sldId id="309" r:id="rId28"/>
    <p:sldId id="310"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111" d="100"/>
          <a:sy n="111" d="100"/>
        </p:scale>
        <p:origin x="456"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449410"/>
            <a:ext cx="5385816" cy="1225296"/>
          </a:xfrm>
        </p:spPr>
        <p:txBody>
          <a:bodyPr/>
          <a:lstStyle/>
          <a:p>
            <a:r>
              <a:rPr lang="en-US" dirty="0"/>
              <a:t>Udemy Courses’ Analytics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Pravah Malunjkar</a:t>
            </a:r>
          </a:p>
          <a:p>
            <a:endParaRPr lang="en-US" dirty="0"/>
          </a:p>
        </p:txBody>
      </p:sp>
    </p:spTree>
    <p:extLst>
      <p:ext uri="{BB962C8B-B14F-4D97-AF65-F5344CB8AC3E}">
        <p14:creationId xmlns:p14="http://schemas.microsoft.com/office/powerpoint/2010/main" val="21315684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C3919D-51D6-5E8A-5244-39DCE89E9207}"/>
              </a:ext>
            </a:extLst>
          </p:cNvPr>
          <p:cNvSpPr>
            <a:spLocks noGrp="1"/>
          </p:cNvSpPr>
          <p:nvPr>
            <p:ph type="title"/>
          </p:nvPr>
        </p:nvSpPr>
        <p:spPr>
          <a:xfrm>
            <a:off x="2593675" y="3049524"/>
            <a:ext cx="6400800" cy="14538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Distribution Metrics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764342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9B1D-FADF-A450-05ED-75EAE83F6703}"/>
              </a:ext>
            </a:extLst>
          </p:cNvPr>
          <p:cNvSpPr>
            <a:spLocks noGrp="1"/>
          </p:cNvSpPr>
          <p:nvPr>
            <p:ph type="title"/>
          </p:nvPr>
        </p:nvSpPr>
        <p:spPr>
          <a:xfrm>
            <a:off x="483770" y="457200"/>
            <a:ext cx="6766560" cy="419589"/>
          </a:xfrm>
        </p:spPr>
        <p:txBody>
          <a:bodyPr/>
          <a:lstStyle/>
          <a:p>
            <a:r>
              <a:rPr lang="en-US" sz="2400" dirty="0"/>
              <a:t>Course level distribution</a:t>
            </a:r>
          </a:p>
        </p:txBody>
      </p:sp>
      <p:sp>
        <p:nvSpPr>
          <p:cNvPr id="4" name="Slide Number Placeholder 3">
            <a:extLst>
              <a:ext uri="{FF2B5EF4-FFF2-40B4-BE49-F238E27FC236}">
                <a16:creationId xmlns:a16="http://schemas.microsoft.com/office/drawing/2014/main" id="{9762B451-8D28-93D0-33C2-6341F928E860}"/>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2" name="TextBox 11">
            <a:extLst>
              <a:ext uri="{FF2B5EF4-FFF2-40B4-BE49-F238E27FC236}">
                <a16:creationId xmlns:a16="http://schemas.microsoft.com/office/drawing/2014/main" id="{C37B19DF-3BA7-B1B5-E58B-FB26BBCBE0E7}"/>
              </a:ext>
            </a:extLst>
          </p:cNvPr>
          <p:cNvSpPr txBox="1"/>
          <p:nvPr/>
        </p:nvSpPr>
        <p:spPr>
          <a:xfrm>
            <a:off x="3223403" y="5188637"/>
            <a:ext cx="5745193" cy="923330"/>
          </a:xfrm>
          <a:prstGeom prst="rect">
            <a:avLst/>
          </a:prstGeom>
          <a:noFill/>
        </p:spPr>
        <p:txBody>
          <a:bodyPr wrap="square" rtlCol="0">
            <a:spAutoFit/>
          </a:bodyPr>
          <a:lstStyle/>
          <a:p>
            <a:r>
              <a:rPr lang="en-US" dirty="0">
                <a:solidFill>
                  <a:srgbClr val="202C8F"/>
                </a:solidFill>
              </a:rPr>
              <a:t>It seems that Udemy is designed with novices in mind. This encourages users to advance to the next level if they like the beginner level course.</a:t>
            </a:r>
          </a:p>
        </p:txBody>
      </p:sp>
      <p:pic>
        <p:nvPicPr>
          <p:cNvPr id="18" name="Picture 17">
            <a:extLst>
              <a:ext uri="{FF2B5EF4-FFF2-40B4-BE49-F238E27FC236}">
                <a16:creationId xmlns:a16="http://schemas.microsoft.com/office/drawing/2014/main" id="{E438539A-7F1C-0960-AB41-8FB5B9EF38A6}"/>
              </a:ext>
            </a:extLst>
          </p:cNvPr>
          <p:cNvPicPr>
            <a:picLocks noChangeAspect="1"/>
          </p:cNvPicPr>
          <p:nvPr/>
        </p:nvPicPr>
        <p:blipFill>
          <a:blip r:embed="rId2"/>
          <a:stretch>
            <a:fillRect/>
          </a:stretch>
        </p:blipFill>
        <p:spPr>
          <a:xfrm>
            <a:off x="1149470" y="983053"/>
            <a:ext cx="7516042" cy="3804608"/>
          </a:xfrm>
          <a:prstGeom prst="rect">
            <a:avLst/>
          </a:prstGeom>
        </p:spPr>
      </p:pic>
    </p:spTree>
    <p:extLst>
      <p:ext uri="{BB962C8B-B14F-4D97-AF65-F5344CB8AC3E}">
        <p14:creationId xmlns:p14="http://schemas.microsoft.com/office/powerpoint/2010/main" val="61990549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9B1D-FADF-A450-05ED-75EAE83F6703}"/>
              </a:ext>
            </a:extLst>
          </p:cNvPr>
          <p:cNvSpPr>
            <a:spLocks noGrp="1"/>
          </p:cNvSpPr>
          <p:nvPr>
            <p:ph type="title"/>
          </p:nvPr>
        </p:nvSpPr>
        <p:spPr>
          <a:xfrm>
            <a:off x="483770" y="457200"/>
            <a:ext cx="7461158" cy="419589"/>
          </a:xfrm>
        </p:spPr>
        <p:txBody>
          <a:bodyPr/>
          <a:lstStyle/>
          <a:p>
            <a:r>
              <a:rPr lang="en-US" sz="2400" dirty="0"/>
              <a:t>Course level vs. Price distribution</a:t>
            </a:r>
          </a:p>
        </p:txBody>
      </p:sp>
      <p:sp>
        <p:nvSpPr>
          <p:cNvPr id="4" name="Slide Number Placeholder 3">
            <a:extLst>
              <a:ext uri="{FF2B5EF4-FFF2-40B4-BE49-F238E27FC236}">
                <a16:creationId xmlns:a16="http://schemas.microsoft.com/office/drawing/2014/main" id="{9762B451-8D28-93D0-33C2-6341F928E860}"/>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7" name="TextBox 6">
            <a:extLst>
              <a:ext uri="{FF2B5EF4-FFF2-40B4-BE49-F238E27FC236}">
                <a16:creationId xmlns:a16="http://schemas.microsoft.com/office/drawing/2014/main" id="{5F55CE6C-5E50-17E0-35FC-CBB922290971}"/>
              </a:ext>
            </a:extLst>
          </p:cNvPr>
          <p:cNvSpPr txBox="1"/>
          <p:nvPr/>
        </p:nvSpPr>
        <p:spPr>
          <a:xfrm>
            <a:off x="3197524" y="4897006"/>
            <a:ext cx="5796951" cy="1323439"/>
          </a:xfrm>
          <a:prstGeom prst="rect">
            <a:avLst/>
          </a:prstGeom>
          <a:noFill/>
        </p:spPr>
        <p:txBody>
          <a:bodyPr wrap="square" rtlCol="0">
            <a:spAutoFit/>
          </a:bodyPr>
          <a:lstStyle/>
          <a:p>
            <a:r>
              <a:rPr lang="en-US" sz="1600" dirty="0">
                <a:solidFill>
                  <a:srgbClr val="202C8F"/>
                </a:solidFill>
              </a:rPr>
              <a:t>Although there are some outliers in the Expert Level the rest of the course prices seem to be skewed below or at $100 dollars with the mean somewhere around $50. This increases the affordability and user count considering the abundance of beginner level courses.</a:t>
            </a:r>
          </a:p>
        </p:txBody>
      </p:sp>
      <p:pic>
        <p:nvPicPr>
          <p:cNvPr id="13" name="Picture 12">
            <a:extLst>
              <a:ext uri="{FF2B5EF4-FFF2-40B4-BE49-F238E27FC236}">
                <a16:creationId xmlns:a16="http://schemas.microsoft.com/office/drawing/2014/main" id="{891D48DB-32C6-A50C-961B-2D94ED924844}"/>
              </a:ext>
            </a:extLst>
          </p:cNvPr>
          <p:cNvPicPr>
            <a:picLocks noChangeAspect="1"/>
          </p:cNvPicPr>
          <p:nvPr/>
        </p:nvPicPr>
        <p:blipFill>
          <a:blip r:embed="rId2"/>
          <a:stretch>
            <a:fillRect/>
          </a:stretch>
        </p:blipFill>
        <p:spPr>
          <a:xfrm>
            <a:off x="1869236" y="1157263"/>
            <a:ext cx="5247556" cy="3469355"/>
          </a:xfrm>
          <a:prstGeom prst="rect">
            <a:avLst/>
          </a:prstGeom>
        </p:spPr>
      </p:pic>
    </p:spTree>
    <p:extLst>
      <p:ext uri="{BB962C8B-B14F-4D97-AF65-F5344CB8AC3E}">
        <p14:creationId xmlns:p14="http://schemas.microsoft.com/office/powerpoint/2010/main" val="17572795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9B1D-FADF-A450-05ED-75EAE83F6703}"/>
              </a:ext>
            </a:extLst>
          </p:cNvPr>
          <p:cNvSpPr>
            <a:spLocks noGrp="1"/>
          </p:cNvSpPr>
          <p:nvPr>
            <p:ph type="title"/>
          </p:nvPr>
        </p:nvSpPr>
        <p:spPr>
          <a:xfrm>
            <a:off x="483769" y="457200"/>
            <a:ext cx="7926985" cy="419589"/>
          </a:xfrm>
        </p:spPr>
        <p:txBody>
          <a:bodyPr/>
          <a:lstStyle/>
          <a:p>
            <a:r>
              <a:rPr lang="en-US" sz="2400" dirty="0"/>
              <a:t>Course level distribution Per Subject</a:t>
            </a:r>
          </a:p>
        </p:txBody>
      </p:sp>
      <p:sp>
        <p:nvSpPr>
          <p:cNvPr id="4" name="Slide Number Placeholder 3">
            <a:extLst>
              <a:ext uri="{FF2B5EF4-FFF2-40B4-BE49-F238E27FC236}">
                <a16:creationId xmlns:a16="http://schemas.microsoft.com/office/drawing/2014/main" id="{9762B451-8D28-93D0-33C2-6341F928E86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Picture 4">
            <a:extLst>
              <a:ext uri="{FF2B5EF4-FFF2-40B4-BE49-F238E27FC236}">
                <a16:creationId xmlns:a16="http://schemas.microsoft.com/office/drawing/2014/main" id="{617F1781-D308-FF5A-39EB-E850F5493847}"/>
              </a:ext>
            </a:extLst>
          </p:cNvPr>
          <p:cNvPicPr>
            <a:picLocks noChangeAspect="1"/>
          </p:cNvPicPr>
          <p:nvPr/>
        </p:nvPicPr>
        <p:blipFill>
          <a:blip r:embed="rId2"/>
          <a:stretch>
            <a:fillRect/>
          </a:stretch>
        </p:blipFill>
        <p:spPr>
          <a:xfrm>
            <a:off x="1316068" y="1009650"/>
            <a:ext cx="7318973" cy="3864904"/>
          </a:xfrm>
          <a:prstGeom prst="rect">
            <a:avLst/>
          </a:prstGeom>
        </p:spPr>
      </p:pic>
      <p:sp>
        <p:nvSpPr>
          <p:cNvPr id="9" name="TextBox 8">
            <a:extLst>
              <a:ext uri="{FF2B5EF4-FFF2-40B4-BE49-F238E27FC236}">
                <a16:creationId xmlns:a16="http://schemas.microsoft.com/office/drawing/2014/main" id="{AD822AF1-E968-7C46-34AA-B7DD6D361970}"/>
              </a:ext>
            </a:extLst>
          </p:cNvPr>
          <p:cNvSpPr txBox="1"/>
          <p:nvPr/>
        </p:nvSpPr>
        <p:spPr>
          <a:xfrm>
            <a:off x="3165894" y="5007415"/>
            <a:ext cx="5063706" cy="1569660"/>
          </a:xfrm>
          <a:prstGeom prst="rect">
            <a:avLst/>
          </a:prstGeom>
          <a:noFill/>
        </p:spPr>
        <p:txBody>
          <a:bodyPr wrap="square" rtlCol="0">
            <a:spAutoFit/>
          </a:bodyPr>
          <a:lstStyle/>
          <a:p>
            <a:r>
              <a:rPr lang="en-US" sz="1600" dirty="0">
                <a:solidFill>
                  <a:srgbClr val="202C8F"/>
                </a:solidFill>
              </a:rPr>
              <a:t>The number of expert level courses hardly make up for 10% of beginner level courses. This suggests that Udemy knows that its users prefer entry level skills predominantly. But it lacks ‘All Levels’ courses for Musical Instruments and Graphic Design which suggests users do not want to pay for all levels.</a:t>
            </a:r>
          </a:p>
        </p:txBody>
      </p:sp>
    </p:spTree>
    <p:extLst>
      <p:ext uri="{BB962C8B-B14F-4D97-AF65-F5344CB8AC3E}">
        <p14:creationId xmlns:p14="http://schemas.microsoft.com/office/powerpoint/2010/main" val="187700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9B1D-FADF-A450-05ED-75EAE83F6703}"/>
              </a:ext>
            </a:extLst>
          </p:cNvPr>
          <p:cNvSpPr>
            <a:spLocks noGrp="1"/>
          </p:cNvSpPr>
          <p:nvPr>
            <p:ph type="title"/>
          </p:nvPr>
        </p:nvSpPr>
        <p:spPr>
          <a:xfrm>
            <a:off x="483769" y="457200"/>
            <a:ext cx="7926985" cy="419589"/>
          </a:xfrm>
        </p:spPr>
        <p:txBody>
          <a:bodyPr/>
          <a:lstStyle/>
          <a:p>
            <a:r>
              <a:rPr lang="en-US" sz="2400" dirty="0"/>
              <a:t>Course Distribution: Free vs. paid</a:t>
            </a:r>
          </a:p>
        </p:txBody>
      </p:sp>
      <p:sp>
        <p:nvSpPr>
          <p:cNvPr id="4" name="Slide Number Placeholder 3">
            <a:extLst>
              <a:ext uri="{FF2B5EF4-FFF2-40B4-BE49-F238E27FC236}">
                <a16:creationId xmlns:a16="http://schemas.microsoft.com/office/drawing/2014/main" id="{9762B451-8D28-93D0-33C2-6341F928E860}"/>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7" name="TextBox 6">
            <a:extLst>
              <a:ext uri="{FF2B5EF4-FFF2-40B4-BE49-F238E27FC236}">
                <a16:creationId xmlns:a16="http://schemas.microsoft.com/office/drawing/2014/main" id="{578BF742-F37D-9C22-55ED-7AA22EA70C36}"/>
              </a:ext>
            </a:extLst>
          </p:cNvPr>
          <p:cNvSpPr txBox="1"/>
          <p:nvPr/>
        </p:nvSpPr>
        <p:spPr>
          <a:xfrm>
            <a:off x="3191774" y="5175849"/>
            <a:ext cx="5762445" cy="923330"/>
          </a:xfrm>
          <a:prstGeom prst="rect">
            <a:avLst/>
          </a:prstGeom>
          <a:noFill/>
        </p:spPr>
        <p:txBody>
          <a:bodyPr wrap="square" rtlCol="0">
            <a:spAutoFit/>
          </a:bodyPr>
          <a:lstStyle/>
          <a:p>
            <a:r>
              <a:rPr lang="en-US" dirty="0">
                <a:solidFill>
                  <a:srgbClr val="202C8F"/>
                </a:solidFill>
              </a:rPr>
              <a:t>From previous metrics we can see that by promoting beginner level courses with affordability in mind Udemy earns revenue from wide range of courses.</a:t>
            </a:r>
          </a:p>
        </p:txBody>
      </p:sp>
      <p:pic>
        <p:nvPicPr>
          <p:cNvPr id="9" name="Picture 8">
            <a:extLst>
              <a:ext uri="{FF2B5EF4-FFF2-40B4-BE49-F238E27FC236}">
                <a16:creationId xmlns:a16="http://schemas.microsoft.com/office/drawing/2014/main" id="{B3E19635-685F-DFA9-E091-EB48E2CCA573}"/>
              </a:ext>
            </a:extLst>
          </p:cNvPr>
          <p:cNvPicPr>
            <a:picLocks noChangeAspect="1"/>
          </p:cNvPicPr>
          <p:nvPr/>
        </p:nvPicPr>
        <p:blipFill>
          <a:blip r:embed="rId2"/>
          <a:stretch>
            <a:fillRect/>
          </a:stretch>
        </p:blipFill>
        <p:spPr>
          <a:xfrm>
            <a:off x="1366934" y="1087288"/>
            <a:ext cx="7043820" cy="3700373"/>
          </a:xfrm>
          <a:prstGeom prst="rect">
            <a:avLst/>
          </a:prstGeom>
        </p:spPr>
      </p:pic>
    </p:spTree>
    <p:extLst>
      <p:ext uri="{BB962C8B-B14F-4D97-AF65-F5344CB8AC3E}">
        <p14:creationId xmlns:p14="http://schemas.microsoft.com/office/powerpoint/2010/main" val="32798245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7A0B-EB26-4B0F-EB99-CED006A5A346}"/>
              </a:ext>
            </a:extLst>
          </p:cNvPr>
          <p:cNvSpPr>
            <a:spLocks noGrp="1"/>
          </p:cNvSpPr>
          <p:nvPr>
            <p:ph type="title"/>
          </p:nvPr>
        </p:nvSpPr>
        <p:spPr>
          <a:xfrm>
            <a:off x="499469" y="464101"/>
            <a:ext cx="6766560" cy="768096"/>
          </a:xfrm>
        </p:spPr>
        <p:txBody>
          <a:bodyPr/>
          <a:lstStyle/>
          <a:p>
            <a:r>
              <a:rPr lang="en-US" sz="2800" dirty="0"/>
              <a:t>Subscriptions based on free/paid, sorted by subject</a:t>
            </a:r>
          </a:p>
        </p:txBody>
      </p:sp>
      <p:sp>
        <p:nvSpPr>
          <p:cNvPr id="4" name="Slide Number Placeholder 3">
            <a:extLst>
              <a:ext uri="{FF2B5EF4-FFF2-40B4-BE49-F238E27FC236}">
                <a16:creationId xmlns:a16="http://schemas.microsoft.com/office/drawing/2014/main" id="{91442853-DAFA-44BC-F0D5-7F84692DACEA}"/>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Picture 8">
            <a:extLst>
              <a:ext uri="{FF2B5EF4-FFF2-40B4-BE49-F238E27FC236}">
                <a16:creationId xmlns:a16="http://schemas.microsoft.com/office/drawing/2014/main" id="{DBDC0DE0-D66B-8903-2418-23BDB8AC7FA2}"/>
              </a:ext>
            </a:extLst>
          </p:cNvPr>
          <p:cNvPicPr>
            <a:picLocks noChangeAspect="1"/>
          </p:cNvPicPr>
          <p:nvPr/>
        </p:nvPicPr>
        <p:blipFill>
          <a:blip r:embed="rId2"/>
          <a:stretch>
            <a:fillRect/>
          </a:stretch>
        </p:blipFill>
        <p:spPr>
          <a:xfrm>
            <a:off x="1612601" y="1490042"/>
            <a:ext cx="7005187" cy="3653629"/>
          </a:xfrm>
          <a:prstGeom prst="rect">
            <a:avLst/>
          </a:prstGeom>
        </p:spPr>
      </p:pic>
      <p:sp>
        <p:nvSpPr>
          <p:cNvPr id="10" name="TextBox 9">
            <a:extLst>
              <a:ext uri="{FF2B5EF4-FFF2-40B4-BE49-F238E27FC236}">
                <a16:creationId xmlns:a16="http://schemas.microsoft.com/office/drawing/2014/main" id="{2A9E3B86-BAE0-51AF-C911-CC93D4824768}"/>
              </a:ext>
            </a:extLst>
          </p:cNvPr>
          <p:cNvSpPr txBox="1"/>
          <p:nvPr/>
        </p:nvSpPr>
        <p:spPr>
          <a:xfrm>
            <a:off x="3640347" y="5486400"/>
            <a:ext cx="5732253" cy="923330"/>
          </a:xfrm>
          <a:prstGeom prst="rect">
            <a:avLst/>
          </a:prstGeom>
          <a:noFill/>
        </p:spPr>
        <p:txBody>
          <a:bodyPr wrap="square" rtlCol="0">
            <a:spAutoFit/>
          </a:bodyPr>
          <a:lstStyle/>
          <a:p>
            <a:r>
              <a:rPr lang="en-US" dirty="0">
                <a:solidFill>
                  <a:srgbClr val="202C8F"/>
                </a:solidFill>
              </a:rPr>
              <a:t>New users of Udemy prefer to explore free courses over paid ones. And the current trend seems to be Web Development.</a:t>
            </a:r>
          </a:p>
        </p:txBody>
      </p:sp>
    </p:spTree>
    <p:extLst>
      <p:ext uri="{BB962C8B-B14F-4D97-AF65-F5344CB8AC3E}">
        <p14:creationId xmlns:p14="http://schemas.microsoft.com/office/powerpoint/2010/main" val="33054890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7A0B-EB26-4B0F-EB99-CED006A5A346}"/>
              </a:ext>
            </a:extLst>
          </p:cNvPr>
          <p:cNvSpPr>
            <a:spLocks noGrp="1"/>
          </p:cNvSpPr>
          <p:nvPr>
            <p:ph type="title"/>
          </p:nvPr>
        </p:nvSpPr>
        <p:spPr>
          <a:xfrm>
            <a:off x="499469" y="464101"/>
            <a:ext cx="6766560" cy="768096"/>
          </a:xfrm>
        </p:spPr>
        <p:txBody>
          <a:bodyPr/>
          <a:lstStyle/>
          <a:p>
            <a:r>
              <a:rPr lang="en-US" sz="2800" dirty="0"/>
              <a:t>Reviews based on free/paid, sorted by subject</a:t>
            </a:r>
          </a:p>
        </p:txBody>
      </p:sp>
      <p:sp>
        <p:nvSpPr>
          <p:cNvPr id="4" name="Slide Number Placeholder 3">
            <a:extLst>
              <a:ext uri="{FF2B5EF4-FFF2-40B4-BE49-F238E27FC236}">
                <a16:creationId xmlns:a16="http://schemas.microsoft.com/office/drawing/2014/main" id="{91442853-DAFA-44BC-F0D5-7F84692DACEA}"/>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2A9E3B86-BAE0-51AF-C911-CC93D4824768}"/>
              </a:ext>
            </a:extLst>
          </p:cNvPr>
          <p:cNvSpPr txBox="1"/>
          <p:nvPr/>
        </p:nvSpPr>
        <p:spPr>
          <a:xfrm>
            <a:off x="3640347" y="5486400"/>
            <a:ext cx="5732253" cy="923330"/>
          </a:xfrm>
          <a:prstGeom prst="rect">
            <a:avLst/>
          </a:prstGeom>
          <a:noFill/>
        </p:spPr>
        <p:txBody>
          <a:bodyPr wrap="square" rtlCol="0">
            <a:spAutoFit/>
          </a:bodyPr>
          <a:lstStyle/>
          <a:p>
            <a:r>
              <a:rPr lang="en-US" dirty="0">
                <a:solidFill>
                  <a:srgbClr val="202C8F"/>
                </a:solidFill>
              </a:rPr>
              <a:t>Similarly these new users of Udemy reviewed free courses more often than paid ones. This also depicts the feedback frequency of users for free courses.</a:t>
            </a:r>
          </a:p>
        </p:txBody>
      </p:sp>
      <p:pic>
        <p:nvPicPr>
          <p:cNvPr id="5" name="Picture 4">
            <a:extLst>
              <a:ext uri="{FF2B5EF4-FFF2-40B4-BE49-F238E27FC236}">
                <a16:creationId xmlns:a16="http://schemas.microsoft.com/office/drawing/2014/main" id="{A7315EA2-FFCE-236C-42F5-B9B68A324422}"/>
              </a:ext>
            </a:extLst>
          </p:cNvPr>
          <p:cNvPicPr>
            <a:picLocks noChangeAspect="1"/>
          </p:cNvPicPr>
          <p:nvPr/>
        </p:nvPicPr>
        <p:blipFill>
          <a:blip r:embed="rId2"/>
          <a:stretch>
            <a:fillRect/>
          </a:stretch>
        </p:blipFill>
        <p:spPr>
          <a:xfrm>
            <a:off x="1738762" y="1549863"/>
            <a:ext cx="6376455" cy="3367193"/>
          </a:xfrm>
          <a:prstGeom prst="rect">
            <a:avLst/>
          </a:prstGeom>
        </p:spPr>
      </p:pic>
    </p:spTree>
    <p:extLst>
      <p:ext uri="{BB962C8B-B14F-4D97-AF65-F5344CB8AC3E}">
        <p14:creationId xmlns:p14="http://schemas.microsoft.com/office/powerpoint/2010/main" val="11458898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21DC-948C-FAE2-6385-28943F04285B}"/>
              </a:ext>
            </a:extLst>
          </p:cNvPr>
          <p:cNvSpPr>
            <a:spLocks noGrp="1"/>
          </p:cNvSpPr>
          <p:nvPr>
            <p:ph type="title"/>
          </p:nvPr>
        </p:nvSpPr>
        <p:spPr>
          <a:xfrm>
            <a:off x="482217" y="551688"/>
            <a:ext cx="6766560" cy="768096"/>
          </a:xfrm>
        </p:spPr>
        <p:txBody>
          <a:bodyPr/>
          <a:lstStyle/>
          <a:p>
            <a:r>
              <a:rPr lang="en-US" dirty="0"/>
              <a:t>Conclusions</a:t>
            </a:r>
          </a:p>
        </p:txBody>
      </p:sp>
      <p:sp>
        <p:nvSpPr>
          <p:cNvPr id="3" name="Content Placeholder 2">
            <a:extLst>
              <a:ext uri="{FF2B5EF4-FFF2-40B4-BE49-F238E27FC236}">
                <a16:creationId xmlns:a16="http://schemas.microsoft.com/office/drawing/2014/main" id="{733C764B-54CF-EB7D-CE6A-10A02CAADDDC}"/>
              </a:ext>
            </a:extLst>
          </p:cNvPr>
          <p:cNvSpPr>
            <a:spLocks noGrp="1"/>
          </p:cNvSpPr>
          <p:nvPr>
            <p:ph idx="1"/>
          </p:nvPr>
        </p:nvSpPr>
        <p:spPr>
          <a:xfrm>
            <a:off x="577108" y="1535100"/>
            <a:ext cx="6246386" cy="2355413"/>
          </a:xfrm>
        </p:spPr>
        <p:txBody>
          <a:bodyPr/>
          <a:lstStyle/>
          <a:p>
            <a:pPr marL="285750" indent="-285750">
              <a:buFont typeface="Arial" panose="020B0604020202020204" pitchFamily="34" charset="0"/>
              <a:buChar char="•"/>
            </a:pPr>
            <a:r>
              <a:rPr lang="en-US" sz="1800" dirty="0"/>
              <a:t>With a few really expensive courses and others in between, the majority of courses cost between $25 and $50.</a:t>
            </a:r>
          </a:p>
          <a:p>
            <a:pPr marL="285750" indent="-285750">
              <a:buFont typeface="Arial" panose="020B0604020202020204" pitchFamily="34" charset="0"/>
              <a:buChar char="•"/>
            </a:pPr>
            <a:r>
              <a:rPr lang="en-US" sz="1800" dirty="0"/>
              <a:t>There are typically between 0 and 25000 subscribers every course.</a:t>
            </a:r>
          </a:p>
          <a:p>
            <a:pPr marL="285750" indent="-285750">
              <a:buFont typeface="Arial" panose="020B0604020202020204" pitchFamily="34" charset="0"/>
              <a:buChar char="•"/>
            </a:pPr>
            <a:r>
              <a:rPr lang="en-US" sz="1800" dirty="0"/>
              <a:t>There were roughly 1000 reviews total, and after that, very few courses received noteworthy feedback.</a:t>
            </a:r>
          </a:p>
          <a:p>
            <a:pPr marL="285750" indent="-285750">
              <a:buFont typeface="Arial" panose="020B0604020202020204" pitchFamily="34" charset="0"/>
              <a:buChar char="•"/>
            </a:pPr>
            <a:r>
              <a:rPr lang="en-US" sz="1800" dirty="0"/>
              <a:t>Rarely do lectures for a course reach 100.</a:t>
            </a:r>
          </a:p>
          <a:p>
            <a:pPr marL="285750" indent="-285750">
              <a:buFont typeface="Arial" panose="020B0604020202020204" pitchFamily="34" charset="0"/>
              <a:buChar char="•"/>
            </a:pPr>
            <a:r>
              <a:rPr lang="en-US" sz="1800" dirty="0"/>
              <a:t>There is a noticeable bias towards 1.0 in the rating property.</a:t>
            </a:r>
          </a:p>
          <a:p>
            <a:pPr marL="285750" indent="-285750">
              <a:buFont typeface="Arial" panose="020B0604020202020204" pitchFamily="34" charset="0"/>
              <a:buChar char="•"/>
            </a:pPr>
            <a:r>
              <a:rPr lang="en-US" sz="1800" dirty="0"/>
              <a:t>Many courses offer content that lasts less than 10 minutes.</a:t>
            </a:r>
          </a:p>
        </p:txBody>
      </p:sp>
      <p:sp>
        <p:nvSpPr>
          <p:cNvPr id="4" name="Slide Number Placeholder 3">
            <a:extLst>
              <a:ext uri="{FF2B5EF4-FFF2-40B4-BE49-F238E27FC236}">
                <a16:creationId xmlns:a16="http://schemas.microsoft.com/office/drawing/2014/main" id="{2C956BAE-00BA-5AC0-7613-D2B0B050A602}"/>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6" name="TextBox 5">
            <a:extLst>
              <a:ext uri="{FF2B5EF4-FFF2-40B4-BE49-F238E27FC236}">
                <a16:creationId xmlns:a16="http://schemas.microsoft.com/office/drawing/2014/main" id="{EE4DB2E0-8860-58EF-26E5-3497D9BF8AFE}"/>
              </a:ext>
            </a:extLst>
          </p:cNvPr>
          <p:cNvSpPr txBox="1"/>
          <p:nvPr/>
        </p:nvSpPr>
        <p:spPr>
          <a:xfrm>
            <a:off x="2613804" y="4376248"/>
            <a:ext cx="61420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Out of all the subjects, music classes are the least expensive and are generally rated the lowest.</a:t>
            </a:r>
          </a:p>
          <a:p>
            <a:pPr marL="285750" indent="-285750">
              <a:buFont typeface="Arial" panose="020B0604020202020204" pitchFamily="34" charset="0"/>
              <a:buChar char="•"/>
            </a:pPr>
            <a:r>
              <a:rPr lang="en-US" dirty="0">
                <a:solidFill>
                  <a:srgbClr val="202C8F"/>
                </a:solidFill>
              </a:rPr>
              <a:t>Out of all the subjects, a web development course provides the most lectures and substance to the students. Additionally, it is by far the most well-liked topic in this dataset.</a:t>
            </a:r>
          </a:p>
          <a:p>
            <a:endParaRPr lang="en-US" dirty="0">
              <a:solidFill>
                <a:srgbClr val="202C8F"/>
              </a:solidFill>
            </a:endParaRPr>
          </a:p>
        </p:txBody>
      </p:sp>
    </p:spTree>
    <p:extLst>
      <p:ext uri="{BB962C8B-B14F-4D97-AF65-F5344CB8AC3E}">
        <p14:creationId xmlns:p14="http://schemas.microsoft.com/office/powerpoint/2010/main" val="42127083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7E48-987E-7367-BFD1-F774A98BD182}"/>
              </a:ext>
            </a:extLst>
          </p:cNvPr>
          <p:cNvSpPr>
            <a:spLocks noGrp="1"/>
          </p:cNvSpPr>
          <p:nvPr>
            <p:ph type="title"/>
          </p:nvPr>
        </p:nvSpPr>
        <p:spPr>
          <a:xfrm>
            <a:off x="2628181" y="2481647"/>
            <a:ext cx="6400800" cy="768096"/>
          </a:xfrm>
        </p:spPr>
        <p:txBody>
          <a:bodyPr/>
          <a:lstStyle/>
          <a:p>
            <a:r>
              <a:rPr lang="en-US" sz="4000" dirty="0"/>
              <a:t>Average based metrics for empirical analysis</a:t>
            </a:r>
          </a:p>
        </p:txBody>
      </p:sp>
    </p:spTree>
    <p:extLst>
      <p:ext uri="{BB962C8B-B14F-4D97-AF65-F5344CB8AC3E}">
        <p14:creationId xmlns:p14="http://schemas.microsoft.com/office/powerpoint/2010/main" val="6456651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48D4-BC42-1AF8-AF39-4E890616CC71}"/>
              </a:ext>
            </a:extLst>
          </p:cNvPr>
          <p:cNvSpPr>
            <a:spLocks noGrp="1"/>
          </p:cNvSpPr>
          <p:nvPr>
            <p:ph type="title"/>
          </p:nvPr>
        </p:nvSpPr>
        <p:spPr>
          <a:xfrm>
            <a:off x="457890" y="457200"/>
            <a:ext cx="7402327" cy="768096"/>
          </a:xfrm>
        </p:spPr>
        <p:txBody>
          <a:bodyPr/>
          <a:lstStyle/>
          <a:p>
            <a:r>
              <a:rPr lang="en-US" sz="3200" dirty="0"/>
              <a:t>Average Price and rating per Subject</a:t>
            </a:r>
          </a:p>
        </p:txBody>
      </p:sp>
      <p:sp>
        <p:nvSpPr>
          <p:cNvPr id="4" name="Slide Number Placeholder 3">
            <a:extLst>
              <a:ext uri="{FF2B5EF4-FFF2-40B4-BE49-F238E27FC236}">
                <a16:creationId xmlns:a16="http://schemas.microsoft.com/office/drawing/2014/main" id="{40867FBB-6202-D722-1319-25C84C8D7AD7}"/>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7" name="Picture 6">
            <a:extLst>
              <a:ext uri="{FF2B5EF4-FFF2-40B4-BE49-F238E27FC236}">
                <a16:creationId xmlns:a16="http://schemas.microsoft.com/office/drawing/2014/main" id="{16047DE4-3968-F890-AE37-816FF2677E5B}"/>
              </a:ext>
            </a:extLst>
          </p:cNvPr>
          <p:cNvPicPr>
            <a:picLocks noChangeAspect="1"/>
          </p:cNvPicPr>
          <p:nvPr/>
        </p:nvPicPr>
        <p:blipFill>
          <a:blip r:embed="rId2"/>
          <a:stretch>
            <a:fillRect/>
          </a:stretch>
        </p:blipFill>
        <p:spPr>
          <a:xfrm>
            <a:off x="457890" y="1483742"/>
            <a:ext cx="4878827" cy="2605447"/>
          </a:xfrm>
          <a:prstGeom prst="rect">
            <a:avLst/>
          </a:prstGeom>
        </p:spPr>
      </p:pic>
      <p:pic>
        <p:nvPicPr>
          <p:cNvPr id="9" name="Picture 8">
            <a:extLst>
              <a:ext uri="{FF2B5EF4-FFF2-40B4-BE49-F238E27FC236}">
                <a16:creationId xmlns:a16="http://schemas.microsoft.com/office/drawing/2014/main" id="{82BB871A-246A-CCC7-AB4B-69A0FDA5B020}"/>
              </a:ext>
            </a:extLst>
          </p:cNvPr>
          <p:cNvPicPr>
            <a:picLocks noChangeAspect="1"/>
          </p:cNvPicPr>
          <p:nvPr/>
        </p:nvPicPr>
        <p:blipFill>
          <a:blip r:embed="rId3"/>
          <a:stretch>
            <a:fillRect/>
          </a:stretch>
        </p:blipFill>
        <p:spPr>
          <a:xfrm>
            <a:off x="4159053" y="4169345"/>
            <a:ext cx="4572000" cy="2409825"/>
          </a:xfrm>
          <a:prstGeom prst="rect">
            <a:avLst/>
          </a:prstGeom>
        </p:spPr>
      </p:pic>
    </p:spTree>
    <p:extLst>
      <p:ext uri="{BB962C8B-B14F-4D97-AF65-F5344CB8AC3E}">
        <p14:creationId xmlns:p14="http://schemas.microsoft.com/office/powerpoint/2010/main" val="42558309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6022618" cy="3122168"/>
          </a:xfrm>
        </p:spPr>
        <p:txBody>
          <a:bodyPr/>
          <a:lstStyle/>
          <a:p>
            <a:r>
              <a:rPr lang="en-US" dirty="0"/>
              <a:t>Introduction​</a:t>
            </a:r>
          </a:p>
          <a:p>
            <a:r>
              <a:rPr lang="en-US" dirty="0"/>
              <a:t>Dataset Overview</a:t>
            </a:r>
          </a:p>
          <a:p>
            <a:r>
              <a:rPr lang="en-US" dirty="0"/>
              <a:t>Sample Data</a:t>
            </a:r>
          </a:p>
          <a:p>
            <a:r>
              <a:rPr lang="en-US" dirty="0"/>
              <a:t>​Distribution Metrics​</a:t>
            </a:r>
          </a:p>
          <a:p>
            <a:r>
              <a:rPr lang="en-US" dirty="0"/>
              <a:t>Average Based Metrics for Empirical Analysis</a:t>
            </a:r>
          </a:p>
          <a:p>
            <a:r>
              <a:rPr lang="en-US" dirty="0"/>
              <a:t>Correlation Analysis</a:t>
            </a:r>
          </a:p>
          <a:p>
            <a:endParaRPr lang="en-US" dirty="0"/>
          </a:p>
        </p:txBody>
      </p:sp>
    </p:spTree>
    <p:extLst>
      <p:ext uri="{BB962C8B-B14F-4D97-AF65-F5344CB8AC3E}">
        <p14:creationId xmlns:p14="http://schemas.microsoft.com/office/powerpoint/2010/main" val="385553180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48D4-BC42-1AF8-AF39-4E890616CC71}"/>
              </a:ext>
            </a:extLst>
          </p:cNvPr>
          <p:cNvSpPr>
            <a:spLocks noGrp="1"/>
          </p:cNvSpPr>
          <p:nvPr>
            <p:ph type="title"/>
          </p:nvPr>
        </p:nvSpPr>
        <p:spPr>
          <a:xfrm>
            <a:off x="457890" y="457200"/>
            <a:ext cx="9566004" cy="768096"/>
          </a:xfrm>
        </p:spPr>
        <p:txBody>
          <a:bodyPr/>
          <a:lstStyle/>
          <a:p>
            <a:r>
              <a:rPr lang="en-US" sz="3200" dirty="0"/>
              <a:t>Average Reviews and Subscriptions per Subject</a:t>
            </a:r>
          </a:p>
        </p:txBody>
      </p:sp>
      <p:sp>
        <p:nvSpPr>
          <p:cNvPr id="4" name="Slide Number Placeholder 3">
            <a:extLst>
              <a:ext uri="{FF2B5EF4-FFF2-40B4-BE49-F238E27FC236}">
                <a16:creationId xmlns:a16="http://schemas.microsoft.com/office/drawing/2014/main" id="{40867FBB-6202-D722-1319-25C84C8D7AD7}"/>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5" name="Picture 4">
            <a:extLst>
              <a:ext uri="{FF2B5EF4-FFF2-40B4-BE49-F238E27FC236}">
                <a16:creationId xmlns:a16="http://schemas.microsoft.com/office/drawing/2014/main" id="{BFE6E607-524E-36B8-F824-485248F77B9A}"/>
              </a:ext>
            </a:extLst>
          </p:cNvPr>
          <p:cNvPicPr>
            <a:picLocks noChangeAspect="1"/>
          </p:cNvPicPr>
          <p:nvPr/>
        </p:nvPicPr>
        <p:blipFill>
          <a:blip r:embed="rId2"/>
          <a:stretch>
            <a:fillRect/>
          </a:stretch>
        </p:blipFill>
        <p:spPr>
          <a:xfrm>
            <a:off x="457890" y="1512373"/>
            <a:ext cx="4726585" cy="2498549"/>
          </a:xfrm>
          <a:prstGeom prst="rect">
            <a:avLst/>
          </a:prstGeom>
        </p:spPr>
      </p:pic>
      <p:pic>
        <p:nvPicPr>
          <p:cNvPr id="9" name="Picture 8">
            <a:extLst>
              <a:ext uri="{FF2B5EF4-FFF2-40B4-BE49-F238E27FC236}">
                <a16:creationId xmlns:a16="http://schemas.microsoft.com/office/drawing/2014/main" id="{48541B23-85AA-DB86-F045-5DBA69278E43}"/>
              </a:ext>
            </a:extLst>
          </p:cNvPr>
          <p:cNvPicPr>
            <a:picLocks noChangeAspect="1"/>
          </p:cNvPicPr>
          <p:nvPr/>
        </p:nvPicPr>
        <p:blipFill>
          <a:blip r:embed="rId3"/>
          <a:stretch>
            <a:fillRect/>
          </a:stretch>
        </p:blipFill>
        <p:spPr>
          <a:xfrm>
            <a:off x="3934904" y="4096352"/>
            <a:ext cx="4761478" cy="2498549"/>
          </a:xfrm>
          <a:prstGeom prst="rect">
            <a:avLst/>
          </a:prstGeom>
        </p:spPr>
      </p:pic>
    </p:spTree>
    <p:extLst>
      <p:ext uri="{BB962C8B-B14F-4D97-AF65-F5344CB8AC3E}">
        <p14:creationId xmlns:p14="http://schemas.microsoft.com/office/powerpoint/2010/main" val="389553119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48D4-BC42-1AF8-AF39-4E890616CC71}"/>
              </a:ext>
            </a:extLst>
          </p:cNvPr>
          <p:cNvSpPr>
            <a:spLocks noGrp="1"/>
          </p:cNvSpPr>
          <p:nvPr>
            <p:ph type="title"/>
          </p:nvPr>
        </p:nvSpPr>
        <p:spPr>
          <a:xfrm>
            <a:off x="457890" y="457200"/>
            <a:ext cx="8349680" cy="768096"/>
          </a:xfrm>
        </p:spPr>
        <p:txBody>
          <a:bodyPr/>
          <a:lstStyle/>
          <a:p>
            <a:r>
              <a:rPr lang="en-US" sz="3200" dirty="0"/>
              <a:t>Average Content Duration and Lectures per Subject</a:t>
            </a:r>
          </a:p>
        </p:txBody>
      </p:sp>
      <p:sp>
        <p:nvSpPr>
          <p:cNvPr id="4" name="Slide Number Placeholder 3">
            <a:extLst>
              <a:ext uri="{FF2B5EF4-FFF2-40B4-BE49-F238E27FC236}">
                <a16:creationId xmlns:a16="http://schemas.microsoft.com/office/drawing/2014/main" id="{40867FBB-6202-D722-1319-25C84C8D7AD7}"/>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6" name="Picture 5">
            <a:extLst>
              <a:ext uri="{FF2B5EF4-FFF2-40B4-BE49-F238E27FC236}">
                <a16:creationId xmlns:a16="http://schemas.microsoft.com/office/drawing/2014/main" id="{79246090-135D-88A0-EA1A-1AAFE5A3FAA6}"/>
              </a:ext>
            </a:extLst>
          </p:cNvPr>
          <p:cNvPicPr>
            <a:picLocks noChangeAspect="1"/>
          </p:cNvPicPr>
          <p:nvPr/>
        </p:nvPicPr>
        <p:blipFill>
          <a:blip r:embed="rId2"/>
          <a:stretch>
            <a:fillRect/>
          </a:stretch>
        </p:blipFill>
        <p:spPr>
          <a:xfrm>
            <a:off x="457890" y="1538020"/>
            <a:ext cx="4778344" cy="2553506"/>
          </a:xfrm>
          <a:prstGeom prst="rect">
            <a:avLst/>
          </a:prstGeom>
        </p:spPr>
      </p:pic>
      <p:pic>
        <p:nvPicPr>
          <p:cNvPr id="9" name="Picture 8">
            <a:extLst>
              <a:ext uri="{FF2B5EF4-FFF2-40B4-BE49-F238E27FC236}">
                <a16:creationId xmlns:a16="http://schemas.microsoft.com/office/drawing/2014/main" id="{8C1EF2F3-8C0C-1C84-6B47-7624982D6D16}"/>
              </a:ext>
            </a:extLst>
          </p:cNvPr>
          <p:cNvPicPr>
            <a:picLocks noChangeAspect="1"/>
          </p:cNvPicPr>
          <p:nvPr/>
        </p:nvPicPr>
        <p:blipFill>
          <a:blip r:embed="rId3"/>
          <a:stretch>
            <a:fillRect/>
          </a:stretch>
        </p:blipFill>
        <p:spPr>
          <a:xfrm>
            <a:off x="3895096" y="4161349"/>
            <a:ext cx="4799785" cy="2553506"/>
          </a:xfrm>
          <a:prstGeom prst="rect">
            <a:avLst/>
          </a:prstGeom>
        </p:spPr>
      </p:pic>
    </p:spTree>
    <p:extLst>
      <p:ext uri="{BB962C8B-B14F-4D97-AF65-F5344CB8AC3E}">
        <p14:creationId xmlns:p14="http://schemas.microsoft.com/office/powerpoint/2010/main" val="24113586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996C-B5D8-007B-A85F-E705A3E8A57E}"/>
              </a:ext>
            </a:extLst>
          </p:cNvPr>
          <p:cNvSpPr>
            <a:spLocks noGrp="1"/>
          </p:cNvSpPr>
          <p:nvPr>
            <p:ph type="title"/>
          </p:nvPr>
        </p:nvSpPr>
        <p:spPr>
          <a:xfrm>
            <a:off x="2783457" y="2586026"/>
            <a:ext cx="6400800" cy="1408004"/>
          </a:xfrm>
        </p:spPr>
        <p:txBody>
          <a:bodyPr/>
          <a:lstStyle/>
          <a:p>
            <a:r>
              <a:rPr lang="en-US" dirty="0"/>
              <a:t>Correlation Analysis</a:t>
            </a:r>
          </a:p>
        </p:txBody>
      </p:sp>
    </p:spTree>
    <p:extLst>
      <p:ext uri="{BB962C8B-B14F-4D97-AF65-F5344CB8AC3E}">
        <p14:creationId xmlns:p14="http://schemas.microsoft.com/office/powerpoint/2010/main" val="279047561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13" name="Title 1">
            <a:extLst>
              <a:ext uri="{FF2B5EF4-FFF2-40B4-BE49-F238E27FC236}">
                <a16:creationId xmlns:a16="http://schemas.microsoft.com/office/drawing/2014/main" id="{97C3919D-51D6-5E8A-5244-39DCE89E9207}"/>
              </a:ext>
            </a:extLst>
          </p:cNvPr>
          <p:cNvSpPr>
            <a:spLocks noGrp="1"/>
          </p:cNvSpPr>
          <p:nvPr>
            <p:ph type="title"/>
          </p:nvPr>
        </p:nvSpPr>
        <p:spPr>
          <a:xfrm>
            <a:off x="457028" y="45720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Basic Correlation Heatmap</a:t>
            </a:r>
          </a:p>
        </p:txBody>
      </p:sp>
      <p:pic>
        <p:nvPicPr>
          <p:cNvPr id="15" name="Picture 14">
            <a:extLst>
              <a:ext uri="{FF2B5EF4-FFF2-40B4-BE49-F238E27FC236}">
                <a16:creationId xmlns:a16="http://schemas.microsoft.com/office/drawing/2014/main" id="{99B10BE0-C081-EE0A-5043-4579DC98443A}"/>
              </a:ext>
            </a:extLst>
          </p:cNvPr>
          <p:cNvPicPr>
            <a:picLocks noChangeAspect="1"/>
          </p:cNvPicPr>
          <p:nvPr/>
        </p:nvPicPr>
        <p:blipFill>
          <a:blip r:embed="rId2"/>
          <a:stretch>
            <a:fillRect/>
          </a:stretch>
        </p:blipFill>
        <p:spPr>
          <a:xfrm>
            <a:off x="1585912" y="1729396"/>
            <a:ext cx="7075009" cy="4236040"/>
          </a:xfrm>
          <a:prstGeom prst="rect">
            <a:avLst/>
          </a:prstGeom>
        </p:spPr>
      </p:pic>
    </p:spTree>
    <p:extLst>
      <p:ext uri="{BB962C8B-B14F-4D97-AF65-F5344CB8AC3E}">
        <p14:creationId xmlns:p14="http://schemas.microsoft.com/office/powerpoint/2010/main" val="68568106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5DD7-0BE6-D150-D1BD-FFA9D30C5149}"/>
              </a:ext>
            </a:extLst>
          </p:cNvPr>
          <p:cNvSpPr>
            <a:spLocks noGrp="1"/>
          </p:cNvSpPr>
          <p:nvPr>
            <p:ph type="title"/>
          </p:nvPr>
        </p:nvSpPr>
        <p:spPr>
          <a:xfrm>
            <a:off x="497744" y="464964"/>
            <a:ext cx="6766560" cy="475862"/>
          </a:xfrm>
        </p:spPr>
        <p:txBody>
          <a:bodyPr/>
          <a:lstStyle/>
          <a:p>
            <a:r>
              <a:rPr lang="en-US" sz="2400" dirty="0"/>
              <a:t>Correlation Based on Price and Lecture Characteristics</a:t>
            </a:r>
          </a:p>
        </p:txBody>
      </p:sp>
      <p:sp>
        <p:nvSpPr>
          <p:cNvPr id="4" name="Slide Number Placeholder 3">
            <a:extLst>
              <a:ext uri="{FF2B5EF4-FFF2-40B4-BE49-F238E27FC236}">
                <a16:creationId xmlns:a16="http://schemas.microsoft.com/office/drawing/2014/main" id="{7DD42D77-A313-69DA-B0BA-3CCEDDDE7C56}"/>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3" name="Picture 12">
            <a:extLst>
              <a:ext uri="{FF2B5EF4-FFF2-40B4-BE49-F238E27FC236}">
                <a16:creationId xmlns:a16="http://schemas.microsoft.com/office/drawing/2014/main" id="{77D9C193-5A75-31BE-828F-7BC19AD17B2D}"/>
              </a:ext>
            </a:extLst>
          </p:cNvPr>
          <p:cNvPicPr>
            <a:picLocks noChangeAspect="1"/>
          </p:cNvPicPr>
          <p:nvPr/>
        </p:nvPicPr>
        <p:blipFill>
          <a:blip r:embed="rId2"/>
          <a:stretch>
            <a:fillRect/>
          </a:stretch>
        </p:blipFill>
        <p:spPr>
          <a:xfrm>
            <a:off x="1413205" y="1659468"/>
            <a:ext cx="3154408" cy="3124996"/>
          </a:xfrm>
          <a:prstGeom prst="rect">
            <a:avLst/>
          </a:prstGeom>
        </p:spPr>
      </p:pic>
      <p:pic>
        <p:nvPicPr>
          <p:cNvPr id="15" name="Picture 14">
            <a:extLst>
              <a:ext uri="{FF2B5EF4-FFF2-40B4-BE49-F238E27FC236}">
                <a16:creationId xmlns:a16="http://schemas.microsoft.com/office/drawing/2014/main" id="{F7EA864D-F9C1-C25C-33DA-27E91FE9C5F0}"/>
              </a:ext>
            </a:extLst>
          </p:cNvPr>
          <p:cNvPicPr>
            <a:picLocks noChangeAspect="1"/>
          </p:cNvPicPr>
          <p:nvPr/>
        </p:nvPicPr>
        <p:blipFill>
          <a:blip r:embed="rId3"/>
          <a:stretch>
            <a:fillRect/>
          </a:stretch>
        </p:blipFill>
        <p:spPr>
          <a:xfrm>
            <a:off x="4772744" y="1659468"/>
            <a:ext cx="3154408" cy="3110393"/>
          </a:xfrm>
          <a:prstGeom prst="rect">
            <a:avLst/>
          </a:prstGeom>
        </p:spPr>
      </p:pic>
      <p:sp>
        <p:nvSpPr>
          <p:cNvPr id="16" name="TextBox 15">
            <a:extLst>
              <a:ext uri="{FF2B5EF4-FFF2-40B4-BE49-F238E27FC236}">
                <a16:creationId xmlns:a16="http://schemas.microsoft.com/office/drawing/2014/main" id="{C2DEA4D3-F76A-B7E7-27E6-AF9D5164F52B}"/>
              </a:ext>
            </a:extLst>
          </p:cNvPr>
          <p:cNvSpPr txBox="1"/>
          <p:nvPr/>
        </p:nvSpPr>
        <p:spPr>
          <a:xfrm>
            <a:off x="2708694" y="5080958"/>
            <a:ext cx="5710687" cy="1200329"/>
          </a:xfrm>
          <a:prstGeom prst="rect">
            <a:avLst/>
          </a:prstGeom>
          <a:noFill/>
        </p:spPr>
        <p:txBody>
          <a:bodyPr wrap="square" rtlCol="0">
            <a:spAutoFit/>
          </a:bodyPr>
          <a:lstStyle/>
          <a:p>
            <a:r>
              <a:rPr lang="en-US" dirty="0">
                <a:solidFill>
                  <a:srgbClr val="202C8F"/>
                </a:solidFill>
              </a:rPr>
              <a:t>Between the number of lectures and the content duration, the number of lectures proves to have a marginally better correlation with the price of the course. Thus users are paying for more quantity over volume.</a:t>
            </a:r>
          </a:p>
        </p:txBody>
      </p:sp>
    </p:spTree>
    <p:extLst>
      <p:ext uri="{BB962C8B-B14F-4D97-AF65-F5344CB8AC3E}">
        <p14:creationId xmlns:p14="http://schemas.microsoft.com/office/powerpoint/2010/main" val="400374031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68FD-9079-DF9C-B0C7-3B6E6F80CB22}"/>
              </a:ext>
            </a:extLst>
          </p:cNvPr>
          <p:cNvSpPr>
            <a:spLocks noGrp="1"/>
          </p:cNvSpPr>
          <p:nvPr>
            <p:ph type="title"/>
          </p:nvPr>
        </p:nvSpPr>
        <p:spPr>
          <a:xfrm>
            <a:off x="378700" y="447193"/>
            <a:ext cx="8894696" cy="768096"/>
          </a:xfrm>
        </p:spPr>
        <p:txBody>
          <a:bodyPr/>
          <a:lstStyle/>
          <a:p>
            <a:r>
              <a:rPr lang="en-US" sz="2800" dirty="0"/>
              <a:t>Correlation between No. of Lectures and Content Duration.</a:t>
            </a:r>
          </a:p>
        </p:txBody>
      </p:sp>
      <p:sp>
        <p:nvSpPr>
          <p:cNvPr id="4" name="Slide Number Placeholder 3">
            <a:extLst>
              <a:ext uri="{FF2B5EF4-FFF2-40B4-BE49-F238E27FC236}">
                <a16:creationId xmlns:a16="http://schemas.microsoft.com/office/drawing/2014/main" id="{E61A5DFF-FDA1-1D04-D76F-4563A8C0B037}"/>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7" name="Picture 6">
            <a:extLst>
              <a:ext uri="{FF2B5EF4-FFF2-40B4-BE49-F238E27FC236}">
                <a16:creationId xmlns:a16="http://schemas.microsoft.com/office/drawing/2014/main" id="{2418D212-738D-493F-3AE5-ADB376062666}"/>
              </a:ext>
            </a:extLst>
          </p:cNvPr>
          <p:cNvPicPr>
            <a:picLocks noChangeAspect="1"/>
          </p:cNvPicPr>
          <p:nvPr/>
        </p:nvPicPr>
        <p:blipFill>
          <a:blip r:embed="rId2"/>
          <a:stretch>
            <a:fillRect/>
          </a:stretch>
        </p:blipFill>
        <p:spPr>
          <a:xfrm>
            <a:off x="2156316" y="1466146"/>
            <a:ext cx="4080582" cy="3482227"/>
          </a:xfrm>
          <a:prstGeom prst="rect">
            <a:avLst/>
          </a:prstGeom>
        </p:spPr>
      </p:pic>
      <p:sp>
        <p:nvSpPr>
          <p:cNvPr id="8" name="TextBox 7">
            <a:extLst>
              <a:ext uri="{FF2B5EF4-FFF2-40B4-BE49-F238E27FC236}">
                <a16:creationId xmlns:a16="http://schemas.microsoft.com/office/drawing/2014/main" id="{0315CD35-C429-6CBC-9ADE-4A8E2B8037C2}"/>
              </a:ext>
            </a:extLst>
          </p:cNvPr>
          <p:cNvSpPr txBox="1"/>
          <p:nvPr/>
        </p:nvSpPr>
        <p:spPr>
          <a:xfrm>
            <a:off x="2920235" y="5171041"/>
            <a:ext cx="6351529" cy="923330"/>
          </a:xfrm>
          <a:prstGeom prst="rect">
            <a:avLst/>
          </a:prstGeom>
          <a:noFill/>
        </p:spPr>
        <p:txBody>
          <a:bodyPr wrap="square" rtlCol="0">
            <a:spAutoFit/>
          </a:bodyPr>
          <a:lstStyle/>
          <a:p>
            <a:r>
              <a:rPr lang="en-US" dirty="0">
                <a:solidFill>
                  <a:srgbClr val="202C8F"/>
                </a:solidFill>
              </a:rPr>
              <a:t>There is a strong correlation between the number of lectures and the content duration such that it represents a linear regression between the two variables.</a:t>
            </a:r>
          </a:p>
        </p:txBody>
      </p:sp>
    </p:spTree>
    <p:extLst>
      <p:ext uri="{BB962C8B-B14F-4D97-AF65-F5344CB8AC3E}">
        <p14:creationId xmlns:p14="http://schemas.microsoft.com/office/powerpoint/2010/main" val="5450477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2D1F-39A8-A740-D245-00509D7D5FC9}"/>
              </a:ext>
            </a:extLst>
          </p:cNvPr>
          <p:cNvSpPr>
            <a:spLocks noGrp="1"/>
          </p:cNvSpPr>
          <p:nvPr>
            <p:ph type="title"/>
          </p:nvPr>
        </p:nvSpPr>
        <p:spPr>
          <a:xfrm>
            <a:off x="464964" y="457200"/>
            <a:ext cx="8118319" cy="655905"/>
          </a:xfrm>
        </p:spPr>
        <p:txBody>
          <a:bodyPr/>
          <a:lstStyle/>
          <a:p>
            <a:r>
              <a:rPr lang="en-US" sz="3600" dirty="0"/>
              <a:t>Ratings based on Free/Paid</a:t>
            </a:r>
          </a:p>
        </p:txBody>
      </p:sp>
      <p:sp>
        <p:nvSpPr>
          <p:cNvPr id="4" name="Slide Number Placeholder 3">
            <a:extLst>
              <a:ext uri="{FF2B5EF4-FFF2-40B4-BE49-F238E27FC236}">
                <a16:creationId xmlns:a16="http://schemas.microsoft.com/office/drawing/2014/main" id="{A3A13E18-41D1-92A2-40FD-2965E851C048}"/>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8" name="TextBox 7">
            <a:extLst>
              <a:ext uri="{FF2B5EF4-FFF2-40B4-BE49-F238E27FC236}">
                <a16:creationId xmlns:a16="http://schemas.microsoft.com/office/drawing/2014/main" id="{D25CD8FE-9774-E78D-C343-A80B871D1300}"/>
              </a:ext>
            </a:extLst>
          </p:cNvPr>
          <p:cNvSpPr txBox="1"/>
          <p:nvPr/>
        </p:nvSpPr>
        <p:spPr>
          <a:xfrm>
            <a:off x="3096883" y="4735902"/>
            <a:ext cx="4951562" cy="1477328"/>
          </a:xfrm>
          <a:prstGeom prst="rect">
            <a:avLst/>
          </a:prstGeom>
          <a:noFill/>
        </p:spPr>
        <p:txBody>
          <a:bodyPr wrap="square" rtlCol="0">
            <a:spAutoFit/>
          </a:bodyPr>
          <a:lstStyle/>
          <a:p>
            <a:r>
              <a:rPr lang="en-US" dirty="0">
                <a:solidFill>
                  <a:srgbClr val="202C8F"/>
                </a:solidFill>
              </a:rPr>
              <a:t>Users only tend to leave ratings on courses they have paid for because the number of ratings for free courses is drastically low. This might also be because Udemy promotes feedback for paid courses over free courses.</a:t>
            </a:r>
          </a:p>
        </p:txBody>
      </p:sp>
      <p:pic>
        <p:nvPicPr>
          <p:cNvPr id="10" name="Picture 9">
            <a:extLst>
              <a:ext uri="{FF2B5EF4-FFF2-40B4-BE49-F238E27FC236}">
                <a16:creationId xmlns:a16="http://schemas.microsoft.com/office/drawing/2014/main" id="{A477D665-0035-7AE8-5BF7-E0E9F0F6B1A4}"/>
              </a:ext>
            </a:extLst>
          </p:cNvPr>
          <p:cNvPicPr>
            <a:picLocks noChangeAspect="1"/>
          </p:cNvPicPr>
          <p:nvPr/>
        </p:nvPicPr>
        <p:blipFill>
          <a:blip r:embed="rId2"/>
          <a:stretch>
            <a:fillRect/>
          </a:stretch>
        </p:blipFill>
        <p:spPr>
          <a:xfrm>
            <a:off x="1240603" y="1273384"/>
            <a:ext cx="6791325" cy="3362325"/>
          </a:xfrm>
          <a:prstGeom prst="rect">
            <a:avLst/>
          </a:prstGeom>
        </p:spPr>
      </p:pic>
    </p:spTree>
    <p:extLst>
      <p:ext uri="{BB962C8B-B14F-4D97-AF65-F5344CB8AC3E}">
        <p14:creationId xmlns:p14="http://schemas.microsoft.com/office/powerpoint/2010/main" val="281513200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2D0A-0333-0DC0-5AD6-E2FAB9D7B750}"/>
              </a:ext>
            </a:extLst>
          </p:cNvPr>
          <p:cNvSpPr>
            <a:spLocks noGrp="1"/>
          </p:cNvSpPr>
          <p:nvPr>
            <p:ph type="title"/>
          </p:nvPr>
        </p:nvSpPr>
        <p:spPr>
          <a:xfrm>
            <a:off x="518275" y="523940"/>
            <a:ext cx="6766560" cy="890792"/>
          </a:xfrm>
        </p:spPr>
        <p:txBody>
          <a:bodyPr/>
          <a:lstStyle/>
          <a:p>
            <a:r>
              <a:rPr lang="en-US" sz="2800" dirty="0"/>
              <a:t>Correlation between ratings and subscriptions</a:t>
            </a:r>
          </a:p>
        </p:txBody>
      </p:sp>
      <p:sp>
        <p:nvSpPr>
          <p:cNvPr id="4" name="Slide Number Placeholder 3">
            <a:extLst>
              <a:ext uri="{FF2B5EF4-FFF2-40B4-BE49-F238E27FC236}">
                <a16:creationId xmlns:a16="http://schemas.microsoft.com/office/drawing/2014/main" id="{82B9DF1D-7489-B529-0E7C-818CBE222DC3}"/>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9" name="Picture 8">
            <a:extLst>
              <a:ext uri="{FF2B5EF4-FFF2-40B4-BE49-F238E27FC236}">
                <a16:creationId xmlns:a16="http://schemas.microsoft.com/office/drawing/2014/main" id="{A74D6EBD-59AD-FDCA-A3AF-F2D5D3F0F704}"/>
              </a:ext>
            </a:extLst>
          </p:cNvPr>
          <p:cNvPicPr>
            <a:picLocks noChangeAspect="1"/>
          </p:cNvPicPr>
          <p:nvPr/>
        </p:nvPicPr>
        <p:blipFill>
          <a:blip r:embed="rId2"/>
          <a:stretch>
            <a:fillRect/>
          </a:stretch>
        </p:blipFill>
        <p:spPr>
          <a:xfrm>
            <a:off x="2938733" y="1550059"/>
            <a:ext cx="5153869" cy="3919088"/>
          </a:xfrm>
          <a:prstGeom prst="rect">
            <a:avLst/>
          </a:prstGeom>
        </p:spPr>
      </p:pic>
      <p:sp>
        <p:nvSpPr>
          <p:cNvPr id="10" name="TextBox 9">
            <a:extLst>
              <a:ext uri="{FF2B5EF4-FFF2-40B4-BE49-F238E27FC236}">
                <a16:creationId xmlns:a16="http://schemas.microsoft.com/office/drawing/2014/main" id="{37521741-3B58-B433-23D1-08F5424BCC17}"/>
              </a:ext>
            </a:extLst>
          </p:cNvPr>
          <p:cNvSpPr txBox="1"/>
          <p:nvPr/>
        </p:nvSpPr>
        <p:spPr>
          <a:xfrm>
            <a:off x="2917166" y="5604474"/>
            <a:ext cx="6357668" cy="923330"/>
          </a:xfrm>
          <a:prstGeom prst="rect">
            <a:avLst/>
          </a:prstGeom>
          <a:noFill/>
        </p:spPr>
        <p:txBody>
          <a:bodyPr wrap="square" rtlCol="0">
            <a:spAutoFit/>
          </a:bodyPr>
          <a:lstStyle/>
          <a:p>
            <a:r>
              <a:rPr lang="en-US" dirty="0">
                <a:solidFill>
                  <a:srgbClr val="202C8F"/>
                </a:solidFill>
              </a:rPr>
              <a:t>No proper correlation can be claimed without a regression plot. The only conclusion found here is that the most subscribed course has the rating of 0.82 and it’s a free course.</a:t>
            </a:r>
          </a:p>
        </p:txBody>
      </p:sp>
    </p:spTree>
    <p:extLst>
      <p:ext uri="{BB962C8B-B14F-4D97-AF65-F5344CB8AC3E}">
        <p14:creationId xmlns:p14="http://schemas.microsoft.com/office/powerpoint/2010/main" val="106502296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2D0A-0333-0DC0-5AD6-E2FAB9D7B750}"/>
              </a:ext>
            </a:extLst>
          </p:cNvPr>
          <p:cNvSpPr>
            <a:spLocks noGrp="1"/>
          </p:cNvSpPr>
          <p:nvPr>
            <p:ph type="title"/>
          </p:nvPr>
        </p:nvSpPr>
        <p:spPr>
          <a:xfrm>
            <a:off x="518275" y="523940"/>
            <a:ext cx="6766560" cy="890792"/>
          </a:xfrm>
        </p:spPr>
        <p:txBody>
          <a:bodyPr/>
          <a:lstStyle/>
          <a:p>
            <a:r>
              <a:rPr lang="en-US" sz="2800" dirty="0"/>
              <a:t>Correlation between Reviews and subscriptions</a:t>
            </a:r>
          </a:p>
        </p:txBody>
      </p:sp>
      <p:sp>
        <p:nvSpPr>
          <p:cNvPr id="4" name="Slide Number Placeholder 3">
            <a:extLst>
              <a:ext uri="{FF2B5EF4-FFF2-40B4-BE49-F238E27FC236}">
                <a16:creationId xmlns:a16="http://schemas.microsoft.com/office/drawing/2014/main" id="{82B9DF1D-7489-B529-0E7C-818CBE222DC3}"/>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10" name="TextBox 9">
            <a:extLst>
              <a:ext uri="{FF2B5EF4-FFF2-40B4-BE49-F238E27FC236}">
                <a16:creationId xmlns:a16="http://schemas.microsoft.com/office/drawing/2014/main" id="{37521741-3B58-B433-23D1-08F5424BCC17}"/>
              </a:ext>
            </a:extLst>
          </p:cNvPr>
          <p:cNvSpPr txBox="1"/>
          <p:nvPr/>
        </p:nvSpPr>
        <p:spPr>
          <a:xfrm>
            <a:off x="2712720" y="5601778"/>
            <a:ext cx="6766559" cy="923330"/>
          </a:xfrm>
          <a:prstGeom prst="rect">
            <a:avLst/>
          </a:prstGeom>
          <a:noFill/>
        </p:spPr>
        <p:txBody>
          <a:bodyPr wrap="square" rtlCol="0">
            <a:spAutoFit/>
          </a:bodyPr>
          <a:lstStyle/>
          <a:p>
            <a:r>
              <a:rPr lang="en-US" dirty="0">
                <a:solidFill>
                  <a:srgbClr val="202C8F"/>
                </a:solidFill>
              </a:rPr>
              <a:t>There is an evident regression model here suggesting that the subscription count is directly proportional to the number of reviews. But this proportionality is different for free and paid courses.</a:t>
            </a:r>
          </a:p>
        </p:txBody>
      </p:sp>
      <p:pic>
        <p:nvPicPr>
          <p:cNvPr id="5" name="Picture 4">
            <a:extLst>
              <a:ext uri="{FF2B5EF4-FFF2-40B4-BE49-F238E27FC236}">
                <a16:creationId xmlns:a16="http://schemas.microsoft.com/office/drawing/2014/main" id="{7BE4F680-231A-7E20-86B4-9A8150A45D1D}"/>
              </a:ext>
            </a:extLst>
          </p:cNvPr>
          <p:cNvPicPr>
            <a:picLocks noChangeAspect="1"/>
          </p:cNvPicPr>
          <p:nvPr/>
        </p:nvPicPr>
        <p:blipFill>
          <a:blip r:embed="rId2"/>
          <a:stretch>
            <a:fillRect/>
          </a:stretch>
        </p:blipFill>
        <p:spPr>
          <a:xfrm>
            <a:off x="2917166" y="1494363"/>
            <a:ext cx="4488791" cy="3869273"/>
          </a:xfrm>
          <a:prstGeom prst="rect">
            <a:avLst/>
          </a:prstGeom>
        </p:spPr>
      </p:pic>
    </p:spTree>
    <p:extLst>
      <p:ext uri="{BB962C8B-B14F-4D97-AF65-F5344CB8AC3E}">
        <p14:creationId xmlns:p14="http://schemas.microsoft.com/office/powerpoint/2010/main" val="40012054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190618" y="2975769"/>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Udemy Courses are a great source of college equivalent courses for any user with curiosity, internet and willingness to pay. But it can be very difficult to understand the way Udemy and its courses work. Courses are defined in various levels as well as durations. And characteristics like these can determine the value of a course.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7008-5AFA-56EC-B4BE-2283A529EBA6}"/>
              </a:ext>
            </a:extLst>
          </p:cNvPr>
          <p:cNvSpPr>
            <a:spLocks noGrp="1"/>
          </p:cNvSpPr>
          <p:nvPr>
            <p:ph type="title"/>
          </p:nvPr>
        </p:nvSpPr>
        <p:spPr>
          <a:xfrm>
            <a:off x="221411" y="325906"/>
            <a:ext cx="6731479" cy="768096"/>
          </a:xfrm>
        </p:spPr>
        <p:txBody>
          <a:bodyPr/>
          <a:lstStyle/>
          <a:p>
            <a:r>
              <a:rPr lang="en-US" sz="4000" dirty="0"/>
              <a:t>Dataset Overview</a:t>
            </a:r>
          </a:p>
        </p:txBody>
      </p:sp>
      <p:sp>
        <p:nvSpPr>
          <p:cNvPr id="3" name="Text Placeholder 2">
            <a:extLst>
              <a:ext uri="{FF2B5EF4-FFF2-40B4-BE49-F238E27FC236}">
                <a16:creationId xmlns:a16="http://schemas.microsoft.com/office/drawing/2014/main" id="{1362FF4D-5CCE-DAFC-BBB6-84120DEE8888}"/>
              </a:ext>
            </a:extLst>
          </p:cNvPr>
          <p:cNvSpPr>
            <a:spLocks noGrp="1"/>
          </p:cNvSpPr>
          <p:nvPr>
            <p:ph type="body" idx="1"/>
          </p:nvPr>
        </p:nvSpPr>
        <p:spPr>
          <a:xfrm>
            <a:off x="3326921" y="2072755"/>
            <a:ext cx="6400800" cy="3491282"/>
          </a:xfrm>
        </p:spPr>
        <p:txBody>
          <a:bodyPr/>
          <a:lstStyle/>
          <a:p>
            <a:pPr algn="l"/>
            <a:r>
              <a:rPr lang="en-US" sz="2000" dirty="0"/>
              <a:t>The data related to each course is as such:</a:t>
            </a:r>
          </a:p>
          <a:p>
            <a:pPr marL="342900" indent="-342900" algn="l">
              <a:buFont typeface="Arial" panose="020B0604020202020204" pitchFamily="34" charset="0"/>
              <a:buChar char="•"/>
            </a:pPr>
            <a:r>
              <a:rPr lang="en-US" sz="2000" dirty="0" err="1"/>
              <a:t>course_title</a:t>
            </a:r>
            <a:r>
              <a:rPr lang="en-US" sz="2000" dirty="0"/>
              <a:t>: The title of the course. (String) </a:t>
            </a:r>
          </a:p>
          <a:p>
            <a:pPr marL="342900" indent="-342900" algn="l">
              <a:buFont typeface="Arial" panose="020B0604020202020204" pitchFamily="34" charset="0"/>
              <a:buChar char="•"/>
            </a:pPr>
            <a:r>
              <a:rPr lang="en-US" sz="2000" dirty="0"/>
              <a:t>url: The URL of the course. (String) </a:t>
            </a:r>
          </a:p>
          <a:p>
            <a:pPr marL="342900" indent="-342900" algn="l">
              <a:buFont typeface="Arial" panose="020B0604020202020204" pitchFamily="34" charset="0"/>
              <a:buChar char="•"/>
            </a:pPr>
            <a:r>
              <a:rPr lang="en-US" sz="2000" dirty="0"/>
              <a:t>price: The price of the course. (Float) </a:t>
            </a:r>
          </a:p>
          <a:p>
            <a:pPr marL="342900" indent="-342900" algn="l">
              <a:buFont typeface="Arial" panose="020B0604020202020204" pitchFamily="34" charset="0"/>
              <a:buChar char="•"/>
            </a:pPr>
            <a:r>
              <a:rPr lang="en-US" sz="2000" dirty="0" err="1"/>
              <a:t>num_subscribers</a:t>
            </a:r>
            <a:r>
              <a:rPr lang="en-US" sz="2000" dirty="0"/>
              <a:t>: The number of subscribers for the course. (Float)</a:t>
            </a:r>
          </a:p>
          <a:p>
            <a:pPr marL="342900" indent="-342900" algn="l">
              <a:buFont typeface="Arial" panose="020B0604020202020204" pitchFamily="34" charset="0"/>
              <a:buChar char="•"/>
            </a:pPr>
            <a:r>
              <a:rPr lang="en-US" sz="2000" dirty="0" err="1"/>
              <a:t>num_reviews</a:t>
            </a:r>
            <a:r>
              <a:rPr lang="en-US" sz="2000" dirty="0"/>
              <a:t>: The number of reviews for the course. (Float) </a:t>
            </a:r>
          </a:p>
          <a:p>
            <a:pPr marL="342900" indent="-342900" algn="l">
              <a:buFont typeface="Arial" panose="020B0604020202020204" pitchFamily="34" charset="0"/>
              <a:buChar char="•"/>
            </a:pPr>
            <a:r>
              <a:rPr lang="en-US" sz="2000" dirty="0" err="1"/>
              <a:t>num_lectures</a:t>
            </a:r>
            <a:r>
              <a:rPr lang="en-US" sz="2000" dirty="0"/>
              <a:t>: The number of lectures for the course. (Float)</a:t>
            </a:r>
          </a:p>
          <a:p>
            <a:pPr marL="342900" indent="-342900" algn="l">
              <a:buFont typeface="Arial" panose="020B0604020202020204" pitchFamily="34" charset="0"/>
              <a:buChar char="•"/>
            </a:pPr>
            <a:r>
              <a:rPr lang="en-US" sz="2000" dirty="0"/>
              <a:t>level: The level of the course. (String)</a:t>
            </a:r>
          </a:p>
        </p:txBody>
      </p:sp>
    </p:spTree>
    <p:extLst>
      <p:ext uri="{BB962C8B-B14F-4D97-AF65-F5344CB8AC3E}">
        <p14:creationId xmlns:p14="http://schemas.microsoft.com/office/powerpoint/2010/main" val="23974417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A669-FC02-1FD7-3B80-74DEA86F00CA}"/>
              </a:ext>
            </a:extLst>
          </p:cNvPr>
          <p:cNvSpPr>
            <a:spLocks noGrp="1"/>
          </p:cNvSpPr>
          <p:nvPr>
            <p:ph type="title"/>
          </p:nvPr>
        </p:nvSpPr>
        <p:spPr>
          <a:xfrm>
            <a:off x="644106" y="935794"/>
            <a:ext cx="6400800" cy="768096"/>
          </a:xfrm>
        </p:spPr>
        <p:txBody>
          <a:bodyPr/>
          <a:lstStyle/>
          <a:p>
            <a:r>
              <a:rPr lang="en-US" dirty="0"/>
              <a:t>Required tools</a:t>
            </a:r>
          </a:p>
        </p:txBody>
      </p:sp>
      <p:sp>
        <p:nvSpPr>
          <p:cNvPr id="3" name="Text Placeholder 2">
            <a:extLst>
              <a:ext uri="{FF2B5EF4-FFF2-40B4-BE49-F238E27FC236}">
                <a16:creationId xmlns:a16="http://schemas.microsoft.com/office/drawing/2014/main" id="{6399CDF2-8C2D-78E6-51DB-DFCA763F600E}"/>
              </a:ext>
            </a:extLst>
          </p:cNvPr>
          <p:cNvSpPr>
            <a:spLocks noGrp="1"/>
          </p:cNvSpPr>
          <p:nvPr>
            <p:ph type="body" idx="1"/>
          </p:nvPr>
        </p:nvSpPr>
        <p:spPr>
          <a:xfrm>
            <a:off x="2823713" y="2630711"/>
            <a:ext cx="6544574" cy="3028217"/>
          </a:xfrm>
        </p:spPr>
        <p:txBody>
          <a:bodyPr/>
          <a:lstStyle/>
          <a:p>
            <a:pPr algn="l"/>
            <a:r>
              <a:rPr lang="en-US" dirty="0"/>
              <a:t>For analysis of the given dataset we are using Python and its relevant packages such as </a:t>
            </a:r>
            <a:r>
              <a:rPr lang="en-US" dirty="0" err="1"/>
              <a:t>Numpy</a:t>
            </a:r>
            <a:r>
              <a:rPr lang="en-US" dirty="0"/>
              <a:t>, Pandas, Matplotlib and Seaborn. To import these packages we write:</a:t>
            </a:r>
          </a:p>
          <a:p>
            <a:pPr algn="l"/>
            <a:r>
              <a:rPr lang="en-US" sz="2000" b="1" dirty="0">
                <a:solidFill>
                  <a:schemeClr val="tx1"/>
                </a:solidFill>
                <a:effectLst/>
                <a:latin typeface="Courier New" panose="02070309020205020404" pitchFamily="49" charset="0"/>
              </a:rPr>
              <a:t>import </a:t>
            </a:r>
            <a:r>
              <a:rPr lang="en-US" sz="2000" b="1" dirty="0" err="1">
                <a:solidFill>
                  <a:schemeClr val="tx1"/>
                </a:solidFill>
                <a:effectLst/>
                <a:latin typeface="Courier New" panose="02070309020205020404" pitchFamily="49" charset="0"/>
              </a:rPr>
              <a:t>numpy</a:t>
            </a:r>
            <a:r>
              <a:rPr lang="en-US" sz="2000" b="1" dirty="0">
                <a:solidFill>
                  <a:schemeClr val="tx1"/>
                </a:solidFill>
                <a:effectLst/>
                <a:latin typeface="Courier New" panose="02070309020205020404" pitchFamily="49" charset="0"/>
              </a:rPr>
              <a:t> as np</a:t>
            </a:r>
          </a:p>
          <a:p>
            <a:pPr algn="l"/>
            <a:r>
              <a:rPr lang="en-US" sz="2000" b="1" dirty="0">
                <a:solidFill>
                  <a:schemeClr val="tx1"/>
                </a:solidFill>
                <a:effectLst/>
                <a:latin typeface="Courier New" panose="02070309020205020404" pitchFamily="49" charset="0"/>
              </a:rPr>
              <a:t>import pandas as pd</a:t>
            </a:r>
          </a:p>
          <a:p>
            <a:pPr algn="l"/>
            <a:r>
              <a:rPr lang="en-US" sz="2000" b="1" dirty="0">
                <a:solidFill>
                  <a:schemeClr val="tx1"/>
                </a:solidFill>
                <a:effectLst/>
                <a:latin typeface="Courier New" panose="02070309020205020404" pitchFamily="49" charset="0"/>
              </a:rPr>
              <a:t>import seaborn as </a:t>
            </a:r>
            <a:r>
              <a:rPr lang="en-US" sz="2000" b="1" dirty="0" err="1">
                <a:solidFill>
                  <a:schemeClr val="tx1"/>
                </a:solidFill>
                <a:effectLst/>
                <a:latin typeface="Courier New" panose="02070309020205020404" pitchFamily="49" charset="0"/>
              </a:rPr>
              <a:t>sns</a:t>
            </a:r>
            <a:endParaRPr lang="en-US" sz="2000" b="1" dirty="0">
              <a:solidFill>
                <a:schemeClr val="tx1"/>
              </a:solidFill>
              <a:effectLst/>
              <a:latin typeface="Courier New" panose="02070309020205020404" pitchFamily="49" charset="0"/>
            </a:endParaRPr>
          </a:p>
          <a:p>
            <a:pPr algn="l"/>
            <a:r>
              <a:rPr lang="en-US" sz="2000" b="1" dirty="0">
                <a:solidFill>
                  <a:schemeClr val="tx1"/>
                </a:solidFill>
                <a:effectLst/>
                <a:latin typeface="Courier New" panose="02070309020205020404" pitchFamily="49" charset="0"/>
              </a:rPr>
              <a:t>import matplotlib as </a:t>
            </a:r>
            <a:r>
              <a:rPr lang="en-US" sz="2000" b="1" dirty="0" err="1">
                <a:solidFill>
                  <a:schemeClr val="tx1"/>
                </a:solidFill>
                <a:effectLst/>
                <a:latin typeface="Courier New" panose="02070309020205020404" pitchFamily="49" charset="0"/>
              </a:rPr>
              <a:t>mpl</a:t>
            </a:r>
            <a:endParaRPr lang="en-US" sz="2000" b="1" dirty="0">
              <a:solidFill>
                <a:schemeClr val="tx1"/>
              </a:solidFill>
              <a:effectLst/>
              <a:latin typeface="Courier New" panose="02070309020205020404" pitchFamily="49" charset="0"/>
            </a:endParaRPr>
          </a:p>
          <a:p>
            <a:pPr algn="l"/>
            <a:r>
              <a:rPr lang="en-US" sz="2000" b="1" dirty="0">
                <a:solidFill>
                  <a:schemeClr val="tx1"/>
                </a:solidFill>
                <a:effectLst/>
                <a:latin typeface="Courier New" panose="02070309020205020404" pitchFamily="49" charset="0"/>
              </a:rPr>
              <a:t>import </a:t>
            </a:r>
            <a:r>
              <a:rPr lang="en-US" sz="2000" b="1" dirty="0" err="1">
                <a:solidFill>
                  <a:schemeClr val="tx1"/>
                </a:solidFill>
                <a:effectLst/>
                <a:latin typeface="Courier New" panose="02070309020205020404" pitchFamily="49" charset="0"/>
              </a:rPr>
              <a:t>matplotlib.pyplot</a:t>
            </a:r>
            <a:r>
              <a:rPr lang="en-US" sz="2000" b="1" dirty="0">
                <a:solidFill>
                  <a:schemeClr val="tx1"/>
                </a:solidFill>
                <a:effectLst/>
                <a:latin typeface="Courier New" panose="02070309020205020404" pitchFamily="49" charset="0"/>
              </a:rPr>
              <a:t> as </a:t>
            </a:r>
            <a:r>
              <a:rPr lang="en-US" sz="2000" b="1" dirty="0" err="1">
                <a:solidFill>
                  <a:schemeClr val="tx1"/>
                </a:solidFill>
                <a:effectLst/>
                <a:latin typeface="Courier New" panose="02070309020205020404" pitchFamily="49" charset="0"/>
              </a:rPr>
              <a:t>plt</a:t>
            </a:r>
            <a:endParaRPr lang="en-US" sz="2000" b="1" dirty="0">
              <a:solidFill>
                <a:schemeClr val="tx1"/>
              </a:solidFill>
              <a:effectLst/>
              <a:latin typeface="Courier New" panose="02070309020205020404" pitchFamily="49" charset="0"/>
            </a:endParaRPr>
          </a:p>
          <a:p>
            <a:pPr algn="l"/>
            <a:endParaRPr lang="en-US" dirty="0"/>
          </a:p>
        </p:txBody>
      </p:sp>
    </p:spTree>
    <p:extLst>
      <p:ext uri="{BB962C8B-B14F-4D97-AF65-F5344CB8AC3E}">
        <p14:creationId xmlns:p14="http://schemas.microsoft.com/office/powerpoint/2010/main" val="33337875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Sample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Udemy Courses’ Analytics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461E791-8EA8-027E-331D-ACC4F9929551}"/>
              </a:ext>
            </a:extLst>
          </p:cNvPr>
          <p:cNvSpPr>
            <a:spLocks noGrp="1"/>
          </p:cNvSpPr>
          <p:nvPr>
            <p:ph sz="half" idx="1"/>
          </p:nvPr>
        </p:nvSpPr>
        <p:spPr/>
        <p:txBody>
          <a:bodyPr/>
          <a:lstStyle/>
          <a:p>
            <a:r>
              <a:rPr lang="en-US" dirty="0"/>
              <a:t>Using the .head() function we can display the first 5 data rows of the dataset.</a:t>
            </a:r>
          </a:p>
        </p:txBody>
      </p:sp>
      <p:pic>
        <p:nvPicPr>
          <p:cNvPr id="9" name="Picture 8">
            <a:extLst>
              <a:ext uri="{FF2B5EF4-FFF2-40B4-BE49-F238E27FC236}">
                <a16:creationId xmlns:a16="http://schemas.microsoft.com/office/drawing/2014/main" id="{104AE88B-6F71-9B0F-C225-2D99ACC74F6D}"/>
              </a:ext>
            </a:extLst>
          </p:cNvPr>
          <p:cNvPicPr>
            <a:picLocks noChangeAspect="1"/>
          </p:cNvPicPr>
          <p:nvPr/>
        </p:nvPicPr>
        <p:blipFill>
          <a:blip r:embed="rId2"/>
          <a:stretch>
            <a:fillRect/>
          </a:stretch>
        </p:blipFill>
        <p:spPr>
          <a:xfrm>
            <a:off x="129540" y="2664340"/>
            <a:ext cx="11932920" cy="1933607"/>
          </a:xfrm>
          <a:prstGeom prst="rect">
            <a:avLst/>
          </a:prstGeom>
        </p:spPr>
      </p:pic>
    </p:spTree>
    <p:extLst>
      <p:ext uri="{BB962C8B-B14F-4D97-AF65-F5344CB8AC3E}">
        <p14:creationId xmlns:p14="http://schemas.microsoft.com/office/powerpoint/2010/main" val="39476159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E2E2-2000-3A75-84AA-CED5CDD2B7C3}"/>
              </a:ext>
            </a:extLst>
          </p:cNvPr>
          <p:cNvSpPr>
            <a:spLocks noGrp="1"/>
          </p:cNvSpPr>
          <p:nvPr>
            <p:ph type="title"/>
          </p:nvPr>
        </p:nvSpPr>
        <p:spPr>
          <a:xfrm>
            <a:off x="621792" y="597926"/>
            <a:ext cx="6766560" cy="768096"/>
          </a:xfrm>
        </p:spPr>
        <p:txBody>
          <a:bodyPr/>
          <a:lstStyle/>
          <a:p>
            <a:r>
              <a:rPr lang="en-US" dirty="0"/>
              <a:t>Simple Metrics</a:t>
            </a:r>
          </a:p>
        </p:txBody>
      </p:sp>
      <p:sp>
        <p:nvSpPr>
          <p:cNvPr id="4" name="Content Placeholder 3">
            <a:extLst>
              <a:ext uri="{FF2B5EF4-FFF2-40B4-BE49-F238E27FC236}">
                <a16:creationId xmlns:a16="http://schemas.microsoft.com/office/drawing/2014/main" id="{67C0273F-AF69-4196-7A84-7BE3ED4E5850}"/>
              </a:ext>
            </a:extLst>
          </p:cNvPr>
          <p:cNvSpPr>
            <a:spLocks noGrp="1"/>
          </p:cNvSpPr>
          <p:nvPr>
            <p:ph idx="1"/>
          </p:nvPr>
        </p:nvSpPr>
        <p:spPr>
          <a:xfrm>
            <a:off x="621792" y="1400125"/>
            <a:ext cx="7150608" cy="509361"/>
          </a:xfrm>
        </p:spPr>
        <p:txBody>
          <a:bodyPr/>
          <a:lstStyle/>
          <a:p>
            <a:r>
              <a:rPr lang="en-US" dirty="0"/>
              <a:t>Using .describe() we can have basic statistical metrics for all the interval data columns.</a:t>
            </a:r>
          </a:p>
        </p:txBody>
      </p:sp>
      <p:pic>
        <p:nvPicPr>
          <p:cNvPr id="6" name="Picture 5">
            <a:extLst>
              <a:ext uri="{FF2B5EF4-FFF2-40B4-BE49-F238E27FC236}">
                <a16:creationId xmlns:a16="http://schemas.microsoft.com/office/drawing/2014/main" id="{37303133-0D3D-9DE5-A5E9-D59931BB00CA}"/>
              </a:ext>
            </a:extLst>
          </p:cNvPr>
          <p:cNvPicPr>
            <a:picLocks noChangeAspect="1"/>
          </p:cNvPicPr>
          <p:nvPr/>
        </p:nvPicPr>
        <p:blipFill>
          <a:blip r:embed="rId2"/>
          <a:stretch>
            <a:fillRect/>
          </a:stretch>
        </p:blipFill>
        <p:spPr>
          <a:xfrm>
            <a:off x="1055952" y="2024062"/>
            <a:ext cx="7639050" cy="2809875"/>
          </a:xfrm>
          <a:prstGeom prst="rect">
            <a:avLst/>
          </a:prstGeom>
        </p:spPr>
      </p:pic>
    </p:spTree>
    <p:extLst>
      <p:ext uri="{BB962C8B-B14F-4D97-AF65-F5344CB8AC3E}">
        <p14:creationId xmlns:p14="http://schemas.microsoft.com/office/powerpoint/2010/main" val="27834749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39A7A-42B2-F94B-22A1-DEDDD53EB6F3}"/>
              </a:ext>
            </a:extLst>
          </p:cNvPr>
          <p:cNvSpPr>
            <a:spLocks noGrp="1"/>
          </p:cNvSpPr>
          <p:nvPr>
            <p:ph type="title"/>
          </p:nvPr>
        </p:nvSpPr>
        <p:spPr>
          <a:xfrm>
            <a:off x="526901" y="486185"/>
            <a:ext cx="8116767" cy="768096"/>
          </a:xfrm>
        </p:spPr>
        <p:txBody>
          <a:bodyPr/>
          <a:lstStyle/>
          <a:p>
            <a:r>
              <a:rPr lang="en-US" sz="4000" dirty="0"/>
              <a:t>Courses rating Metrics</a:t>
            </a:r>
          </a:p>
        </p:txBody>
      </p:sp>
      <p:sp>
        <p:nvSpPr>
          <p:cNvPr id="5" name="Content Placeholder 4">
            <a:extLst>
              <a:ext uri="{FF2B5EF4-FFF2-40B4-BE49-F238E27FC236}">
                <a16:creationId xmlns:a16="http://schemas.microsoft.com/office/drawing/2014/main" id="{83DE1F6E-B54F-C65C-BBF1-17B3951BBBFA}"/>
              </a:ext>
            </a:extLst>
          </p:cNvPr>
          <p:cNvSpPr>
            <a:spLocks noGrp="1"/>
          </p:cNvSpPr>
          <p:nvPr>
            <p:ph idx="1"/>
          </p:nvPr>
        </p:nvSpPr>
        <p:spPr>
          <a:xfrm>
            <a:off x="2103982" y="1681750"/>
            <a:ext cx="5599407" cy="3019646"/>
          </a:xfrm>
        </p:spPr>
        <p:txBody>
          <a:bodyPr/>
          <a:lstStyle/>
          <a:p>
            <a:r>
              <a:rPr lang="en-US" sz="1600" dirty="0"/>
              <a:t>There are total 1030 courses with a rating score of 0.9 and above. </a:t>
            </a:r>
          </a:p>
          <a:p>
            <a:pPr marL="285750" indent="-285750">
              <a:buFont typeface="Arial" panose="020B0604020202020204" pitchFamily="34" charset="0"/>
              <a:buChar char="•"/>
            </a:pPr>
            <a:r>
              <a:rPr lang="en-US" sz="1600" dirty="0"/>
              <a:t>Business Finance :	370</a:t>
            </a:r>
          </a:p>
          <a:p>
            <a:pPr marL="285750" indent="-285750">
              <a:buFont typeface="Arial" panose="020B0604020202020204" pitchFamily="34" charset="0"/>
              <a:buChar char="•"/>
            </a:pPr>
            <a:r>
              <a:rPr lang="en-US" sz="1600" dirty="0"/>
              <a:t>Web Development :	334</a:t>
            </a:r>
          </a:p>
          <a:p>
            <a:pPr marL="285750" indent="-285750">
              <a:buFont typeface="Arial" panose="020B0604020202020204" pitchFamily="34" charset="0"/>
              <a:buChar char="•"/>
            </a:pPr>
            <a:r>
              <a:rPr lang="en-US" sz="1600" dirty="0"/>
              <a:t>Graphic Design :		282</a:t>
            </a:r>
          </a:p>
          <a:p>
            <a:pPr marL="285750" indent="-285750">
              <a:buFont typeface="Arial" panose="020B0604020202020204" pitchFamily="34" charset="0"/>
              <a:buChar char="•"/>
            </a:pPr>
            <a:r>
              <a:rPr lang="en-US" sz="1600" dirty="0"/>
              <a:t>Musical Instruments :	44</a:t>
            </a:r>
          </a:p>
          <a:p>
            <a:r>
              <a:rPr lang="en-US" sz="1600" dirty="0"/>
              <a:t>Whereas there are only 11 courses with the rating of 1. </a:t>
            </a:r>
          </a:p>
          <a:p>
            <a:pPr marL="285750" indent="-285750">
              <a:buFont typeface="Arial" panose="020B0604020202020204" pitchFamily="34" charset="0"/>
              <a:buChar char="•"/>
            </a:pPr>
            <a:r>
              <a:rPr lang="en-US" sz="1600" dirty="0"/>
              <a:t>Web Development :	6</a:t>
            </a:r>
          </a:p>
          <a:p>
            <a:pPr marL="285750" indent="-285750">
              <a:buFont typeface="Arial" panose="020B0604020202020204" pitchFamily="34" charset="0"/>
              <a:buChar char="•"/>
            </a:pPr>
            <a:r>
              <a:rPr lang="en-US" sz="1600" dirty="0"/>
              <a:t>Musical Instruments :	4</a:t>
            </a:r>
          </a:p>
          <a:p>
            <a:pPr marL="285750" indent="-285750">
              <a:buFont typeface="Arial" panose="020B0604020202020204" pitchFamily="34" charset="0"/>
              <a:buChar char="•"/>
            </a:pPr>
            <a:r>
              <a:rPr lang="en-US" sz="1600" dirty="0"/>
              <a:t>Business Finance :	1</a:t>
            </a:r>
          </a:p>
        </p:txBody>
      </p:sp>
    </p:spTree>
    <p:extLst>
      <p:ext uri="{BB962C8B-B14F-4D97-AF65-F5344CB8AC3E}">
        <p14:creationId xmlns:p14="http://schemas.microsoft.com/office/powerpoint/2010/main" val="37812712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3EED8-92E0-867C-6A7E-FA131059E534}"/>
              </a:ext>
            </a:extLst>
          </p:cNvPr>
          <p:cNvSpPr>
            <a:spLocks noGrp="1"/>
          </p:cNvSpPr>
          <p:nvPr>
            <p:ph idx="1"/>
          </p:nvPr>
        </p:nvSpPr>
        <p:spPr>
          <a:xfrm>
            <a:off x="2348368" y="2078736"/>
            <a:ext cx="5879592" cy="2700528"/>
          </a:xfrm>
        </p:spPr>
        <p:txBody>
          <a:bodyPr/>
          <a:lstStyle/>
          <a:p>
            <a:r>
              <a:rPr lang="en-US" sz="1600" dirty="0"/>
              <a:t>The course with the highest subscriber count is ‘Learn HTML5 Programming From Scratch’.</a:t>
            </a:r>
          </a:p>
          <a:p>
            <a:endParaRPr lang="en-US" sz="1600" dirty="0"/>
          </a:p>
          <a:p>
            <a:r>
              <a:rPr lang="en-US" sz="1600" dirty="0"/>
              <a:t>The course with the lowest subscriber count is ‘ABRSM Grade III Piano Class - Handel Sonatina in G 2017-2018’.</a:t>
            </a:r>
          </a:p>
          <a:p>
            <a:endParaRPr lang="en-US" sz="1600" dirty="0"/>
          </a:p>
        </p:txBody>
      </p:sp>
      <p:sp>
        <p:nvSpPr>
          <p:cNvPr id="4" name="Slide Number Placeholder 3">
            <a:extLst>
              <a:ext uri="{FF2B5EF4-FFF2-40B4-BE49-F238E27FC236}">
                <a16:creationId xmlns:a16="http://schemas.microsoft.com/office/drawing/2014/main" id="{E603472C-23B9-22D4-CFDD-4C8B744E2C61}"/>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Title 3">
            <a:extLst>
              <a:ext uri="{FF2B5EF4-FFF2-40B4-BE49-F238E27FC236}">
                <a16:creationId xmlns:a16="http://schemas.microsoft.com/office/drawing/2014/main" id="{0FD56D94-3112-A94D-FAFD-D94A891828E7}"/>
              </a:ext>
            </a:extLst>
          </p:cNvPr>
          <p:cNvSpPr>
            <a:spLocks noGrp="1"/>
          </p:cNvSpPr>
          <p:nvPr>
            <p:ph type="title"/>
          </p:nvPr>
        </p:nvSpPr>
        <p:spPr>
          <a:xfrm>
            <a:off x="390172" y="486185"/>
            <a:ext cx="8116767" cy="768096"/>
          </a:xfrm>
        </p:spPr>
        <p:txBody>
          <a:bodyPr/>
          <a:lstStyle/>
          <a:p>
            <a:r>
              <a:rPr lang="en-US" sz="3600" dirty="0"/>
              <a:t>Courses Subscription Metrics</a:t>
            </a:r>
          </a:p>
        </p:txBody>
      </p:sp>
    </p:spTree>
    <p:extLst>
      <p:ext uri="{BB962C8B-B14F-4D97-AF65-F5344CB8AC3E}">
        <p14:creationId xmlns:p14="http://schemas.microsoft.com/office/powerpoint/2010/main" val="2050486599"/>
      </p:ext>
    </p:extLst>
  </p:cSld>
  <p:clrMapOvr>
    <a:masterClrMapping/>
  </p:clrMapOvr>
  <p:transition spd="slow">
    <p:wip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TM02836342[[fn=Ion]]</Template>
  <TotalTime>301</TotalTime>
  <Words>1036</Words>
  <Application>Microsoft Office PowerPoint</Application>
  <PresentationFormat>Widescreen</PresentationFormat>
  <Paragraphs>105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Courier New</vt:lpstr>
      <vt:lpstr>Sabon Next LT</vt:lpstr>
      <vt:lpstr>Office Theme</vt:lpstr>
      <vt:lpstr>Udemy Courses’ Analytics </vt:lpstr>
      <vt:lpstr>AGENDA</vt:lpstr>
      <vt:lpstr>Introduction</vt:lpstr>
      <vt:lpstr>Dataset Overview</vt:lpstr>
      <vt:lpstr>Required tools</vt:lpstr>
      <vt:lpstr>Sample data</vt:lpstr>
      <vt:lpstr>Simple Metrics</vt:lpstr>
      <vt:lpstr>Courses rating Metrics</vt:lpstr>
      <vt:lpstr>Courses Subscription Metrics</vt:lpstr>
      <vt:lpstr>Distribution Metrics</vt:lpstr>
      <vt:lpstr>Course level distribution</vt:lpstr>
      <vt:lpstr>Course level vs. Price distribution</vt:lpstr>
      <vt:lpstr>Course level distribution Per Subject</vt:lpstr>
      <vt:lpstr>Course Distribution: Free vs. paid</vt:lpstr>
      <vt:lpstr>Subscriptions based on free/paid, sorted by subject</vt:lpstr>
      <vt:lpstr>Reviews based on free/paid, sorted by subject</vt:lpstr>
      <vt:lpstr>Conclusions</vt:lpstr>
      <vt:lpstr>Average based metrics for empirical analysis</vt:lpstr>
      <vt:lpstr>Average Price and rating per Subject</vt:lpstr>
      <vt:lpstr>Average Reviews and Subscriptions per Subject</vt:lpstr>
      <vt:lpstr>Average Content Duration and Lectures per Subject</vt:lpstr>
      <vt:lpstr>Correlation Analysis</vt:lpstr>
      <vt:lpstr>Basic Correlation Heatmap</vt:lpstr>
      <vt:lpstr>Correlation Based on Price and Lecture Characteristics</vt:lpstr>
      <vt:lpstr>Correlation between No. of Lectures and Content Duration.</vt:lpstr>
      <vt:lpstr>Ratings based on Free/Paid</vt:lpstr>
      <vt:lpstr>Correlation between ratings and subscriptions</vt:lpstr>
      <vt:lpstr>Correlation between Reviews and subscriptions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Courses’ Analytics </dc:title>
  <dc:subject/>
  <dc:creator>Pravah Malunjkar</dc:creator>
  <cp:lastModifiedBy>Pravah Malunjkar</cp:lastModifiedBy>
  <cp:revision>32</cp:revision>
  <dcterms:created xsi:type="dcterms:W3CDTF">2022-10-23T23:55:41Z</dcterms:created>
  <dcterms:modified xsi:type="dcterms:W3CDTF">2022-10-24T04:57:08Z</dcterms:modified>
</cp:coreProperties>
</file>