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f5aba508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f5aba508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f5aba508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f5aba508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f5aba508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f5aba508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f5aba508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f5aba508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f5aba508b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f5aba508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f5aba508b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f5aba508b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f5aba508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f5aba508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f5aba508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f5aba508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f5aba508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f5aba508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f5aba508b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f5aba508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f5aba508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f5aba508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f5aba508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f5aba508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f5aba508b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f5aba508b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f5aba508b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f5aba508b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amart088.pythonanywhere.com/"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hyperlink" Target="https://github.com/CPSC-535-Group3/project-1" TargetMode="External"/><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94818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u="sng"/>
              <a:t>ALGORITHM EFFICIENCY ANALYZER TOOL</a:t>
            </a:r>
            <a:endParaRPr u="sng"/>
          </a:p>
        </p:txBody>
      </p:sp>
      <p:sp>
        <p:nvSpPr>
          <p:cNvPr id="129" name="Google Shape;129;p13"/>
          <p:cNvSpPr txBox="1"/>
          <p:nvPr>
            <p:ph idx="1" type="subTitle"/>
          </p:nvPr>
        </p:nvSpPr>
        <p:spPr>
          <a:xfrm>
            <a:off x="1858700" y="23962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400"/>
              <a:t>Team 3 - Algo Wizards </a:t>
            </a:r>
            <a:endParaRPr sz="3400"/>
          </a:p>
          <a:p>
            <a:pPr indent="0" lvl="0" marL="0" rtl="0" algn="ctr">
              <a:spcBef>
                <a:spcPts val="0"/>
              </a:spcBef>
              <a:spcAft>
                <a:spcPts val="0"/>
              </a:spcAft>
              <a:buNone/>
            </a:pPr>
            <a:r>
              <a:rPr lang="en-GB" sz="2300"/>
              <a:t>CPSC 535: Advanced Algorithms (Fall 2023) </a:t>
            </a:r>
            <a:endParaRPr sz="2300"/>
          </a:p>
          <a:p>
            <a:pPr indent="0" lvl="0" marL="0" rtl="0" algn="ctr">
              <a:spcBef>
                <a:spcPts val="0"/>
              </a:spcBef>
              <a:spcAft>
                <a:spcPts val="0"/>
              </a:spcAft>
              <a:buNone/>
            </a:pPr>
            <a:r>
              <a:rPr lang="en-GB" sz="2300"/>
              <a:t>Project 1</a:t>
            </a:r>
            <a:endParaRPr sz="2300"/>
          </a:p>
          <a:p>
            <a:pPr indent="0" lvl="0" marL="0" rtl="0" algn="ctr">
              <a:spcBef>
                <a:spcPts val="0"/>
              </a:spcBef>
              <a:spcAft>
                <a:spcPts val="0"/>
              </a:spcAft>
              <a:buNone/>
            </a:pPr>
            <a:r>
              <a:t/>
            </a:r>
            <a:endParaRPr sz="3400"/>
          </a:p>
          <a:p>
            <a:pPr indent="0" lvl="0" marL="0" rtl="0" algn="ctr">
              <a:spcBef>
                <a:spcPts val="0"/>
              </a:spcBef>
              <a:spcAft>
                <a:spcPts val="0"/>
              </a:spcAft>
              <a:buNone/>
            </a:pPr>
            <a:r>
              <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4802750" y="429725"/>
            <a:ext cx="37530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a:t>
            </a:r>
            <a:r>
              <a:rPr lang="en-GB"/>
              <a:t>Visualization</a:t>
            </a:r>
            <a:endParaRPr/>
          </a:p>
        </p:txBody>
      </p:sp>
      <p:sp>
        <p:nvSpPr>
          <p:cNvPr id="196" name="Google Shape;196;p22"/>
          <p:cNvSpPr txBox="1"/>
          <p:nvPr>
            <p:ph idx="1" type="body"/>
          </p:nvPr>
        </p:nvSpPr>
        <p:spPr>
          <a:xfrm>
            <a:off x="4802750" y="1494375"/>
            <a:ext cx="3522000" cy="3160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500"/>
              <a:t>We used Chart.js library for data visualization in our Algorithm Efficiency Analyzer tool. Chart.js is a popular JavaScript library that allows you to create various types of interactive charts and graphs.</a:t>
            </a:r>
            <a:endParaRPr sz="1500"/>
          </a:p>
        </p:txBody>
      </p:sp>
      <p:pic>
        <p:nvPicPr>
          <p:cNvPr id="197" name="Google Shape;197;p22"/>
          <p:cNvPicPr preferRelativeResize="0"/>
          <p:nvPr/>
        </p:nvPicPr>
        <p:blipFill>
          <a:blip r:embed="rId3">
            <a:alphaModFix/>
          </a:blip>
          <a:stretch>
            <a:fillRect/>
          </a:stretch>
        </p:blipFill>
        <p:spPr>
          <a:xfrm>
            <a:off x="232900" y="271750"/>
            <a:ext cx="4569851" cy="4624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19150" y="349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Challenges</a:t>
            </a:r>
            <a:endParaRPr/>
          </a:p>
        </p:txBody>
      </p:sp>
      <p:sp>
        <p:nvSpPr>
          <p:cNvPr id="203" name="Google Shape;203;p23"/>
          <p:cNvSpPr txBox="1"/>
          <p:nvPr>
            <p:ph idx="1" type="body"/>
          </p:nvPr>
        </p:nvSpPr>
        <p:spPr>
          <a:xfrm>
            <a:off x="819150" y="1006150"/>
            <a:ext cx="7505700" cy="3675900"/>
          </a:xfrm>
          <a:prstGeom prst="rect">
            <a:avLst/>
          </a:prstGeom>
        </p:spPr>
        <p:txBody>
          <a:bodyPr anchorCtr="0" anchor="t" bIns="91425" lIns="91425" spcFirstLastPara="1" rIns="91425" wrap="square" tIns="91425">
            <a:normAutofit fontScale="32500"/>
          </a:bodyPr>
          <a:lstStyle/>
          <a:p>
            <a:pPr indent="-323532" lvl="0" marL="457200" rtl="0" algn="just">
              <a:spcBef>
                <a:spcPts val="0"/>
              </a:spcBef>
              <a:spcAft>
                <a:spcPts val="0"/>
              </a:spcAft>
              <a:buSzPct val="100000"/>
              <a:buChar char="●"/>
            </a:pPr>
            <a:r>
              <a:rPr lang="en-GB" sz="4600"/>
              <a:t>It was difficult to design a user-friendly and intuitive GUI. In order for users to submit data, choose algorithms, and examine results without ending up confused, we had to build a layout that is simple to browse and comprehend. </a:t>
            </a:r>
            <a:endParaRPr sz="4600"/>
          </a:p>
          <a:p>
            <a:pPr indent="-323532" lvl="0" marL="457200" rtl="0" algn="just">
              <a:spcBef>
                <a:spcPts val="0"/>
              </a:spcBef>
              <a:spcAft>
                <a:spcPts val="0"/>
              </a:spcAft>
              <a:buSzPct val="100000"/>
              <a:buChar char="●"/>
            </a:pPr>
            <a:r>
              <a:rPr lang="en-GB" sz="4600"/>
              <a:t>Making a product that users find beneficial and simple to use requires doing user testing to get input and make adjustments depending on user preferences and pain areas.</a:t>
            </a:r>
            <a:endParaRPr sz="4600"/>
          </a:p>
          <a:p>
            <a:pPr indent="-323532" lvl="0" marL="457200" rtl="0" algn="just">
              <a:spcBef>
                <a:spcPts val="0"/>
              </a:spcBef>
              <a:spcAft>
                <a:spcPts val="0"/>
              </a:spcAft>
              <a:buSzPct val="100000"/>
              <a:buChar char="●"/>
            </a:pPr>
            <a:r>
              <a:rPr lang="en-GB" sz="4600"/>
              <a:t>It is essential to guarantee that the implemented sorting algorithms function properly. To detect and correct any algorithmic mistakes, we need thorough testing and debugging processes. </a:t>
            </a:r>
            <a:endParaRPr sz="4600"/>
          </a:p>
          <a:p>
            <a:pPr indent="-323532" lvl="0" marL="457200" rtl="0" algn="just">
              <a:spcBef>
                <a:spcPts val="0"/>
              </a:spcBef>
              <a:spcAft>
                <a:spcPts val="0"/>
              </a:spcAft>
              <a:buSzPct val="100000"/>
              <a:buChar char="●"/>
            </a:pPr>
            <a:r>
              <a:rPr lang="en-GB" sz="4600"/>
              <a:t>To keep track of activities, problems, and progress, we used project management tools such as Jira and other tools to keep the team organised. </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Demo (Our Project App is LIVE now) </a:t>
            </a:r>
            <a:endParaRPr/>
          </a:p>
        </p:txBody>
      </p:sp>
      <p:sp>
        <p:nvSpPr>
          <p:cNvPr id="209" name="Google Shape;209;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Go to the LINK given below! </a:t>
            </a:r>
            <a:endParaRPr sz="2000"/>
          </a:p>
          <a:p>
            <a:pPr indent="0" lvl="0" marL="0" rtl="0" algn="ctr">
              <a:spcBef>
                <a:spcPts val="1200"/>
              </a:spcBef>
              <a:spcAft>
                <a:spcPts val="1200"/>
              </a:spcAft>
              <a:buNone/>
            </a:pPr>
            <a:r>
              <a:rPr lang="en-GB" sz="2900" u="sng">
                <a:solidFill>
                  <a:schemeClr val="hlink"/>
                </a:solidFill>
                <a:hlinkClick r:id="rId3"/>
              </a:rPr>
              <a:t>http://amart088.pythonanywhere.com/</a:t>
            </a:r>
            <a:endParaRPr sz="2900"/>
          </a:p>
        </p:txBody>
      </p:sp>
      <p:pic>
        <p:nvPicPr>
          <p:cNvPr id="210" name="Google Shape;210;p24"/>
          <p:cNvPicPr preferRelativeResize="0"/>
          <p:nvPr/>
        </p:nvPicPr>
        <p:blipFill>
          <a:blip r:embed="rId4">
            <a:alphaModFix/>
          </a:blip>
          <a:stretch>
            <a:fillRect/>
          </a:stretch>
        </p:blipFill>
        <p:spPr>
          <a:xfrm>
            <a:off x="3535925" y="2938000"/>
            <a:ext cx="2072150" cy="207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19150" y="443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Testing </a:t>
            </a:r>
            <a:endParaRPr/>
          </a:p>
        </p:txBody>
      </p:sp>
      <p:sp>
        <p:nvSpPr>
          <p:cNvPr id="216" name="Google Shape;216;p25"/>
          <p:cNvSpPr txBox="1"/>
          <p:nvPr>
            <p:ph idx="1" type="body"/>
          </p:nvPr>
        </p:nvSpPr>
        <p:spPr>
          <a:xfrm>
            <a:off x="819150" y="1073250"/>
            <a:ext cx="7505700" cy="3365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GB" sz="1500"/>
              <a:t>Verified that every UI component—including input validation and error handling—is operating as expected.</a:t>
            </a:r>
            <a:endParaRPr sz="1500"/>
          </a:p>
          <a:p>
            <a:pPr indent="-323850" lvl="0" marL="457200" rtl="0" algn="just">
              <a:spcBef>
                <a:spcPts val="0"/>
              </a:spcBef>
              <a:spcAft>
                <a:spcPts val="0"/>
              </a:spcAft>
              <a:buSzPts val="1500"/>
              <a:buChar char="●"/>
            </a:pPr>
            <a:r>
              <a:rPr lang="en-GB" sz="1500"/>
              <a:t>To guarantee compatibility, tested our tool across a range of web browsers (such as Chrome, Firefox, and Safari) and platforms (such as desktop, tablet, and mobile).</a:t>
            </a:r>
            <a:endParaRPr sz="1500"/>
          </a:p>
          <a:p>
            <a:pPr indent="-323850" lvl="0" marL="457200" rtl="0" algn="just">
              <a:spcBef>
                <a:spcPts val="0"/>
              </a:spcBef>
              <a:spcAft>
                <a:spcPts val="0"/>
              </a:spcAft>
              <a:buSzPts val="1500"/>
              <a:buChar char="●"/>
            </a:pPr>
            <a:r>
              <a:rPr lang="en-GB" sz="1500"/>
              <a:t>Tested how the Flask server interacts with the front-end HTML templates.</a:t>
            </a:r>
            <a:endParaRPr sz="1500"/>
          </a:p>
          <a:p>
            <a:pPr indent="-323850" lvl="0" marL="457200" rtl="0" algn="just">
              <a:spcBef>
                <a:spcPts val="0"/>
              </a:spcBef>
              <a:spcAft>
                <a:spcPts val="0"/>
              </a:spcAft>
              <a:buSzPts val="1500"/>
              <a:buChar char="●"/>
            </a:pPr>
            <a:r>
              <a:rPr lang="en-GB" sz="1500"/>
              <a:t>Have real users interact with ourtool and took feedback.</a:t>
            </a:r>
            <a:endParaRPr sz="1500"/>
          </a:p>
          <a:p>
            <a:pPr indent="-323850" lvl="0" marL="457200" rtl="0" algn="just">
              <a:spcBef>
                <a:spcPts val="0"/>
              </a:spcBef>
              <a:spcAft>
                <a:spcPts val="0"/>
              </a:spcAft>
              <a:buSzPts val="1500"/>
              <a:buChar char="●"/>
            </a:pPr>
            <a:r>
              <a:rPr lang="en-GB" sz="1500"/>
              <a:t>Made sure that our tool operates well and doesn't crash when presented with strange data, tested it using extreme or unexpected inputs.</a:t>
            </a:r>
            <a:endParaRPr sz="1500"/>
          </a:p>
          <a:p>
            <a:pPr indent="-323850" lvl="0" marL="457200" rtl="0" algn="just">
              <a:spcBef>
                <a:spcPts val="0"/>
              </a:spcBef>
              <a:spcAft>
                <a:spcPts val="0"/>
              </a:spcAft>
              <a:buSzPts val="1500"/>
              <a:buChar char="●"/>
            </a:pPr>
            <a:r>
              <a:rPr lang="en-GB" sz="1500"/>
              <a:t>Ensure that error messages are properly shown, and assist users in understanding what went wrong and how to fix it.</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19150" y="523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22" name="Google Shape;222;p26"/>
          <p:cNvSpPr txBox="1"/>
          <p:nvPr>
            <p:ph idx="1" type="body"/>
          </p:nvPr>
        </p:nvSpPr>
        <p:spPr>
          <a:xfrm>
            <a:off x="819150" y="1347750"/>
            <a:ext cx="7505700" cy="24480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GB" sz="1500"/>
              <a:t>In conclusion, our team's creation of the Algorithm Efficiency Analyzer Tool, which enables users to research and assess the effectiveness of various sorting algorithms, was a success. This project improved our comprehension of data visualisation, GUI design, and algorithm efficiency. </a:t>
            </a:r>
            <a:endParaRPr sz="1500"/>
          </a:p>
          <a:p>
            <a:pPr indent="-323850" lvl="0" marL="457200" rtl="0" algn="just">
              <a:spcBef>
                <a:spcPts val="0"/>
              </a:spcBef>
              <a:spcAft>
                <a:spcPts val="0"/>
              </a:spcAft>
              <a:buSzPts val="1500"/>
              <a:buChar char="●"/>
            </a:pPr>
            <a:r>
              <a:rPr lang="en-GB" sz="1500"/>
              <a:t>This effort advances our knowledge of sorting algorithms while simultaneously serving as an important instructional tool that makes difficult ideas understandable to a wider audience.</a:t>
            </a:r>
            <a:endParaRPr sz="1500"/>
          </a:p>
        </p:txBody>
      </p:sp>
      <p:pic>
        <p:nvPicPr>
          <p:cNvPr id="223" name="Google Shape;223;p26"/>
          <p:cNvPicPr preferRelativeResize="0"/>
          <p:nvPr/>
        </p:nvPicPr>
        <p:blipFill>
          <a:blip r:embed="rId3">
            <a:alphaModFix/>
          </a:blip>
          <a:stretch>
            <a:fillRect/>
          </a:stretch>
        </p:blipFill>
        <p:spPr>
          <a:xfrm>
            <a:off x="2479513" y="3041525"/>
            <a:ext cx="4184975" cy="186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385850" y="1383850"/>
            <a:ext cx="6372300" cy="1379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GB" sz="3400"/>
              <a:t>Thank you! Any Questions?</a:t>
            </a:r>
            <a:endParaRPr sz="3400"/>
          </a:p>
          <a:p>
            <a:pPr indent="0" lvl="0" marL="0" rtl="0" algn="ctr">
              <a:spcBef>
                <a:spcPts val="0"/>
              </a:spcBef>
              <a:spcAft>
                <a:spcPts val="0"/>
              </a:spcAft>
              <a:buSzPts val="990"/>
              <a:buNone/>
            </a:pPr>
            <a:r>
              <a:rPr lang="en-GB" sz="1500"/>
              <a:t>Group 3 - Algo Wizards </a:t>
            </a:r>
            <a:r>
              <a:rPr lang="en-GB" sz="3400"/>
              <a:t> </a:t>
            </a:r>
            <a:endParaRPr sz="3400"/>
          </a:p>
        </p:txBody>
      </p:sp>
      <p:sp>
        <p:nvSpPr>
          <p:cNvPr id="229" name="Google Shape;229;p27"/>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en-GB" sz="1525"/>
              <a:t>Anthony Martinez | James kim</a:t>
            </a:r>
            <a:endParaRPr sz="1525"/>
          </a:p>
          <a:p>
            <a:pPr indent="0" lvl="0" marL="0" rtl="0" algn="ctr">
              <a:lnSpc>
                <a:spcPct val="95000"/>
              </a:lnSpc>
              <a:spcBef>
                <a:spcPts val="1200"/>
              </a:spcBef>
              <a:spcAft>
                <a:spcPts val="0"/>
              </a:spcAft>
              <a:buSzPts val="275"/>
              <a:buNone/>
            </a:pPr>
            <a:r>
              <a:rPr lang="en-GB" sz="1525"/>
              <a:t>Anshika Khandelwal | Pravallika Bahadur</a:t>
            </a:r>
            <a:endParaRPr sz="1525"/>
          </a:p>
          <a:p>
            <a:pPr indent="0" lvl="0" marL="0" rtl="0" algn="ctr">
              <a:lnSpc>
                <a:spcPct val="95000"/>
              </a:lnSpc>
              <a:spcBef>
                <a:spcPts val="1200"/>
              </a:spcBef>
              <a:spcAft>
                <a:spcPts val="0"/>
              </a:spcAft>
              <a:buSzPts val="275"/>
              <a:buNone/>
            </a:pPr>
            <a:r>
              <a:rPr lang="en-GB" sz="1525"/>
              <a:t>Tejashwa Tiwari | Rishitha Bathini</a:t>
            </a:r>
            <a:endParaRPr sz="1525"/>
          </a:p>
          <a:p>
            <a:pPr indent="0" lvl="0" marL="0" rtl="0" algn="ctr">
              <a:lnSpc>
                <a:spcPct val="95000"/>
              </a:lnSpc>
              <a:spcBef>
                <a:spcPts val="1200"/>
              </a:spcBef>
              <a:spcAft>
                <a:spcPts val="0"/>
              </a:spcAft>
              <a:buSzPts val="275"/>
              <a:buNone/>
            </a:pPr>
            <a:r>
              <a:rPr lang="en-GB" sz="1525"/>
              <a:t>Param Venkat Vivek Kesireddy</a:t>
            </a:r>
            <a:endParaRPr sz="1525"/>
          </a:p>
          <a:p>
            <a:pPr indent="0" lvl="0" marL="0" rtl="0" algn="ctr">
              <a:lnSpc>
                <a:spcPct val="95000"/>
              </a:lnSpc>
              <a:spcBef>
                <a:spcPts val="1200"/>
              </a:spcBef>
              <a:spcAft>
                <a:spcPts val="1200"/>
              </a:spcAft>
              <a:buSzPts val="275"/>
              <a:buNone/>
            </a:pPr>
            <a:r>
              <a:t/>
            </a:r>
            <a:endParaRPr sz="14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 &amp; Roles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GB" sz="3181"/>
              <a:t>GUI Developer - </a:t>
            </a:r>
            <a:r>
              <a:rPr b="1" lang="en-GB" sz="3181"/>
              <a:t>Anthony Martinez</a:t>
            </a:r>
            <a:endParaRPr b="1" sz="3181"/>
          </a:p>
          <a:p>
            <a:pPr indent="0" lvl="0" marL="0" rtl="0" algn="ctr">
              <a:spcBef>
                <a:spcPts val="1200"/>
              </a:spcBef>
              <a:spcAft>
                <a:spcPts val="0"/>
              </a:spcAft>
              <a:buNone/>
            </a:pPr>
            <a:r>
              <a:rPr lang="en-GB" sz="3181"/>
              <a:t>Algorithm Specialist - </a:t>
            </a:r>
            <a:r>
              <a:rPr b="1" lang="en-GB" sz="3181"/>
              <a:t>James kim</a:t>
            </a:r>
            <a:endParaRPr b="1" sz="3181"/>
          </a:p>
          <a:p>
            <a:pPr indent="0" lvl="0" marL="0" rtl="0" algn="ctr">
              <a:spcBef>
                <a:spcPts val="1200"/>
              </a:spcBef>
              <a:spcAft>
                <a:spcPts val="0"/>
              </a:spcAft>
              <a:buNone/>
            </a:pPr>
            <a:r>
              <a:rPr lang="en-GB" sz="3181"/>
              <a:t>Data Visualization Experts - </a:t>
            </a:r>
            <a:r>
              <a:rPr b="1" lang="en-GB" sz="3181"/>
              <a:t>Anshika Khandelwal &amp; Pravallika Bahadur</a:t>
            </a:r>
            <a:endParaRPr b="1" sz="3181"/>
          </a:p>
          <a:p>
            <a:pPr indent="0" lvl="0" marL="0" rtl="0" algn="ctr">
              <a:spcBef>
                <a:spcPts val="1200"/>
              </a:spcBef>
              <a:spcAft>
                <a:spcPts val="0"/>
              </a:spcAft>
              <a:buNone/>
            </a:pPr>
            <a:r>
              <a:rPr lang="en-GB" sz="3181"/>
              <a:t>Testing &amp; Documentation Leads - </a:t>
            </a:r>
            <a:r>
              <a:rPr b="1" lang="en-GB" sz="3181"/>
              <a:t>Tejashwa Tiwari &amp; Rishitha Bathini</a:t>
            </a:r>
            <a:endParaRPr b="1" sz="3181"/>
          </a:p>
          <a:p>
            <a:pPr indent="0" lvl="0" marL="0" rtl="0" algn="ctr">
              <a:spcBef>
                <a:spcPts val="1200"/>
              </a:spcBef>
              <a:spcAft>
                <a:spcPts val="0"/>
              </a:spcAft>
              <a:buNone/>
            </a:pPr>
            <a:r>
              <a:rPr lang="en-GB" sz="3181"/>
              <a:t>Project Coordinator - </a:t>
            </a:r>
            <a:r>
              <a:rPr b="1" lang="en-GB" sz="3181"/>
              <a:t>Param Venkat Vivek Kesireddy</a:t>
            </a:r>
            <a:endParaRPr b="1" sz="318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t>
            </a:r>
            <a:r>
              <a:rPr lang="en-GB"/>
              <a:t>oftware Development &amp; Project Management</a:t>
            </a:r>
            <a:endParaRPr/>
          </a:p>
        </p:txBody>
      </p:sp>
      <p:sp>
        <p:nvSpPr>
          <p:cNvPr id="141" name="Google Shape;141;p15"/>
          <p:cNvSpPr txBox="1"/>
          <p:nvPr>
            <p:ph idx="1" type="body"/>
          </p:nvPr>
        </p:nvSpPr>
        <p:spPr>
          <a:xfrm>
            <a:off x="642100" y="3537800"/>
            <a:ext cx="7748100" cy="1292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GB" sz="2400"/>
              <a:t>We used Jira &amp; GitHub - They offer a complete solution for software development teams, enabling team members to work more productively, maintain order, and produce high-quality software.</a:t>
            </a:r>
            <a:endParaRPr sz="2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2703188" y="1494650"/>
            <a:ext cx="3495375" cy="1930400"/>
          </a:xfrm>
          <a:prstGeom prst="rect">
            <a:avLst/>
          </a:prstGeom>
          <a:noFill/>
          <a:ln>
            <a:noFill/>
          </a:ln>
        </p:spPr>
      </p:pic>
      <p:pic>
        <p:nvPicPr>
          <p:cNvPr id="143" name="Google Shape;143;p15"/>
          <p:cNvPicPr preferRelativeResize="0"/>
          <p:nvPr/>
        </p:nvPicPr>
        <p:blipFill>
          <a:blip r:embed="rId4">
            <a:alphaModFix/>
          </a:blip>
          <a:stretch>
            <a:fillRect/>
          </a:stretch>
        </p:blipFill>
        <p:spPr>
          <a:xfrm>
            <a:off x="819150" y="1689625"/>
            <a:ext cx="1540449" cy="1540449"/>
          </a:xfrm>
          <a:prstGeom prst="rect">
            <a:avLst/>
          </a:prstGeom>
          <a:noFill/>
          <a:ln>
            <a:noFill/>
          </a:ln>
        </p:spPr>
      </p:pic>
      <p:pic>
        <p:nvPicPr>
          <p:cNvPr id="144" name="Google Shape;144;p15"/>
          <p:cNvPicPr preferRelativeResize="0"/>
          <p:nvPr/>
        </p:nvPicPr>
        <p:blipFill>
          <a:blip r:embed="rId5">
            <a:alphaModFix/>
          </a:blip>
          <a:stretch>
            <a:fillRect/>
          </a:stretch>
        </p:blipFill>
        <p:spPr>
          <a:xfrm>
            <a:off x="6620125" y="1731825"/>
            <a:ext cx="1540451" cy="1540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389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  </a:t>
            </a:r>
            <a:endParaRPr/>
          </a:p>
        </p:txBody>
      </p:sp>
      <p:sp>
        <p:nvSpPr>
          <p:cNvPr id="150" name="Google Shape;150;p16"/>
          <p:cNvSpPr txBox="1"/>
          <p:nvPr>
            <p:ph idx="1" type="body"/>
          </p:nvPr>
        </p:nvSpPr>
        <p:spPr>
          <a:xfrm>
            <a:off x="819150" y="1091900"/>
            <a:ext cx="7505700" cy="24480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GB" sz="1500"/>
              <a:t>This project aims to provide a practical and user-friendly solution for algorithm efficiency analysis, ultimately contributing to better-informed algorithm selection and enhanced problem-solving capabilities. </a:t>
            </a:r>
            <a:endParaRPr sz="1500"/>
          </a:p>
          <a:p>
            <a:pPr indent="-323850" lvl="0" marL="457200" rtl="0" algn="just">
              <a:spcBef>
                <a:spcPts val="0"/>
              </a:spcBef>
              <a:spcAft>
                <a:spcPts val="0"/>
              </a:spcAft>
              <a:buSzPts val="1500"/>
              <a:buChar char="●"/>
            </a:pPr>
            <a:r>
              <a:rPr lang="en-GB" sz="1500"/>
              <a:t>Users can input a list of numbers of their choice and get a bar-graph with the time taken by every sorting algorithm to sort the given input.</a:t>
            </a:r>
            <a:endParaRPr sz="15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pic>
        <p:nvPicPr>
          <p:cNvPr id="151" name="Google Shape;151;p16"/>
          <p:cNvPicPr preferRelativeResize="0"/>
          <p:nvPr/>
        </p:nvPicPr>
        <p:blipFill>
          <a:blip r:embed="rId3">
            <a:alphaModFix/>
          </a:blip>
          <a:stretch>
            <a:fillRect/>
          </a:stretch>
        </p:blipFill>
        <p:spPr>
          <a:xfrm>
            <a:off x="2475963" y="2676444"/>
            <a:ext cx="4192076" cy="219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429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 &amp; Overview </a:t>
            </a:r>
            <a:endParaRPr/>
          </a:p>
        </p:txBody>
      </p:sp>
      <p:sp>
        <p:nvSpPr>
          <p:cNvPr id="157" name="Google Shape;157;p17"/>
          <p:cNvSpPr txBox="1"/>
          <p:nvPr>
            <p:ph idx="1" type="body"/>
          </p:nvPr>
        </p:nvSpPr>
        <p:spPr>
          <a:xfrm>
            <a:off x="819150" y="998000"/>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500"/>
              <a:t>The Algorithm Efficiency Analyzer employs Flask (Python) for its back-end, react js framework with Material UI design library for the front-end, and incorporated sorting algorithms and charting libraries to visualize sorting efficiency. The flask server, which serves the static build produced by the react app, is hosted by PythonAnywhere.</a:t>
            </a:r>
            <a:endParaRPr sz="1500"/>
          </a:p>
        </p:txBody>
      </p:sp>
      <p:pic>
        <p:nvPicPr>
          <p:cNvPr id="158" name="Google Shape;158;p17"/>
          <p:cNvPicPr preferRelativeResize="0"/>
          <p:nvPr/>
        </p:nvPicPr>
        <p:blipFill>
          <a:blip r:embed="rId3">
            <a:alphaModFix/>
          </a:blip>
          <a:stretch>
            <a:fillRect/>
          </a:stretch>
        </p:blipFill>
        <p:spPr>
          <a:xfrm>
            <a:off x="819150" y="2136514"/>
            <a:ext cx="7505700" cy="27266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389850" y="337800"/>
            <a:ext cx="8489024" cy="4467900"/>
          </a:xfrm>
          <a:prstGeom prst="rect">
            <a:avLst/>
          </a:prstGeom>
          <a:noFill/>
          <a:ln>
            <a:noFill/>
          </a:ln>
        </p:spPr>
      </p:pic>
      <p:sp>
        <p:nvSpPr>
          <p:cNvPr id="164" name="Google Shape;164;p18"/>
          <p:cNvSpPr txBox="1"/>
          <p:nvPr>
            <p:ph type="title"/>
          </p:nvPr>
        </p:nvSpPr>
        <p:spPr>
          <a:xfrm>
            <a:off x="255700" y="337800"/>
            <a:ext cx="22665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UML</a:t>
            </a:r>
            <a:endParaRPr/>
          </a:p>
          <a:p>
            <a:pPr indent="0" lvl="0" marL="0" rtl="0" algn="l">
              <a:spcBef>
                <a:spcPts val="0"/>
              </a:spcBef>
              <a:spcAft>
                <a:spcPts val="0"/>
              </a:spcAft>
              <a:buNone/>
            </a:pPr>
            <a:r>
              <a:rPr lang="en-GB"/>
              <a:t>Diagram</a:t>
            </a:r>
            <a:r>
              <a:rPr lang="en-GB"/>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028025" y="1081100"/>
            <a:ext cx="1596000" cy="62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Sprint 1</a:t>
            </a:r>
            <a:endParaRPr/>
          </a:p>
          <a:p>
            <a:pPr indent="0" lvl="0" marL="0" rtl="0" algn="l">
              <a:spcBef>
                <a:spcPts val="0"/>
              </a:spcBef>
              <a:spcAft>
                <a:spcPts val="0"/>
              </a:spcAft>
              <a:buNone/>
            </a:pPr>
            <a:r>
              <a:rPr lang="en-GB"/>
              <a:t>9/4 - 9/9 </a:t>
            </a:r>
            <a:endParaRPr/>
          </a:p>
        </p:txBody>
      </p:sp>
      <p:sp>
        <p:nvSpPr>
          <p:cNvPr id="170" name="Google Shape;170;p19"/>
          <p:cNvSpPr txBox="1"/>
          <p:nvPr>
            <p:ph type="title"/>
          </p:nvPr>
        </p:nvSpPr>
        <p:spPr>
          <a:xfrm>
            <a:off x="6448050" y="2934325"/>
            <a:ext cx="1963500" cy="62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Sprint 2</a:t>
            </a:r>
            <a:endParaRPr/>
          </a:p>
          <a:p>
            <a:pPr indent="0" lvl="0" marL="0" rtl="0" algn="l">
              <a:spcBef>
                <a:spcPts val="0"/>
              </a:spcBef>
              <a:spcAft>
                <a:spcPts val="0"/>
              </a:spcAft>
              <a:buNone/>
            </a:pPr>
            <a:r>
              <a:rPr lang="en-GB"/>
              <a:t>9/10 - 9/16 </a:t>
            </a:r>
            <a:endParaRPr/>
          </a:p>
        </p:txBody>
      </p:sp>
      <p:pic>
        <p:nvPicPr>
          <p:cNvPr id="171" name="Google Shape;171;p19"/>
          <p:cNvPicPr preferRelativeResize="0"/>
          <p:nvPr/>
        </p:nvPicPr>
        <p:blipFill>
          <a:blip r:embed="rId3">
            <a:alphaModFix/>
          </a:blip>
          <a:stretch>
            <a:fillRect/>
          </a:stretch>
        </p:blipFill>
        <p:spPr>
          <a:xfrm>
            <a:off x="3482275" y="258150"/>
            <a:ext cx="5417400" cy="1962300"/>
          </a:xfrm>
          <a:prstGeom prst="rect">
            <a:avLst/>
          </a:prstGeom>
          <a:noFill/>
          <a:ln>
            <a:noFill/>
          </a:ln>
        </p:spPr>
      </p:pic>
      <p:pic>
        <p:nvPicPr>
          <p:cNvPr id="172" name="Google Shape;172;p19"/>
          <p:cNvPicPr preferRelativeResize="0"/>
          <p:nvPr/>
        </p:nvPicPr>
        <p:blipFill>
          <a:blip r:embed="rId4">
            <a:alphaModFix/>
          </a:blip>
          <a:stretch>
            <a:fillRect/>
          </a:stretch>
        </p:blipFill>
        <p:spPr>
          <a:xfrm>
            <a:off x="269875" y="2270538"/>
            <a:ext cx="5417400" cy="2114744"/>
          </a:xfrm>
          <a:prstGeom prst="rect">
            <a:avLst/>
          </a:prstGeom>
          <a:noFill/>
          <a:ln>
            <a:noFill/>
          </a:ln>
        </p:spPr>
      </p:pic>
      <p:sp>
        <p:nvSpPr>
          <p:cNvPr id="173" name="Google Shape;173;p19"/>
          <p:cNvSpPr txBox="1"/>
          <p:nvPr/>
        </p:nvSpPr>
        <p:spPr>
          <a:xfrm>
            <a:off x="5309400" y="4435375"/>
            <a:ext cx="40080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latin typeface="Calibri"/>
                <a:ea typeface="Calibri"/>
                <a:cs typeface="Calibri"/>
                <a:sym typeface="Calibri"/>
                <a:hlinkClick r:id="rId5"/>
              </a:rPr>
              <a:t>https://github.com/CPSC-535-Group3/project-1</a:t>
            </a:r>
            <a:endParaRPr>
              <a:latin typeface="Calibri"/>
              <a:ea typeface="Calibri"/>
              <a:cs typeface="Calibri"/>
              <a:sym typeface="Calibri"/>
            </a:endParaRPr>
          </a:p>
        </p:txBody>
      </p:sp>
      <p:pic>
        <p:nvPicPr>
          <p:cNvPr id="174" name="Google Shape;174;p19"/>
          <p:cNvPicPr preferRelativeResize="0"/>
          <p:nvPr/>
        </p:nvPicPr>
        <p:blipFill>
          <a:blip r:embed="rId6">
            <a:alphaModFix/>
          </a:blip>
          <a:stretch>
            <a:fillRect/>
          </a:stretch>
        </p:blipFill>
        <p:spPr>
          <a:xfrm>
            <a:off x="4852500" y="4435375"/>
            <a:ext cx="456900" cy="45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401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Target Users </a:t>
            </a:r>
            <a:endParaRPr/>
          </a:p>
        </p:txBody>
      </p:sp>
      <p:sp>
        <p:nvSpPr>
          <p:cNvPr id="180" name="Google Shape;180;p20"/>
          <p:cNvSpPr txBox="1"/>
          <p:nvPr>
            <p:ph idx="1" type="body"/>
          </p:nvPr>
        </p:nvSpPr>
        <p:spPr>
          <a:xfrm>
            <a:off x="819150" y="1076900"/>
            <a:ext cx="7505700" cy="816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000"/>
              <a:t>The "Algorithm Efficiency Analyzer Tool" is appealing to a wide range of people, including skilled programmers, computer science students, algorithm lovers, and data analysts.</a:t>
            </a:r>
            <a:endParaRPr sz="6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1" name="Google Shape;181;p20"/>
          <p:cNvSpPr txBox="1"/>
          <p:nvPr>
            <p:ph type="title"/>
          </p:nvPr>
        </p:nvSpPr>
        <p:spPr>
          <a:xfrm>
            <a:off x="919350" y="1892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 Cases </a:t>
            </a:r>
            <a:endParaRPr/>
          </a:p>
        </p:txBody>
      </p:sp>
      <p:sp>
        <p:nvSpPr>
          <p:cNvPr id="182" name="Google Shape;182;p20"/>
          <p:cNvSpPr txBox="1"/>
          <p:nvPr>
            <p:ph idx="1" type="body"/>
          </p:nvPr>
        </p:nvSpPr>
        <p:spPr>
          <a:xfrm>
            <a:off x="919350" y="2704475"/>
            <a:ext cx="7505700" cy="1950600"/>
          </a:xfrm>
          <a:prstGeom prst="rect">
            <a:avLst/>
          </a:prstGeom>
        </p:spPr>
        <p:txBody>
          <a:bodyPr anchorCtr="0" anchor="t" bIns="91425" lIns="91425" spcFirstLastPara="1" rIns="91425" wrap="square" tIns="91425">
            <a:normAutofit fontScale="25000" lnSpcReduction="20000"/>
          </a:bodyPr>
          <a:lstStyle/>
          <a:p>
            <a:pPr indent="-323850" lvl="0" marL="457200" rtl="0" algn="l">
              <a:spcBef>
                <a:spcPts val="0"/>
              </a:spcBef>
              <a:spcAft>
                <a:spcPts val="0"/>
              </a:spcAft>
              <a:buSzPct val="100000"/>
              <a:buChar char="●"/>
            </a:pPr>
            <a:r>
              <a:rPr lang="en-GB" sz="6000"/>
              <a:t>Scientific Research </a:t>
            </a:r>
            <a:endParaRPr sz="6000"/>
          </a:p>
          <a:p>
            <a:pPr indent="-323850" lvl="0" marL="457200" rtl="0" algn="l">
              <a:spcBef>
                <a:spcPts val="0"/>
              </a:spcBef>
              <a:spcAft>
                <a:spcPts val="0"/>
              </a:spcAft>
              <a:buSzPct val="100000"/>
              <a:buChar char="●"/>
            </a:pPr>
            <a:r>
              <a:rPr lang="en-GB" sz="6000"/>
              <a:t>Educational </a:t>
            </a:r>
            <a:r>
              <a:rPr lang="en-GB" sz="6000"/>
              <a:t>Purposes</a:t>
            </a:r>
            <a:endParaRPr sz="6000"/>
          </a:p>
          <a:p>
            <a:pPr indent="-323850" lvl="0" marL="457200" rtl="0" algn="l">
              <a:spcBef>
                <a:spcPts val="0"/>
              </a:spcBef>
              <a:spcAft>
                <a:spcPts val="0"/>
              </a:spcAft>
              <a:buSzPct val="100000"/>
              <a:buChar char="●"/>
            </a:pPr>
            <a:r>
              <a:rPr lang="en-GB" sz="6000"/>
              <a:t>Supply chain </a:t>
            </a:r>
            <a:endParaRPr sz="6000"/>
          </a:p>
          <a:p>
            <a:pPr indent="-323850" lvl="0" marL="457200" rtl="0" algn="l">
              <a:spcBef>
                <a:spcPts val="0"/>
              </a:spcBef>
              <a:spcAft>
                <a:spcPts val="0"/>
              </a:spcAft>
              <a:buSzPct val="100000"/>
              <a:buChar char="●"/>
            </a:pPr>
            <a:r>
              <a:rPr lang="en-GB" sz="6000"/>
              <a:t>Financial Services </a:t>
            </a:r>
            <a:endParaRPr sz="6000"/>
          </a:p>
          <a:p>
            <a:pPr indent="-323850" lvl="0" marL="457200" rtl="0" algn="l">
              <a:spcBef>
                <a:spcPts val="0"/>
              </a:spcBef>
              <a:spcAft>
                <a:spcPts val="0"/>
              </a:spcAft>
              <a:buSzPct val="100000"/>
              <a:buChar char="●"/>
            </a:pPr>
            <a:r>
              <a:rPr lang="en-GB" sz="6000"/>
              <a:t>Algorithm Development </a:t>
            </a:r>
            <a:endParaRPr sz="6000"/>
          </a:p>
          <a:p>
            <a:pPr indent="-323850" lvl="0" marL="457200" rtl="0" algn="l">
              <a:spcBef>
                <a:spcPts val="0"/>
              </a:spcBef>
              <a:spcAft>
                <a:spcPts val="0"/>
              </a:spcAft>
              <a:buSzPct val="100000"/>
              <a:buChar char="●"/>
            </a:pPr>
            <a:r>
              <a:rPr lang="en-GB" sz="6000"/>
              <a:t>Data Processing and Analysis</a:t>
            </a:r>
            <a:endParaRPr sz="6000"/>
          </a:p>
          <a:p>
            <a:pPr indent="-323850" lvl="0" marL="457200" rtl="0" algn="l">
              <a:spcBef>
                <a:spcPts val="0"/>
              </a:spcBef>
              <a:spcAft>
                <a:spcPts val="0"/>
              </a:spcAft>
              <a:buSzPct val="100000"/>
              <a:buChar char="●"/>
            </a:pPr>
            <a:r>
              <a:rPr lang="en-GB" sz="6000"/>
              <a:t>Software Development</a:t>
            </a:r>
            <a:endParaRPr sz="6000"/>
          </a:p>
          <a:p>
            <a:pPr indent="-323850" lvl="0" marL="457200" rtl="0" algn="l">
              <a:spcBef>
                <a:spcPts val="0"/>
              </a:spcBef>
              <a:spcAft>
                <a:spcPts val="0"/>
              </a:spcAft>
              <a:buSzPct val="100000"/>
              <a:buChar char="●"/>
            </a:pPr>
            <a:r>
              <a:rPr lang="en-GB" sz="6000">
                <a:solidFill>
                  <a:srgbClr val="000000"/>
                </a:solidFill>
                <a:highlight>
                  <a:schemeClr val="dk1"/>
                </a:highlight>
              </a:rPr>
              <a:t>Quality Assurance and Testing</a:t>
            </a:r>
            <a:endParaRPr sz="6000">
              <a:highlight>
                <a:schemeClr val="dk1"/>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3" name="Google Shape;183;p20"/>
          <p:cNvPicPr preferRelativeResize="0"/>
          <p:nvPr/>
        </p:nvPicPr>
        <p:blipFill>
          <a:blip r:embed="rId3">
            <a:alphaModFix/>
          </a:blip>
          <a:stretch>
            <a:fillRect/>
          </a:stretch>
        </p:blipFill>
        <p:spPr>
          <a:xfrm>
            <a:off x="5354751" y="2194675"/>
            <a:ext cx="2350653" cy="229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30700" y="402900"/>
            <a:ext cx="3709200" cy="6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Interface</a:t>
            </a:r>
            <a:endParaRPr/>
          </a:p>
        </p:txBody>
      </p:sp>
      <p:sp>
        <p:nvSpPr>
          <p:cNvPr id="189" name="Google Shape;189;p21"/>
          <p:cNvSpPr txBox="1"/>
          <p:nvPr>
            <p:ph idx="1" type="body"/>
          </p:nvPr>
        </p:nvSpPr>
        <p:spPr>
          <a:xfrm>
            <a:off x="830700" y="1086600"/>
            <a:ext cx="7460100" cy="3461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500"/>
              <a:t>To initiate the sorting process, the first step is to input the numbers or data elements that you wish to sort. Once these values have been provided, our system will proceed to generate a sorted array based on the input. Users enter input and view results on a single page, creating a straightforward user flow.</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1724025" y="2571750"/>
            <a:ext cx="5695950" cy="215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