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41"/>
  </p:notesMasterIdLst>
  <p:handoutMasterIdLst>
    <p:handoutMasterId r:id="rId42"/>
  </p:handoutMasterIdLst>
  <p:sldIdLst>
    <p:sldId id="268" r:id="rId5"/>
    <p:sldId id="267" r:id="rId6"/>
    <p:sldId id="271" r:id="rId7"/>
    <p:sldId id="277" r:id="rId8"/>
    <p:sldId id="278" r:id="rId9"/>
    <p:sldId id="279" r:id="rId10"/>
    <p:sldId id="269" r:id="rId11"/>
    <p:sldId id="280" r:id="rId12"/>
    <p:sldId id="282" r:id="rId13"/>
    <p:sldId id="283" r:id="rId14"/>
    <p:sldId id="294" r:id="rId15"/>
    <p:sldId id="295" r:id="rId16"/>
    <p:sldId id="296" r:id="rId17"/>
    <p:sldId id="291" r:id="rId18"/>
    <p:sldId id="289" r:id="rId19"/>
    <p:sldId id="293" r:id="rId20"/>
    <p:sldId id="290" r:id="rId21"/>
    <p:sldId id="292" r:id="rId22"/>
    <p:sldId id="307" r:id="rId23"/>
    <p:sldId id="308" r:id="rId24"/>
    <p:sldId id="299" r:id="rId25"/>
    <p:sldId id="300" r:id="rId26"/>
    <p:sldId id="309" r:id="rId27"/>
    <p:sldId id="301" r:id="rId28"/>
    <p:sldId id="302" r:id="rId29"/>
    <p:sldId id="312" r:id="rId30"/>
    <p:sldId id="315" r:id="rId31"/>
    <p:sldId id="314" r:id="rId32"/>
    <p:sldId id="316" r:id="rId33"/>
    <p:sldId id="303" r:id="rId34"/>
    <p:sldId id="311" r:id="rId35"/>
    <p:sldId id="318" r:id="rId36"/>
    <p:sldId id="320" r:id="rId37"/>
    <p:sldId id="305" r:id="rId38"/>
    <p:sldId id="306" r:id="rId39"/>
    <p:sldId id="30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53" autoAdjust="0"/>
    <p:restoredTop sz="93957" autoAdjust="0"/>
  </p:normalViewPr>
  <p:slideViewPr>
    <p:cSldViewPr snapToGrid="0">
      <p:cViewPr>
        <p:scale>
          <a:sx n="66" d="100"/>
          <a:sy n="66" d="100"/>
        </p:scale>
        <p:origin x="702" y="114"/>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11/26/2024</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11/26/2024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6AAF9CF-D1E5-49FD-94F7-B246BB67E246}" type="slidenum">
              <a:rPr lang="en-US" smtClean="0"/>
              <a:t>9</a:t>
            </a:fld>
            <a:endParaRPr lang="en-US" dirty="0"/>
          </a:p>
        </p:txBody>
      </p:sp>
    </p:spTree>
    <p:extLst>
      <p:ext uri="{BB962C8B-B14F-4D97-AF65-F5344CB8AC3E}">
        <p14:creationId xmlns:p14="http://schemas.microsoft.com/office/powerpoint/2010/main" val="5498763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noProof="0"/>
              <a:t>Click to edit Master title style</a:t>
            </a:r>
          </a:p>
        </p:txBody>
      </p:sp>
      <p:sp>
        <p:nvSpPr>
          <p:cNvPr id="3" name="Content Placeholder 2"/>
          <p:cNvSpPr>
            <a:spLocks noGrp="1"/>
          </p:cNvSpPr>
          <p:nvPr>
            <p:ph idx="1"/>
          </p:nvPr>
        </p:nvSpPr>
        <p:spPr>
          <a:xfrm>
            <a:off x="685801" y="1869601"/>
            <a:ext cx="10840914" cy="3921600"/>
          </a:xfrm>
        </p:spPr>
        <p:txBody>
          <a:bodyPr anchor="t" anchorCtr="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84B7D2A-0DF8-424B-9572-B79AEBB2D9DC}" type="datetimeFigureOut">
              <a:rPr lang="en-US" noProof="0" smtClean="0"/>
              <a:t>11/26/2024</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noProof="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11/26/2024</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3" name="Date Placeholder 2"/>
          <p:cNvSpPr>
            <a:spLocks noGrp="1"/>
          </p:cNvSpPr>
          <p:nvPr>
            <p:ph type="dt" sz="half" idx="10"/>
          </p:nvPr>
        </p:nvSpPr>
        <p:spPr/>
        <p:txBody>
          <a:bodyPr/>
          <a:lstStyle/>
          <a:p>
            <a:fld id="{984B7D2A-0DF8-424B-9572-B79AEBB2D9DC}" type="datetimeFigureOut">
              <a:rPr lang="en-US" noProof="0" smtClean="0"/>
              <a:t>11/26/2024</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noProof="0" smtClean="0"/>
              <a:t>11/26/2024</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noProof="0"/>
              <a:t>Click to edit Master title style</a:t>
            </a:r>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noProof="0" smtClean="0"/>
              <a:t>11/26/2024</a:t>
            </a:fld>
            <a:endParaRPr lang="en-US" noProof="0" dirty="0"/>
          </a:p>
        </p:txBody>
      </p:sp>
      <p:sp>
        <p:nvSpPr>
          <p:cNvPr id="5" name="Footer Placeholder 4"/>
          <p:cNvSpPr>
            <a:spLocks noGrp="1"/>
          </p:cNvSpPr>
          <p:nvPr>
            <p:ph type="ftr" sz="quarter" idx="11"/>
          </p:nvPr>
        </p:nvSpPr>
        <p:spPr>
          <a:xfrm>
            <a:off x="3962399" y="5870575"/>
            <a:ext cx="4893958" cy="377825"/>
          </a:xfrm>
        </p:spPr>
        <p:txBody>
          <a:bodyPr/>
          <a:lstStyle/>
          <a:p>
            <a:r>
              <a:rPr lang="en-US" noProof="0" dirty="0"/>
              <a:t>Add a Footer</a:t>
            </a:r>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noProof="0"/>
              <a:t>Click to edit Master title style</a:t>
            </a:r>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11/26/2024</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7" name="Date Placeholder 6"/>
          <p:cNvSpPr>
            <a:spLocks noGrp="1"/>
          </p:cNvSpPr>
          <p:nvPr>
            <p:ph type="dt" sz="half" idx="10"/>
          </p:nvPr>
        </p:nvSpPr>
        <p:spPr/>
        <p:txBody>
          <a:bodyPr/>
          <a:lstStyle/>
          <a:p>
            <a:fld id="{984B7D2A-0DF8-424B-9572-B79AEBB2D9DC}" type="datetimeFigureOut">
              <a:rPr lang="en-US" noProof="0" smtClean="0"/>
              <a:t>11/26/2024</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11/26/2024</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11/26/2024</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Click to 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11/26/2024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4B7D2A-0DF8-424B-9572-B79AEBB2D9DC}" type="datetimeFigureOut">
              <a:rPr lang="en-US" noProof="0" smtClean="0"/>
              <a:t>11/26/2024</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984B7D2A-0DF8-424B-9572-B79AEBB2D9DC}" type="datetimeFigureOut">
              <a:rPr lang="en-US" noProof="0" smtClean="0"/>
              <a:t>11/26/2024</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noProof="0" smtClean="0"/>
              <a:t>11/26/2024</a:t>
            </a:fld>
            <a:endParaRPr lang="en-US" noProof="0"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dirty="0"/>
              <a:t>Add a Footer</a:t>
            </a:r>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pillar icon">
            <a:extLst>
              <a:ext uri="{FF2B5EF4-FFF2-40B4-BE49-F238E27FC236}">
                <a16:creationId xmlns:a16="http://schemas.microsoft.com/office/drawing/2014/main" id="{FC7E2CCC-C53E-454B-9DE0-F2484BA0FF9D}"/>
              </a:ext>
              <a:ext uri="{C183D7F6-B498-43B3-948B-1728B52AA6E4}">
                <adec:decorative xmlns:adec="http://schemas.microsoft.com/office/drawing/2017/decorative" val="1"/>
              </a:ext>
            </a:extLst>
          </p:cNvPr>
          <p:cNvPicPr>
            <a:picLocks/>
          </p:cNvPicPr>
          <p:nvPr/>
        </p:nvPicPr>
        <p:blipFill>
          <a:blip r:embed="rId2"/>
          <a:stretch>
            <a:fillRect/>
          </a:stretch>
        </p:blipFill>
        <p:spPr>
          <a:xfrm>
            <a:off x="9611995" y="811272"/>
            <a:ext cx="1905000" cy="1905000"/>
          </a:xfrm>
          <a:prstGeom prst="rect">
            <a:avLst/>
          </a:prstGeom>
          <a:ln>
            <a:noFill/>
          </a:ln>
        </p:spPr>
      </p:pic>
      <p:sp>
        <p:nvSpPr>
          <p:cNvPr id="3" name="Title 2"/>
          <p:cNvSpPr>
            <a:spLocks noGrp="1"/>
          </p:cNvSpPr>
          <p:nvPr>
            <p:ph type="ctrTitle"/>
          </p:nvPr>
        </p:nvSpPr>
        <p:spPr>
          <a:xfrm>
            <a:off x="746976" y="2716272"/>
            <a:ext cx="9646276" cy="1082996"/>
          </a:xfrm>
        </p:spPr>
        <p:txBody>
          <a:bodyPr>
            <a:normAutofit fontScale="90000"/>
          </a:bodyPr>
          <a:lstStyle/>
          <a:p>
            <a:r>
              <a:rPr lang="en-US" b="1" dirty="0"/>
              <a:t>Bank Document CLASSIFICATION </a:t>
            </a:r>
            <a:endParaRPr lang="en-IN" b="1" dirty="0"/>
          </a:p>
        </p:txBody>
      </p:sp>
    </p:spTree>
    <p:extLst>
      <p:ext uri="{BB962C8B-B14F-4D97-AF65-F5344CB8AC3E}">
        <p14:creationId xmlns:p14="http://schemas.microsoft.com/office/powerpoint/2010/main" val="2352749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406788"/>
            <a:ext cx="6952956" cy="1026017"/>
          </a:xfrm>
        </p:spPr>
        <p:txBody>
          <a:bodyPr/>
          <a:lstStyle/>
          <a:p>
            <a:r>
              <a:rPr lang="en-US" b="1" dirty="0">
                <a:latin typeface="Times New Roman" panose="02020603050405020304" pitchFamily="18" charset="0"/>
                <a:cs typeface="Times New Roman" panose="02020603050405020304" pitchFamily="18" charset="0"/>
              </a:rPr>
              <a:t>Model selection and training</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1751066"/>
            <a:ext cx="10840914" cy="3921600"/>
          </a:xfrm>
        </p:spPr>
        <p:txBody>
          <a:bodyPr/>
          <a:lstStyle/>
          <a:p>
            <a:pPr marL="0" indent="0" algn="ctr">
              <a:buNone/>
            </a:pPr>
            <a:endParaRPr lang="en-US" dirty="0"/>
          </a:p>
          <a:p>
            <a:pPr marL="0" indent="0" algn="ctr">
              <a:buNone/>
            </a:pPr>
            <a:endParaRPr lang="en-IN" dirty="0"/>
          </a:p>
        </p:txBody>
      </p:sp>
      <p:pic>
        <p:nvPicPr>
          <p:cNvPr id="5" name="Picture 4"/>
          <p:cNvPicPr>
            <a:picLocks noChangeAspect="1"/>
          </p:cNvPicPr>
          <p:nvPr/>
        </p:nvPicPr>
        <p:blipFill>
          <a:blip r:embed="rId2"/>
          <a:stretch>
            <a:fillRect/>
          </a:stretch>
        </p:blipFill>
        <p:spPr>
          <a:xfrm>
            <a:off x="933620" y="1554119"/>
            <a:ext cx="8937938" cy="4752868"/>
          </a:xfrm>
          <a:prstGeom prst="rect">
            <a:avLst/>
          </a:prstGeom>
        </p:spPr>
      </p:pic>
    </p:spTree>
    <p:extLst>
      <p:ext uri="{BB962C8B-B14F-4D97-AF65-F5344CB8AC3E}">
        <p14:creationId xmlns:p14="http://schemas.microsoft.com/office/powerpoint/2010/main" val="1406016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Evaluation Parameters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2" y="2213811"/>
            <a:ext cx="6617366" cy="4247146"/>
          </a:xfrm>
        </p:spPr>
        <p:txBody>
          <a:bodyPr>
            <a:normAutofit/>
          </a:bodyPr>
          <a:lstStyle/>
          <a:p>
            <a:pPr marL="0" indent="0" algn="just">
              <a:buNone/>
            </a:pPr>
            <a:r>
              <a:rPr lang="en-US" sz="2000" b="1" dirty="0">
                <a:latin typeface="Times New Roman" panose="02020603050405020304" pitchFamily="18" charset="0"/>
                <a:cs typeface="Times New Roman" panose="02020603050405020304" pitchFamily="18" charset="0"/>
              </a:rPr>
              <a:t> Confusion Matrix: </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A confusion matrix, also known as an error matrix, is a table that provides a summary of the performance of a classification model on a set of test data. It allows us to visualize the performance of a model by showing the number of correct and incorrect predictions made for each class. The confusion matrix is particularly useful when dealing with multi-class classification problems.</a:t>
            </a:r>
            <a:endParaRPr lang="en-IN" sz="2000" dirty="0">
              <a:latin typeface="Times New Roman" panose="020206030504050203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1454" y="2213811"/>
            <a:ext cx="4115261" cy="3082474"/>
          </a:xfrm>
          <a:prstGeom prst="rect">
            <a:avLst/>
          </a:prstGeom>
        </p:spPr>
      </p:pic>
    </p:spTree>
    <p:extLst>
      <p:ext uri="{BB962C8B-B14F-4D97-AF65-F5344CB8AC3E}">
        <p14:creationId xmlns:p14="http://schemas.microsoft.com/office/powerpoint/2010/main" val="2739284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5431" y="1203347"/>
            <a:ext cx="10116975" cy="4798500"/>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A confusion matrix typically has four cells representing different outcomes:</a:t>
            </a:r>
          </a:p>
          <a:p>
            <a:pPr algn="just"/>
            <a:r>
              <a:rPr lang="en-US" sz="2000" b="1" dirty="0">
                <a:latin typeface="Times New Roman" panose="02020603050405020304" pitchFamily="18" charset="0"/>
                <a:cs typeface="Times New Roman" panose="02020603050405020304" pitchFamily="18" charset="0"/>
              </a:rPr>
              <a:t>True Positives (TP)</a:t>
            </a:r>
            <a:r>
              <a:rPr lang="en-US" sz="2000" dirty="0">
                <a:latin typeface="Times New Roman" panose="02020603050405020304" pitchFamily="18" charset="0"/>
                <a:cs typeface="Times New Roman" panose="02020603050405020304" pitchFamily="18" charset="0"/>
              </a:rPr>
              <a:t>: The number of samples that are correctly predicted as positive (belonging to the positive class).</a:t>
            </a:r>
          </a:p>
          <a:p>
            <a:pPr algn="just"/>
            <a:r>
              <a:rPr lang="en-US" sz="2000" b="1" dirty="0">
                <a:latin typeface="Times New Roman" panose="02020603050405020304" pitchFamily="18" charset="0"/>
                <a:cs typeface="Times New Roman" panose="02020603050405020304" pitchFamily="18" charset="0"/>
              </a:rPr>
              <a:t>True Negatives (TN)</a:t>
            </a:r>
            <a:r>
              <a:rPr lang="en-US" sz="2000" dirty="0">
                <a:latin typeface="Times New Roman" panose="02020603050405020304" pitchFamily="18" charset="0"/>
                <a:cs typeface="Times New Roman" panose="02020603050405020304" pitchFamily="18" charset="0"/>
              </a:rPr>
              <a:t>: The number of samples that are correctly predicted as negative (not belonging to the positive class).</a:t>
            </a:r>
          </a:p>
          <a:p>
            <a:pPr algn="just"/>
            <a:r>
              <a:rPr lang="en-US" sz="2000" b="1" dirty="0">
                <a:latin typeface="Times New Roman" panose="02020603050405020304" pitchFamily="18" charset="0"/>
                <a:cs typeface="Times New Roman" panose="02020603050405020304" pitchFamily="18" charset="0"/>
              </a:rPr>
              <a:t>False Positives (FP)</a:t>
            </a:r>
            <a:r>
              <a:rPr lang="en-US" sz="2000" dirty="0">
                <a:latin typeface="Times New Roman" panose="02020603050405020304" pitchFamily="18" charset="0"/>
                <a:cs typeface="Times New Roman" panose="02020603050405020304" pitchFamily="18" charset="0"/>
              </a:rPr>
              <a:t>: The number of samples that are incorrectly predicted as positive (misclassified as belonging to the positive class when they actually don't).</a:t>
            </a:r>
          </a:p>
          <a:p>
            <a:pPr algn="just"/>
            <a:r>
              <a:rPr lang="en-US" sz="2000" b="1" dirty="0">
                <a:latin typeface="Times New Roman" panose="02020603050405020304" pitchFamily="18" charset="0"/>
                <a:cs typeface="Times New Roman" panose="02020603050405020304" pitchFamily="18" charset="0"/>
              </a:rPr>
              <a:t>False Negatives (FN)</a:t>
            </a:r>
            <a:r>
              <a:rPr lang="en-US" sz="2000" dirty="0">
                <a:latin typeface="Times New Roman" panose="02020603050405020304" pitchFamily="18" charset="0"/>
                <a:cs typeface="Times New Roman" panose="02020603050405020304" pitchFamily="18" charset="0"/>
              </a:rPr>
              <a:t>: The number of samples that are incorrectly predicted as negative (misclassified as not belonging to the positive class when they actually do).</a:t>
            </a:r>
          </a:p>
          <a:p>
            <a:pPr marL="0" indent="0" algn="just">
              <a:buNone/>
            </a:pP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BCA9D6D-6983-B8D3-A350-B0E06123B2D8}"/>
              </a:ext>
            </a:extLst>
          </p:cNvPr>
          <p:cNvSpPr txBox="1"/>
          <p:nvPr/>
        </p:nvSpPr>
        <p:spPr>
          <a:xfrm>
            <a:off x="537028" y="304800"/>
            <a:ext cx="9622971"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Evaluation Parameters :</a:t>
            </a:r>
            <a:endParaRPr lang="en-IN" sz="3200" dirty="0"/>
          </a:p>
        </p:txBody>
      </p:sp>
    </p:spTree>
    <p:extLst>
      <p:ext uri="{BB962C8B-B14F-4D97-AF65-F5344CB8AC3E}">
        <p14:creationId xmlns:p14="http://schemas.microsoft.com/office/powerpoint/2010/main" val="3987521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various performance metrics</a:t>
            </a:r>
            <a:endParaRPr lang="en-IN" b="1" dirty="0"/>
          </a:p>
        </p:txBody>
      </p:sp>
      <p:sp>
        <p:nvSpPr>
          <p:cNvPr id="3" name="Content Placeholder 2"/>
          <p:cNvSpPr>
            <a:spLocks noGrp="1"/>
          </p:cNvSpPr>
          <p:nvPr>
            <p:ph idx="1"/>
          </p:nvPr>
        </p:nvSpPr>
        <p:spPr>
          <a:xfrm>
            <a:off x="1040963" y="2026011"/>
            <a:ext cx="10130590" cy="4278536"/>
          </a:xfrm>
        </p:spPr>
        <p:txBody>
          <a:bodyPr>
            <a:noAutofit/>
          </a:bodyPr>
          <a:lstStyle/>
          <a:p>
            <a:pPr marL="0" indent="0" algn="just">
              <a:buNone/>
            </a:pPr>
            <a:r>
              <a:rPr lang="en-US" sz="2000" dirty="0">
                <a:latin typeface="Times New Roman" panose="02020603050405020304" pitchFamily="18" charset="0"/>
                <a:cs typeface="Times New Roman" panose="02020603050405020304" pitchFamily="18" charset="0"/>
              </a:rPr>
              <a:t>From this confusion matrix, various performance metrics can be calculated, including:</a:t>
            </a:r>
          </a:p>
          <a:p>
            <a:pPr algn="just"/>
            <a:r>
              <a:rPr lang="en-US" sz="2000" b="1" dirty="0">
                <a:latin typeface="Times New Roman" panose="02020603050405020304" pitchFamily="18" charset="0"/>
                <a:cs typeface="Times New Roman" panose="02020603050405020304" pitchFamily="18" charset="0"/>
              </a:rPr>
              <a:t>Accuracy</a:t>
            </a:r>
            <a:r>
              <a:rPr lang="en-US" sz="2000" dirty="0">
                <a:latin typeface="Times New Roman" panose="02020603050405020304" pitchFamily="18" charset="0"/>
                <a:cs typeface="Times New Roman" panose="02020603050405020304" pitchFamily="18" charset="0"/>
              </a:rPr>
              <a:t>: The overall accuracy of the model, calculated as (TP + TN) / (TP + TN + FP + FN).</a:t>
            </a:r>
          </a:p>
          <a:p>
            <a:pPr algn="just"/>
            <a:r>
              <a:rPr lang="en-US" sz="2000" b="1" dirty="0">
                <a:latin typeface="Times New Roman" panose="02020603050405020304" pitchFamily="18" charset="0"/>
                <a:cs typeface="Times New Roman" panose="02020603050405020304" pitchFamily="18" charset="0"/>
              </a:rPr>
              <a:t>Precision</a:t>
            </a:r>
            <a:r>
              <a:rPr lang="en-US" sz="2000" dirty="0">
                <a:latin typeface="Times New Roman" panose="02020603050405020304" pitchFamily="18" charset="0"/>
                <a:cs typeface="Times New Roman" panose="02020603050405020304" pitchFamily="18" charset="0"/>
              </a:rPr>
              <a:t>: Also known as the positive predictive value, it measures the proportion of correctly predicted positive samples out of all samples predicted as positive, calculated as TP / (TP + FP).</a:t>
            </a:r>
          </a:p>
          <a:p>
            <a:pPr algn="just"/>
            <a:r>
              <a:rPr lang="en-US" sz="2000" b="1" dirty="0">
                <a:latin typeface="Times New Roman" panose="02020603050405020304" pitchFamily="18" charset="0"/>
                <a:cs typeface="Times New Roman" panose="02020603050405020304" pitchFamily="18" charset="0"/>
              </a:rPr>
              <a:t>Recall</a:t>
            </a:r>
            <a:r>
              <a:rPr lang="en-US" sz="2000" dirty="0">
                <a:latin typeface="Times New Roman" panose="02020603050405020304" pitchFamily="18" charset="0"/>
                <a:cs typeface="Times New Roman" panose="02020603050405020304" pitchFamily="18" charset="0"/>
              </a:rPr>
              <a:t>: Also known as sensitivity or true positive rate, it measures the proportion of correctly predicted positive samples out of all actual positive samples, calculated as TP / (TP + FN).</a:t>
            </a:r>
          </a:p>
          <a:p>
            <a:pPr algn="just"/>
            <a:r>
              <a:rPr lang="en-US" sz="2000" b="1" dirty="0">
                <a:latin typeface="Times New Roman" panose="02020603050405020304" pitchFamily="18" charset="0"/>
                <a:cs typeface="Times New Roman" panose="02020603050405020304" pitchFamily="18" charset="0"/>
              </a:rPr>
              <a:t>F1-score</a:t>
            </a:r>
            <a:r>
              <a:rPr lang="en-US" sz="2000" dirty="0">
                <a:latin typeface="Times New Roman" panose="02020603050405020304" pitchFamily="18" charset="0"/>
                <a:cs typeface="Times New Roman" panose="02020603050405020304" pitchFamily="18" charset="0"/>
              </a:rPr>
              <a:t>: The harmonic mean of precision and recall, providing a balanced measure of a model's performance, calculated as 2 * (Precision * Recall) / (Precision + Recall).</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1284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Random Forest algorithm</a:t>
            </a:r>
          </a:p>
        </p:txBody>
      </p:sp>
      <p:sp>
        <p:nvSpPr>
          <p:cNvPr id="3" name="Content Placeholder 2"/>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Random Forest algorithm is highly beneficial for bank document classification projects due to its capability to effectively manage large and varied datasets. By utilizing ensemble learning, Random Forest combines multiple decision trees, thereby improving classification accuracy while mitigating </a:t>
            </a:r>
            <a:r>
              <a:rPr lang="en-US" sz="2400" dirty="0" err="1">
                <a:latin typeface="Times New Roman" panose="02020603050405020304" pitchFamily="18" charset="0"/>
                <a:cs typeface="Times New Roman" panose="02020603050405020304" pitchFamily="18" charset="0"/>
              </a:rPr>
              <a:t>overfitting</a:t>
            </a:r>
            <a:r>
              <a:rPr lang="en-US" sz="2400" dirty="0">
                <a:latin typeface="Times New Roman" panose="02020603050405020304" pitchFamily="18" charset="0"/>
                <a:cs typeface="Times New Roman" panose="02020603050405020304" pitchFamily="18" charset="0"/>
              </a:rPr>
              <a:t>. It identifies influential features within documents, such as words, phrases, and metadata, essential for precise classification in banking contexts. Moreover, its robustness against noise and scalability to handle extensive datasets make it particularly suitable for real-world applications within banking environments.</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0553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143" y="37753"/>
            <a:ext cx="10763517" cy="902916"/>
          </a:xfrm>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Classifier-1 RANDOM FOREST</a:t>
            </a:r>
            <a:br>
              <a:rPr lang="en-IN" dirty="0"/>
            </a:br>
            <a:endParaRPr lang="en-IN" dirty="0">
              <a:latin typeface="Times New Roman" panose="02020603050405020304" pitchFamily="18" charset="0"/>
              <a:cs typeface="Times New Roman" panose="02020603050405020304" pitchFamily="18" charset="0"/>
            </a:endParaRPr>
          </a:p>
        </p:txBody>
      </p:sp>
      <p:sp>
        <p:nvSpPr>
          <p:cNvPr id="7" name="Rectangle 6"/>
          <p:cNvSpPr/>
          <p:nvPr/>
        </p:nvSpPr>
        <p:spPr>
          <a:xfrm>
            <a:off x="1400414" y="5622071"/>
            <a:ext cx="4059316" cy="507831"/>
          </a:xfrm>
          <a:prstGeom prst="rect">
            <a:avLst/>
          </a:prstGeom>
        </p:spPr>
        <p:txBody>
          <a:bodyPr wrap="none">
            <a:spAutoFit/>
          </a:bodyPr>
          <a:lstStyle/>
          <a:p>
            <a:pPr algn="just">
              <a:lnSpc>
                <a:spcPct val="150000"/>
              </a:lnSpc>
              <a:spcBef>
                <a:spcPts val="1200"/>
              </a:spcBef>
              <a:spcAft>
                <a:spcPts val="1000"/>
              </a:spcAft>
              <a:tabLst>
                <a:tab pos="266700" algn="l"/>
              </a:tabLst>
            </a:pPr>
            <a:r>
              <a:rPr lang="en-US" dirty="0">
                <a:latin typeface="Times New Roman" panose="02020603050405020304" pitchFamily="18" charset="0"/>
                <a:ea typeface="Calibri" panose="020F0502020204030204" pitchFamily="34" charset="0"/>
                <a:cs typeface="Tahoma" panose="020B0604030504040204" pitchFamily="34" charset="0"/>
              </a:rPr>
              <a:t>1.a Classifier-1 Evaluation Metrics values</a:t>
            </a:r>
            <a:endParaRPr lang="en-IN" sz="1400" dirty="0">
              <a:effectLst/>
              <a:latin typeface="Calibri" panose="020F0502020204030204" pitchFamily="34" charset="0"/>
              <a:ea typeface="Calibri" panose="020F0502020204030204" pitchFamily="34" charset="0"/>
              <a:cs typeface="Tahoma" panose="020B0604030504040204" pitchFamily="34" charset="0"/>
            </a:endParaRPr>
          </a:p>
        </p:txBody>
      </p:sp>
      <p:sp>
        <p:nvSpPr>
          <p:cNvPr id="8" name="Rectangle 7"/>
          <p:cNvSpPr/>
          <p:nvPr/>
        </p:nvSpPr>
        <p:spPr>
          <a:xfrm>
            <a:off x="8328338" y="5548018"/>
            <a:ext cx="4653566" cy="463397"/>
          </a:xfrm>
          <a:prstGeom prst="rect">
            <a:avLst/>
          </a:prstGeom>
        </p:spPr>
        <p:txBody>
          <a:bodyPr wrap="square">
            <a:spAutoFit/>
          </a:bodyPr>
          <a:lstStyle/>
          <a:p>
            <a:pPr algn="just">
              <a:lnSpc>
                <a:spcPct val="150000"/>
              </a:lnSpc>
              <a:spcBef>
                <a:spcPts val="1200"/>
              </a:spcBef>
              <a:spcAft>
                <a:spcPts val="1000"/>
              </a:spcAft>
              <a:tabLst>
                <a:tab pos="266700" algn="l"/>
              </a:tabLst>
            </a:pPr>
            <a:r>
              <a:rPr lang="en-US" dirty="0">
                <a:latin typeface="Times New Roman" panose="02020603050405020304" pitchFamily="18" charset="0"/>
                <a:ea typeface="Calibri" panose="020F0502020204030204" pitchFamily="34" charset="0"/>
                <a:cs typeface="Tahoma" panose="020B0604030504040204" pitchFamily="34" charset="0"/>
              </a:rPr>
              <a:t>1.b Classifier -1 Heat Map</a:t>
            </a:r>
            <a:endParaRPr lang="en-IN" sz="1600" dirty="0">
              <a:latin typeface="Calibri" panose="020F0502020204030204" pitchFamily="34" charset="0"/>
              <a:ea typeface="Calibri" panose="020F0502020204030204" pitchFamily="34" charset="0"/>
              <a:cs typeface="Tahoma" panose="020B0604030504040204" pitchFamily="34" charset="0"/>
            </a:endParaRPr>
          </a:p>
        </p:txBody>
      </p:sp>
      <p:sp>
        <p:nvSpPr>
          <p:cNvPr id="9" name="Rectangle 8"/>
          <p:cNvSpPr/>
          <p:nvPr/>
        </p:nvSpPr>
        <p:spPr>
          <a:xfrm>
            <a:off x="1928371" y="6138495"/>
            <a:ext cx="9736427" cy="507831"/>
          </a:xfrm>
          <a:prstGeom prst="rect">
            <a:avLst/>
          </a:prstGeom>
        </p:spPr>
        <p:txBody>
          <a:bodyPr wrap="square">
            <a:spAutoFit/>
          </a:bodyPr>
          <a:lstStyle/>
          <a:p>
            <a:pPr algn="just">
              <a:lnSpc>
                <a:spcPct val="150000"/>
              </a:lnSpc>
              <a:spcBef>
                <a:spcPts val="1200"/>
              </a:spcBef>
              <a:spcAft>
                <a:spcPts val="1000"/>
              </a:spcAft>
              <a:tabLst>
                <a:tab pos="266700" algn="l"/>
              </a:tabLst>
            </a:pPr>
            <a:r>
              <a:rPr lang="en-US" dirty="0">
                <a:latin typeface="Times New Roman" panose="02020603050405020304" pitchFamily="18" charset="0"/>
                <a:ea typeface="Calibri" panose="020F0502020204030204" pitchFamily="34" charset="0"/>
                <a:cs typeface="Tahoma" panose="020B0604030504040204" pitchFamily="34" charset="0"/>
              </a:rPr>
              <a:t>The Random Forest gives Accuracy (0.96), Precision(0.97), Recall(0.96),F1-Score(0.96)</a:t>
            </a:r>
            <a:endParaRPr lang="en-IN" sz="1600" dirty="0">
              <a:latin typeface="Calibri" panose="020F0502020204030204" pitchFamily="34" charset="0"/>
              <a:ea typeface="Calibri" panose="020F0502020204030204" pitchFamily="34" charset="0"/>
              <a:cs typeface="Tahoma" panose="020B0604030504040204" pitchFamily="34" charset="0"/>
            </a:endParaRPr>
          </a:p>
        </p:txBody>
      </p:sp>
      <p:sp>
        <p:nvSpPr>
          <p:cNvPr id="5" name="AutoShape 2" descr="blob:https://web.whatsapp.com/24815e38-c9c6-4a34-a0ce-85ac2b3cf298"/>
          <p:cNvSpPr>
            <a:spLocks noChangeAspect="1" noChangeArrowheads="1"/>
          </p:cNvSpPr>
          <p:nvPr/>
        </p:nvSpPr>
        <p:spPr bwMode="auto">
          <a:xfrm>
            <a:off x="3125272" y="265332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 name="Content Placeholder 11"/>
          <p:cNvPicPr>
            <a:picLocks noGrp="1" noChangeAspect="1"/>
          </p:cNvPicPr>
          <p:nvPr>
            <p:ph idx="1"/>
          </p:nvPr>
        </p:nvPicPr>
        <p:blipFill>
          <a:blip r:embed="rId2"/>
          <a:stretch>
            <a:fillRect/>
          </a:stretch>
        </p:blipFill>
        <p:spPr>
          <a:xfrm>
            <a:off x="586854" y="940669"/>
            <a:ext cx="6209731" cy="4422901"/>
          </a:xfrm>
          <a:prstGeom prst="rect">
            <a:avLst/>
          </a:prstGeom>
        </p:spPr>
      </p:pic>
      <p:pic>
        <p:nvPicPr>
          <p:cNvPr id="13" name="Picture 12"/>
          <p:cNvPicPr>
            <a:picLocks noChangeAspect="1"/>
          </p:cNvPicPr>
          <p:nvPr/>
        </p:nvPicPr>
        <p:blipFill>
          <a:blip r:embed="rId3"/>
          <a:stretch>
            <a:fillRect/>
          </a:stretch>
        </p:blipFill>
        <p:spPr>
          <a:xfrm>
            <a:off x="7132296" y="848300"/>
            <a:ext cx="4877481" cy="4572638"/>
          </a:xfrm>
          <a:prstGeom prst="rect">
            <a:avLst/>
          </a:prstGeom>
        </p:spPr>
      </p:pic>
    </p:spTree>
    <p:extLst>
      <p:ext uri="{BB962C8B-B14F-4D97-AF65-F5344CB8AC3E}">
        <p14:creationId xmlns:p14="http://schemas.microsoft.com/office/powerpoint/2010/main" val="4216889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latin typeface="Times New Roman" panose="02020603050405020304" pitchFamily="18" charset="0"/>
                <a:cs typeface="Times New Roman" panose="02020603050405020304" pitchFamily="18" charset="0"/>
              </a:rPr>
              <a:t>XGBoost</a:t>
            </a:r>
            <a:r>
              <a:rPr lang="en-IN" b="1" dirty="0">
                <a:latin typeface="Times New Roman" panose="02020603050405020304" pitchFamily="18" charset="0"/>
                <a:cs typeface="Times New Roman" panose="02020603050405020304" pitchFamily="18" charset="0"/>
              </a:rPr>
              <a:t> ALGORITHM(Gradient Boosting)</a:t>
            </a:r>
          </a:p>
        </p:txBody>
      </p:sp>
      <p:sp>
        <p:nvSpPr>
          <p:cNvPr id="3" name="Content Placeholder 2"/>
          <p:cNvSpPr>
            <a:spLocks noGrp="1"/>
          </p:cNvSpPr>
          <p:nvPr>
            <p:ph idx="1"/>
          </p:nvPr>
        </p:nvSpPr>
        <p:spPr>
          <a:xfrm>
            <a:off x="1083690" y="2078881"/>
            <a:ext cx="10274967" cy="3768127"/>
          </a:xfrm>
        </p:spPr>
        <p:txBody>
          <a:bodyPr>
            <a:normAutofit/>
          </a:bodyPr>
          <a:lstStyle/>
          <a:p>
            <a:pPr marL="0" indent="0" algn="just">
              <a:buNone/>
            </a:pPr>
            <a:r>
              <a:rPr lang="en-US" sz="2400" dirty="0" err="1">
                <a:latin typeface="Times New Roman" panose="02020603050405020304" pitchFamily="18" charset="0"/>
                <a:cs typeface="Times New Roman" panose="02020603050405020304" pitchFamily="18" charset="0"/>
              </a:rPr>
              <a:t>XGBoost</a:t>
            </a:r>
            <a:r>
              <a:rPr lang="en-US" sz="2400" dirty="0">
                <a:latin typeface="Times New Roman" panose="02020603050405020304" pitchFamily="18" charset="0"/>
                <a:cs typeface="Times New Roman" panose="02020603050405020304" pitchFamily="18" charset="0"/>
              </a:rPr>
              <a:t>, known as Extreme Gradient Boosting, is a powerful machine learning method specifically designed for handling structured data tasks efficiently. It works by building a series of simple predictive models, often decision trees, in a step-by-step manner. Each new model corrects errors made by the previous ones, leading to improved accuracy. What sets </a:t>
            </a:r>
            <a:r>
              <a:rPr lang="en-US" sz="2400" dirty="0" err="1">
                <a:latin typeface="Times New Roman" panose="02020603050405020304" pitchFamily="18" charset="0"/>
                <a:cs typeface="Times New Roman" panose="02020603050405020304" pitchFamily="18" charset="0"/>
              </a:rPr>
              <a:t>XGBoost</a:t>
            </a:r>
            <a:r>
              <a:rPr lang="en-US" sz="2400" dirty="0">
                <a:latin typeface="Times New Roman" panose="02020603050405020304" pitchFamily="18" charset="0"/>
                <a:cs typeface="Times New Roman" panose="02020603050405020304" pitchFamily="18" charset="0"/>
              </a:rPr>
              <a:t> apart is its ability to manage large datasets swiftly, handle missing data effectively, and deal with complex relationships between features. In our bank document classification project, </a:t>
            </a:r>
            <a:r>
              <a:rPr lang="en-US" sz="2400" dirty="0" err="1">
                <a:latin typeface="Times New Roman" panose="02020603050405020304" pitchFamily="18" charset="0"/>
                <a:cs typeface="Times New Roman" panose="02020603050405020304" pitchFamily="18" charset="0"/>
              </a:rPr>
              <a:t>XGBoost</a:t>
            </a:r>
            <a:r>
              <a:rPr lang="en-US" sz="2400" dirty="0">
                <a:latin typeface="Times New Roman" panose="02020603050405020304" pitchFamily="18" charset="0"/>
                <a:cs typeface="Times New Roman" panose="02020603050405020304" pitchFamily="18" charset="0"/>
              </a:rPr>
              <a:t> played a crucial role in achieving high accuracy by integrating with customized data preprocessing and feature engineering steps. </a:t>
            </a:r>
          </a:p>
        </p:txBody>
      </p:sp>
    </p:spTree>
    <p:extLst>
      <p:ext uri="{BB962C8B-B14F-4D97-AF65-F5344CB8AC3E}">
        <p14:creationId xmlns:p14="http://schemas.microsoft.com/office/powerpoint/2010/main" val="1104245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171" y="108248"/>
            <a:ext cx="9925172" cy="516258"/>
          </a:xfrm>
        </p:spPr>
        <p:txBody>
          <a:bodyPr>
            <a:normAutofit fontScale="90000"/>
          </a:bodyPr>
          <a:lstStyle/>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XGBoost</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ALGORIthm</a:t>
            </a:r>
            <a:endParaRPr lang="en-IN" b="1" dirty="0">
              <a:latin typeface="Times New Roman" panose="02020603050405020304" pitchFamily="18" charset="0"/>
              <a:cs typeface="Times New Roman" panose="02020603050405020304" pitchFamily="18" charset="0"/>
            </a:endParaRPr>
          </a:p>
        </p:txBody>
      </p:sp>
      <p:sp>
        <p:nvSpPr>
          <p:cNvPr id="6" name="Rectangle 5"/>
          <p:cNvSpPr/>
          <p:nvPr/>
        </p:nvSpPr>
        <p:spPr>
          <a:xfrm>
            <a:off x="972457" y="5563673"/>
            <a:ext cx="4031309" cy="369332"/>
          </a:xfrm>
          <a:prstGeom prst="rect">
            <a:avLst/>
          </a:prstGeom>
        </p:spPr>
        <p:txBody>
          <a:bodyPr wrap="square">
            <a:spAutoFit/>
          </a:bodyPr>
          <a:lstStyle/>
          <a:p>
            <a:r>
              <a:rPr lang="en-US" dirty="0">
                <a:latin typeface="Times New Roman" panose="02020603050405020304" pitchFamily="18" charset="0"/>
                <a:ea typeface="Calibri" panose="020F0502020204030204" pitchFamily="34" charset="0"/>
              </a:rPr>
              <a:t>2.a Classifier-2 Evaluation Metrics values</a:t>
            </a:r>
            <a:endParaRPr lang="en-IN" dirty="0"/>
          </a:p>
        </p:txBody>
      </p:sp>
      <p:sp>
        <p:nvSpPr>
          <p:cNvPr id="7" name="Rectangle 6"/>
          <p:cNvSpPr/>
          <p:nvPr/>
        </p:nvSpPr>
        <p:spPr>
          <a:xfrm>
            <a:off x="8160912" y="5516640"/>
            <a:ext cx="1619192" cy="507831"/>
          </a:xfrm>
          <a:prstGeom prst="rect">
            <a:avLst/>
          </a:prstGeom>
        </p:spPr>
        <p:txBody>
          <a:bodyPr wrap="square">
            <a:spAutoFit/>
          </a:bodyPr>
          <a:lstStyle/>
          <a:p>
            <a:pPr algn="just">
              <a:lnSpc>
                <a:spcPct val="150000"/>
              </a:lnSpc>
              <a:spcBef>
                <a:spcPts val="1200"/>
              </a:spcBef>
              <a:spcAft>
                <a:spcPts val="1000"/>
              </a:spcAft>
              <a:tabLst>
                <a:tab pos="266700" algn="l"/>
              </a:tabLst>
            </a:pPr>
            <a:r>
              <a:rPr lang="en-US" dirty="0">
                <a:latin typeface="Times New Roman" panose="02020603050405020304" pitchFamily="18" charset="0"/>
                <a:ea typeface="Calibri" panose="020F0502020204030204" pitchFamily="34" charset="0"/>
                <a:cs typeface="Tahoma" panose="020B0604030504040204" pitchFamily="34" charset="0"/>
              </a:rPr>
              <a:t>2.b.Heat Map</a:t>
            </a:r>
            <a:endParaRPr lang="en-IN" sz="1600" dirty="0">
              <a:latin typeface="Calibri" panose="020F0502020204030204" pitchFamily="34" charset="0"/>
              <a:ea typeface="Calibri" panose="020F0502020204030204" pitchFamily="34" charset="0"/>
              <a:cs typeface="Tahoma" panose="020B0604030504040204" pitchFamily="34" charset="0"/>
            </a:endParaRPr>
          </a:p>
        </p:txBody>
      </p:sp>
      <p:sp>
        <p:nvSpPr>
          <p:cNvPr id="8" name="Rectangle 7"/>
          <p:cNvSpPr/>
          <p:nvPr/>
        </p:nvSpPr>
        <p:spPr>
          <a:xfrm>
            <a:off x="2178790" y="6126963"/>
            <a:ext cx="8794009" cy="507831"/>
          </a:xfrm>
          <a:prstGeom prst="rect">
            <a:avLst/>
          </a:prstGeom>
        </p:spPr>
        <p:txBody>
          <a:bodyPr wrap="square">
            <a:spAutoFit/>
          </a:bodyPr>
          <a:lstStyle/>
          <a:p>
            <a:pPr algn="just">
              <a:lnSpc>
                <a:spcPct val="150000"/>
              </a:lnSpc>
              <a:spcBef>
                <a:spcPts val="1200"/>
              </a:spcBef>
              <a:spcAft>
                <a:spcPts val="1000"/>
              </a:spcAft>
              <a:tabLst>
                <a:tab pos="266700" algn="l"/>
              </a:tabLst>
            </a:pPr>
            <a:r>
              <a:rPr lang="en-US" dirty="0">
                <a:latin typeface="Times New Roman" panose="02020603050405020304" pitchFamily="18" charset="0"/>
                <a:ea typeface="Calibri" panose="020F0502020204030204" pitchFamily="34" charset="0"/>
                <a:cs typeface="Tahoma" panose="020B0604030504040204" pitchFamily="34" charset="0"/>
              </a:rPr>
              <a:t> </a:t>
            </a:r>
            <a:r>
              <a:rPr lang="en-US" dirty="0" err="1">
                <a:latin typeface="Times New Roman" panose="02020603050405020304" pitchFamily="18" charset="0"/>
                <a:ea typeface="Calibri" panose="020F0502020204030204" pitchFamily="34" charset="0"/>
                <a:cs typeface="Tahoma" panose="020B0604030504040204" pitchFamily="34" charset="0"/>
              </a:rPr>
              <a:t>XGBoost</a:t>
            </a:r>
            <a:r>
              <a:rPr lang="en-US" dirty="0">
                <a:latin typeface="Times New Roman" panose="02020603050405020304" pitchFamily="18" charset="0"/>
                <a:ea typeface="Calibri" panose="020F0502020204030204" pitchFamily="34" charset="0"/>
                <a:cs typeface="Tahoma" panose="020B0604030504040204" pitchFamily="34" charset="0"/>
              </a:rPr>
              <a:t> gives the Accuracy (0.98), Precision (0.98), Recall(0.98),F1-Score (0.98)</a:t>
            </a:r>
            <a:endParaRPr lang="en-IN" sz="1600" dirty="0">
              <a:latin typeface="Calibri" panose="020F0502020204030204" pitchFamily="34" charset="0"/>
              <a:ea typeface="Calibri" panose="020F0502020204030204" pitchFamily="34" charset="0"/>
              <a:cs typeface="Tahoma" panose="020B0604030504040204" pitchFamily="34" charset="0"/>
            </a:endParaRPr>
          </a:p>
        </p:txBody>
      </p:sp>
      <p:pic>
        <p:nvPicPr>
          <p:cNvPr id="4" name="Content Placeholder 3"/>
          <p:cNvPicPr>
            <a:picLocks noGrp="1" noChangeAspect="1"/>
          </p:cNvPicPr>
          <p:nvPr>
            <p:ph idx="1"/>
          </p:nvPr>
        </p:nvPicPr>
        <p:blipFill>
          <a:blip r:embed="rId2"/>
          <a:stretch>
            <a:fillRect/>
          </a:stretch>
        </p:blipFill>
        <p:spPr>
          <a:xfrm>
            <a:off x="464025" y="775960"/>
            <a:ext cx="6005014" cy="4740680"/>
          </a:xfrm>
          <a:prstGeom prst="rect">
            <a:avLst/>
          </a:prstGeom>
        </p:spPr>
      </p:pic>
      <p:pic>
        <p:nvPicPr>
          <p:cNvPr id="5" name="Picture 4"/>
          <p:cNvPicPr>
            <a:picLocks noChangeAspect="1"/>
          </p:cNvPicPr>
          <p:nvPr/>
        </p:nvPicPr>
        <p:blipFill>
          <a:blip r:embed="rId3"/>
          <a:stretch>
            <a:fillRect/>
          </a:stretch>
        </p:blipFill>
        <p:spPr>
          <a:xfrm>
            <a:off x="7026334" y="808016"/>
            <a:ext cx="4790235" cy="4892135"/>
          </a:xfrm>
          <a:prstGeom prst="rect">
            <a:avLst/>
          </a:prstGeom>
        </p:spPr>
      </p:pic>
    </p:spTree>
    <p:extLst>
      <p:ext uri="{BB962C8B-B14F-4D97-AF65-F5344CB8AC3E}">
        <p14:creationId xmlns:p14="http://schemas.microsoft.com/office/powerpoint/2010/main" val="3372816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Categorical Boosting ALGORITHM</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86133" y="2147896"/>
            <a:ext cx="10120405" cy="3351757"/>
          </a:xfrm>
        </p:spPr>
        <p:txBody>
          <a:bodyPr>
            <a:normAutofit/>
          </a:bodyPr>
          <a:lstStyle/>
          <a:p>
            <a:pPr marL="0" indent="0" algn="just">
              <a:buNone/>
            </a:pPr>
            <a:r>
              <a:rPr lang="en-US" sz="2000" dirty="0" err="1"/>
              <a:t>CatBoost</a:t>
            </a:r>
            <a:r>
              <a:rPr lang="en-US" sz="2000" dirty="0"/>
              <a:t>, short for Categorical Boosting, is a state-of-the-art machine learning algorithm specifically designed to handle categorical data efficiently. It uses gradient boosting on decision trees, similar to other boosting algorithms, but stands out due to its ability to directly process categorical features without extensive preprocessing. This results in more accurate and faster models. In our bank document classification project, </a:t>
            </a:r>
            <a:r>
              <a:rPr lang="en-US" sz="2000" dirty="0" err="1"/>
              <a:t>CatBoost</a:t>
            </a:r>
            <a:r>
              <a:rPr lang="en-US" sz="2000" dirty="0"/>
              <a:t> excelled by automatically handling the categorical nature of the data, leading to improved accuracy and efficiency. This made it an ideal choice for categorizing various bank documents, enhancing the overall performance and decision-making process within the financial institution.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9179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526715" cy="1378038"/>
          </a:xfrm>
        </p:spPr>
        <p:txBody>
          <a:bodyPr>
            <a:normAutofit/>
          </a:bodyPr>
          <a:lstStyle/>
          <a:p>
            <a:r>
              <a:rPr lang="en-US" b="1" dirty="0"/>
              <a:t> </a:t>
            </a:r>
            <a:r>
              <a:rPr lang="en-US" b="1" dirty="0">
                <a:latin typeface="Times New Roman" panose="02020603050405020304" pitchFamily="18" charset="0"/>
                <a:cs typeface="Times New Roman" panose="02020603050405020304" pitchFamily="18" charset="0"/>
              </a:rPr>
              <a:t>Classifier-3: </a:t>
            </a:r>
            <a:r>
              <a:rPr lang="en-US" b="1" dirty="0" err="1">
                <a:latin typeface="Times New Roman" panose="02020603050405020304" pitchFamily="18" charset="0"/>
                <a:cs typeface="Times New Roman" panose="02020603050405020304" pitchFamily="18" charset="0"/>
              </a:rPr>
              <a:t>CatBoost</a:t>
            </a:r>
            <a:br>
              <a:rPr lang="en-IN" b="1" dirty="0"/>
            </a:br>
            <a:endParaRPr lang="en-IN" b="1" dirty="0"/>
          </a:p>
        </p:txBody>
      </p:sp>
      <p:sp>
        <p:nvSpPr>
          <p:cNvPr id="5" name="Rectangle 4"/>
          <p:cNvSpPr/>
          <p:nvPr/>
        </p:nvSpPr>
        <p:spPr>
          <a:xfrm>
            <a:off x="978751" y="5791130"/>
            <a:ext cx="4117024" cy="369332"/>
          </a:xfrm>
          <a:prstGeom prst="rect">
            <a:avLst/>
          </a:prstGeom>
        </p:spPr>
        <p:txBody>
          <a:bodyPr wrap="none">
            <a:spAutoFit/>
          </a:bodyPr>
          <a:lstStyle/>
          <a:p>
            <a:r>
              <a:rPr lang="en-US" dirty="0">
                <a:latin typeface="Times New Roman" panose="02020603050405020304" pitchFamily="18" charset="0"/>
                <a:ea typeface="Calibri" panose="020F0502020204030204" pitchFamily="34" charset="0"/>
              </a:rPr>
              <a:t>3.a. Classifier-3 Evaluation Metrics values</a:t>
            </a:r>
            <a:endParaRPr lang="en-IN" dirty="0"/>
          </a:p>
        </p:txBody>
      </p:sp>
      <p:sp>
        <p:nvSpPr>
          <p:cNvPr id="6" name="Rectangle 5"/>
          <p:cNvSpPr/>
          <p:nvPr/>
        </p:nvSpPr>
        <p:spPr>
          <a:xfrm>
            <a:off x="8148065" y="5791130"/>
            <a:ext cx="1447832" cy="369332"/>
          </a:xfrm>
          <a:prstGeom prst="rect">
            <a:avLst/>
          </a:prstGeom>
        </p:spPr>
        <p:txBody>
          <a:bodyPr wrap="none">
            <a:spAutoFit/>
          </a:bodyPr>
          <a:lstStyle/>
          <a:p>
            <a:r>
              <a:rPr lang="en-US" dirty="0">
                <a:latin typeface="Times New Roman" panose="02020603050405020304" pitchFamily="18" charset="0"/>
                <a:ea typeface="Calibri" panose="020F0502020204030204" pitchFamily="34" charset="0"/>
              </a:rPr>
              <a:t>3.b Heat Map</a:t>
            </a:r>
            <a:endParaRPr lang="en-IN" dirty="0"/>
          </a:p>
        </p:txBody>
      </p:sp>
      <p:sp>
        <p:nvSpPr>
          <p:cNvPr id="7" name="Rectangle 6"/>
          <p:cNvSpPr/>
          <p:nvPr/>
        </p:nvSpPr>
        <p:spPr>
          <a:xfrm>
            <a:off x="2169593" y="6220494"/>
            <a:ext cx="8787808" cy="507831"/>
          </a:xfrm>
          <a:prstGeom prst="rect">
            <a:avLst/>
          </a:prstGeom>
        </p:spPr>
        <p:txBody>
          <a:bodyPr wrap="square">
            <a:spAutoFit/>
          </a:bodyPr>
          <a:lstStyle/>
          <a:p>
            <a:pPr algn="just">
              <a:lnSpc>
                <a:spcPct val="150000"/>
              </a:lnSpc>
              <a:spcBef>
                <a:spcPts val="1200"/>
              </a:spcBef>
              <a:spcAft>
                <a:spcPts val="1000"/>
              </a:spcAft>
              <a:tabLst>
                <a:tab pos="266700" algn="l"/>
              </a:tabLst>
            </a:pPr>
            <a:r>
              <a:rPr lang="en-US" dirty="0" err="1">
                <a:latin typeface="Times New Roman" panose="02020603050405020304" pitchFamily="18" charset="0"/>
                <a:ea typeface="Calibri" panose="020F0502020204030204" pitchFamily="34" charset="0"/>
                <a:cs typeface="Tahoma" panose="020B0604030504040204" pitchFamily="34" charset="0"/>
              </a:rPr>
              <a:t>CatBoost</a:t>
            </a:r>
            <a:r>
              <a:rPr lang="en-US" dirty="0">
                <a:latin typeface="Times New Roman" panose="02020603050405020304" pitchFamily="18" charset="0"/>
                <a:ea typeface="Calibri" panose="020F0502020204030204" pitchFamily="34" charset="0"/>
                <a:cs typeface="Tahoma" panose="020B0604030504040204" pitchFamily="34" charset="0"/>
              </a:rPr>
              <a:t> gives the Accuracy (0.98), Precision(0.98), Recall(0.98),F1-Score (0.98)</a:t>
            </a:r>
            <a:endParaRPr lang="en-IN" sz="1600" dirty="0">
              <a:effectLst/>
              <a:latin typeface="Calibri" panose="020F0502020204030204" pitchFamily="34" charset="0"/>
              <a:ea typeface="Calibri" panose="020F0502020204030204" pitchFamily="34" charset="0"/>
              <a:cs typeface="Tahoma" panose="020B0604030504040204" pitchFamily="34" charset="0"/>
            </a:endParaRPr>
          </a:p>
        </p:txBody>
      </p:sp>
      <p:pic>
        <p:nvPicPr>
          <p:cNvPr id="3" name="Picture 2"/>
          <p:cNvPicPr>
            <a:picLocks noChangeAspect="1"/>
          </p:cNvPicPr>
          <p:nvPr/>
        </p:nvPicPr>
        <p:blipFill>
          <a:blip r:embed="rId2"/>
          <a:stretch>
            <a:fillRect/>
          </a:stretch>
        </p:blipFill>
        <p:spPr>
          <a:xfrm>
            <a:off x="354842" y="805218"/>
            <a:ext cx="5704764" cy="4738356"/>
          </a:xfrm>
          <a:prstGeom prst="rect">
            <a:avLst/>
          </a:prstGeom>
        </p:spPr>
      </p:pic>
      <p:pic>
        <p:nvPicPr>
          <p:cNvPr id="10" name="Picture 9"/>
          <p:cNvPicPr>
            <a:picLocks noChangeAspect="1"/>
          </p:cNvPicPr>
          <p:nvPr/>
        </p:nvPicPr>
        <p:blipFill>
          <a:blip r:embed="rId3"/>
          <a:stretch>
            <a:fillRect/>
          </a:stretch>
        </p:blipFill>
        <p:spPr>
          <a:xfrm>
            <a:off x="6687403" y="846162"/>
            <a:ext cx="5049672" cy="4738356"/>
          </a:xfrm>
          <a:prstGeom prst="rect">
            <a:avLst/>
          </a:prstGeom>
        </p:spPr>
      </p:pic>
    </p:spTree>
    <p:extLst>
      <p:ext uri="{BB962C8B-B14F-4D97-AF65-F5344CB8AC3E}">
        <p14:creationId xmlns:p14="http://schemas.microsoft.com/office/powerpoint/2010/main" val="1237472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05F2-4D75-4D76-BA59-F00627AB838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Team Members</a:t>
            </a:r>
          </a:p>
        </p:txBody>
      </p:sp>
      <p:sp>
        <p:nvSpPr>
          <p:cNvPr id="3" name="Content Placeholder 2">
            <a:extLst>
              <a:ext uri="{FF2B5EF4-FFF2-40B4-BE49-F238E27FC236}">
                <a16:creationId xmlns:a16="http://schemas.microsoft.com/office/drawing/2014/main" id="{88CB4E0E-ECE5-4628-8AFC-87C9EFB0840C}"/>
              </a:ext>
            </a:extLst>
          </p:cNvPr>
          <p:cNvSpPr>
            <a:spLocks noGrp="1"/>
          </p:cNvSpPr>
          <p:nvPr>
            <p:ph idx="1"/>
          </p:nvPr>
        </p:nvSpPr>
        <p:spPr>
          <a:xfrm>
            <a:off x="1621487" y="1768535"/>
            <a:ext cx="6807200" cy="3921600"/>
          </a:xfrm>
        </p:spPr>
        <p:txBody>
          <a:bodyPr>
            <a:normAutofit lnSpcReduction="10000"/>
          </a:bodyPr>
          <a:lstStyle/>
          <a:p>
            <a:pPr>
              <a:lnSpc>
                <a:spcPct val="150000"/>
              </a:lnSpc>
            </a:pPr>
            <a:r>
              <a:rPr lang="en-US" sz="2400" dirty="0">
                <a:latin typeface="Times New Roman" panose="02020603050405020304" pitchFamily="18" charset="0"/>
                <a:cs typeface="Times New Roman" panose="02020603050405020304" pitchFamily="18" charset="0"/>
              </a:rPr>
              <a:t>N190422  -  P.BUJJI</a:t>
            </a:r>
          </a:p>
          <a:p>
            <a:pPr>
              <a:lnSpc>
                <a:spcPct val="150000"/>
              </a:lnSpc>
            </a:pPr>
            <a:r>
              <a:rPr lang="en-US" sz="2400" dirty="0">
                <a:latin typeface="Times New Roman" panose="02020603050405020304" pitchFamily="18" charset="0"/>
                <a:cs typeface="Times New Roman" panose="02020603050405020304" pitchFamily="18" charset="0"/>
              </a:rPr>
              <a:t>N190897  -  B.SRUTHI</a:t>
            </a:r>
          </a:p>
          <a:p>
            <a:pPr>
              <a:lnSpc>
                <a:spcPct val="150000"/>
              </a:lnSpc>
            </a:pPr>
            <a:r>
              <a:rPr lang="en-US" sz="2400" dirty="0">
                <a:latin typeface="Times New Roman" panose="02020603050405020304" pitchFamily="18" charset="0"/>
                <a:cs typeface="Times New Roman" panose="02020603050405020304" pitchFamily="18" charset="0"/>
              </a:rPr>
              <a:t>N190201  -  B.NAGARANI</a:t>
            </a:r>
          </a:p>
          <a:p>
            <a:pPr>
              <a:lnSpc>
                <a:spcPct val="150000"/>
              </a:lnSpc>
            </a:pPr>
            <a:r>
              <a:rPr lang="en-US" sz="2400" dirty="0">
                <a:latin typeface="Times New Roman" panose="02020603050405020304" pitchFamily="18" charset="0"/>
                <a:cs typeface="Times New Roman" panose="02020603050405020304" pitchFamily="18" charset="0"/>
              </a:rPr>
              <a:t>N190396  -  B.PRAVALLIKA</a:t>
            </a:r>
          </a:p>
          <a:p>
            <a:pPr>
              <a:lnSpc>
                <a:spcPct val="150000"/>
              </a:lnSpc>
            </a:pPr>
            <a:r>
              <a:rPr lang="en-US" sz="2400" dirty="0">
                <a:latin typeface="Times New Roman" panose="02020603050405020304" pitchFamily="18" charset="0"/>
                <a:cs typeface="Times New Roman" panose="02020603050405020304" pitchFamily="18" charset="0"/>
              </a:rPr>
              <a:t>N191106  -  R.UMADEVI</a:t>
            </a:r>
          </a:p>
          <a:p>
            <a:pPr>
              <a:lnSpc>
                <a:spcPct val="150000"/>
              </a:lnSpc>
            </a:pPr>
            <a:r>
              <a:rPr lang="en-US" sz="2400" dirty="0">
                <a:latin typeface="Times New Roman" panose="02020603050405020304" pitchFamily="18" charset="0"/>
                <a:cs typeface="Times New Roman" panose="02020603050405020304" pitchFamily="18" charset="0"/>
              </a:rPr>
              <a:t>N190392  - G.SIDDARDHA</a:t>
            </a:r>
          </a:p>
        </p:txBody>
      </p:sp>
      <p:pic>
        <p:nvPicPr>
          <p:cNvPr id="6" name="Picture 5" descr="pillar icon">
            <a:extLst>
              <a:ext uri="{FF2B5EF4-FFF2-40B4-BE49-F238E27FC236}">
                <a16:creationId xmlns:a16="http://schemas.microsoft.com/office/drawing/2014/main" id="{FC7E2CCC-C53E-454B-9DE0-F2484BA0FF9D}"/>
              </a:ext>
              <a:ext uri="{C183D7F6-B498-43B3-948B-1728B52AA6E4}">
                <adec:decorative xmlns:adec="http://schemas.microsoft.com/office/drawing/2017/decorative" val="1"/>
              </a:ext>
            </a:extLst>
          </p:cNvPr>
          <p:cNvPicPr>
            <a:picLocks/>
          </p:cNvPicPr>
          <p:nvPr/>
        </p:nvPicPr>
        <p:blipFill>
          <a:blip r:embed="rId2"/>
          <a:stretch>
            <a:fillRect/>
          </a:stretch>
        </p:blipFill>
        <p:spPr>
          <a:xfrm>
            <a:off x="656416" y="914747"/>
            <a:ext cx="708476" cy="649706"/>
          </a:xfrm>
          <a:prstGeom prst="rect">
            <a:avLst/>
          </a:prstGeom>
          <a:ln>
            <a:noFill/>
          </a:ln>
        </p:spPr>
      </p:pic>
    </p:spTree>
    <p:extLst>
      <p:ext uri="{BB962C8B-B14F-4D97-AF65-F5344CB8AC3E}">
        <p14:creationId xmlns:p14="http://schemas.microsoft.com/office/powerpoint/2010/main" val="862656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89" y="0"/>
            <a:ext cx="6528616" cy="696686"/>
          </a:xfrm>
        </p:spPr>
        <p:txBody>
          <a:bodyPr>
            <a:normAutofit/>
          </a:bodyPr>
          <a:lstStyle/>
          <a:p>
            <a:r>
              <a:rPr lang="en-US" sz="2800" b="1" dirty="0">
                <a:latin typeface="Times New Roman" panose="02020603050405020304" pitchFamily="18" charset="0"/>
                <a:cs typeface="Times New Roman" panose="02020603050405020304" pitchFamily="18" charset="0"/>
              </a:rPr>
              <a:t>CLASSIFIER:4-VOTING CLASSIFIER</a:t>
            </a:r>
            <a:endParaRPr lang="en-IN" sz="2800" b="1" dirty="0">
              <a:latin typeface="Times New Roman" panose="02020603050405020304" pitchFamily="18" charset="0"/>
              <a:cs typeface="Times New Roman" panose="02020603050405020304" pitchFamily="18" charset="0"/>
            </a:endParaRPr>
          </a:p>
        </p:txBody>
      </p:sp>
      <p:sp>
        <p:nvSpPr>
          <p:cNvPr id="3" name="Rectangle 2"/>
          <p:cNvSpPr/>
          <p:nvPr/>
        </p:nvSpPr>
        <p:spPr>
          <a:xfrm>
            <a:off x="479739" y="1811198"/>
            <a:ext cx="4936901" cy="2862322"/>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A Voting Classifier is an ensemble method that combines the predictions of multiple models, such as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CatBoost</a:t>
            </a:r>
            <a:r>
              <a:rPr lang="en-US" dirty="0">
                <a:latin typeface="Times New Roman" panose="02020603050405020304" pitchFamily="18" charset="0"/>
                <a:cs typeface="Times New Roman" panose="02020603050405020304" pitchFamily="18" charset="0"/>
              </a:rPr>
              <a:t>, and Random Forests, to improve accuracy. By leveraging the strengths of each algorithm, it enhances robustness and performance. In our bank document classification project, the Voting Classifier significantly boosted accuracy and reliability, improving document categorization efficiency within the financial institution.</a:t>
            </a:r>
            <a:endParaRPr lang="en-IN" dirty="0">
              <a:latin typeface="Times New Roman" panose="02020603050405020304" pitchFamily="18" charset="0"/>
              <a:cs typeface="Times New Roman" panose="02020603050405020304" pitchFamily="18" charset="0"/>
            </a:endParaRPr>
          </a:p>
        </p:txBody>
      </p:sp>
      <p:sp>
        <p:nvSpPr>
          <p:cNvPr id="5" name="Rectangle 4"/>
          <p:cNvSpPr/>
          <p:nvPr/>
        </p:nvSpPr>
        <p:spPr>
          <a:xfrm>
            <a:off x="1773858" y="6231253"/>
            <a:ext cx="9971674" cy="507831"/>
          </a:xfrm>
          <a:prstGeom prst="rect">
            <a:avLst/>
          </a:prstGeom>
        </p:spPr>
        <p:txBody>
          <a:bodyPr wrap="square">
            <a:spAutoFit/>
          </a:bodyPr>
          <a:lstStyle/>
          <a:p>
            <a:pPr algn="just">
              <a:lnSpc>
                <a:spcPct val="150000"/>
              </a:lnSpc>
              <a:spcBef>
                <a:spcPts val="1200"/>
              </a:spcBef>
              <a:spcAft>
                <a:spcPts val="1000"/>
              </a:spcAft>
              <a:tabLst>
                <a:tab pos="266700" algn="l"/>
              </a:tabLst>
            </a:pPr>
            <a:r>
              <a:rPr lang="en-US" dirty="0">
                <a:latin typeface="Times New Roman" panose="02020603050405020304" pitchFamily="18" charset="0"/>
                <a:ea typeface="Calibri" panose="020F0502020204030204" pitchFamily="34" charset="0"/>
                <a:cs typeface="Tahoma" panose="020B0604030504040204" pitchFamily="34" charset="0"/>
              </a:rPr>
              <a:t>Voting Classifier gives the Accuracy (0.98), Precision (0.99), Recall(0.98),F1-Score (0.97)</a:t>
            </a:r>
            <a:endParaRPr lang="en-IN" sz="1400" dirty="0">
              <a:effectLst/>
              <a:latin typeface="Calibri" panose="020F0502020204030204" pitchFamily="34" charset="0"/>
              <a:ea typeface="Calibri" panose="020F0502020204030204" pitchFamily="34" charset="0"/>
              <a:cs typeface="Tahoma" panose="020B0604030504040204" pitchFamily="34" charset="0"/>
            </a:endParaRPr>
          </a:p>
        </p:txBody>
      </p:sp>
      <p:pic>
        <p:nvPicPr>
          <p:cNvPr id="4" name="Picture 3"/>
          <p:cNvPicPr>
            <a:picLocks noChangeAspect="1"/>
          </p:cNvPicPr>
          <p:nvPr/>
        </p:nvPicPr>
        <p:blipFill>
          <a:blip r:embed="rId2"/>
          <a:stretch>
            <a:fillRect/>
          </a:stretch>
        </p:blipFill>
        <p:spPr>
          <a:xfrm>
            <a:off x="5878464" y="696686"/>
            <a:ext cx="5867068" cy="5253738"/>
          </a:xfrm>
          <a:prstGeom prst="rect">
            <a:avLst/>
          </a:prstGeom>
        </p:spPr>
      </p:pic>
    </p:spTree>
    <p:extLst>
      <p:ext uri="{BB962C8B-B14F-4D97-AF65-F5344CB8AC3E}">
        <p14:creationId xmlns:p14="http://schemas.microsoft.com/office/powerpoint/2010/main" val="665064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Technologies and Libraries used</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1869600"/>
            <a:ext cx="10840914" cy="4350725"/>
          </a:xfrm>
        </p:spPr>
        <p:txBody>
          <a:bodyPr>
            <a:normAutofit fontScale="92500" lnSpcReduction="10000"/>
          </a:bodyPr>
          <a:lstStyle/>
          <a:p>
            <a:pPr marL="0" indent="0" algn="just">
              <a:buNone/>
            </a:pPr>
            <a:r>
              <a:rPr lang="en-US" sz="2000" b="1" dirty="0">
                <a:latin typeface="Times New Roman" panose="02020603050405020304" pitchFamily="18" charset="0"/>
                <a:cs typeface="Times New Roman" panose="02020603050405020304" pitchFamily="18" charset="0"/>
              </a:rPr>
              <a:t>Jupyter Notebook: </a:t>
            </a:r>
          </a:p>
          <a:p>
            <a:pPr marL="0" indent="0" algn="just">
              <a:buNone/>
            </a:pPr>
            <a:endParaRPr lang="en-US" sz="2000" b="1"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Jupyter Notebook is an open-source web-based application that allows you to create and share documents containing live code, visualizations, explanatory text, and more. Jupyter Notebook provides an interactive environment where you can write and execute code in cells, view the output, and document your work.</a:t>
            </a:r>
          </a:p>
          <a:p>
            <a:pPr marL="0" indent="0" algn="just">
              <a:buNone/>
            </a:pPr>
            <a:endParaRPr lang="en-US" sz="2000" b="1"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Python Libraries:</a:t>
            </a:r>
          </a:p>
          <a:p>
            <a:pPr marL="0" indent="0" algn="just">
              <a:buNone/>
            </a:pPr>
            <a:r>
              <a:rPr lang="en-US" sz="2000" b="1" dirty="0" err="1">
                <a:latin typeface="Times New Roman" panose="02020603050405020304" pitchFamily="18" charset="0"/>
                <a:cs typeface="Times New Roman" panose="02020603050405020304" pitchFamily="18" charset="0"/>
              </a:rPr>
              <a:t>Numpy</a:t>
            </a:r>
            <a:r>
              <a:rPr lang="en-US" sz="2000" b="1" dirty="0">
                <a:latin typeface="Times New Roman" panose="02020603050405020304" pitchFamily="18" charset="0"/>
                <a:cs typeface="Times New Roman" panose="02020603050405020304" pitchFamily="18" charset="0"/>
              </a:rPr>
              <a:t>:</a:t>
            </a:r>
          </a:p>
          <a:p>
            <a:pPr marL="0" indent="0" algn="just">
              <a:buNone/>
            </a:pPr>
            <a:endParaRPr lang="en-US" sz="2000" b="1"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NumPy is a popular Python library for numerical computations. It stands for "Numerical Python." NumPy provides a powerful and efficient way to work with arrays, matrices, and multi-dimensional data in Python. It is a fundamental library for scientific computing and data analysis in Python.</a:t>
            </a:r>
          </a:p>
        </p:txBody>
      </p:sp>
    </p:spTree>
    <p:extLst>
      <p:ext uri="{BB962C8B-B14F-4D97-AF65-F5344CB8AC3E}">
        <p14:creationId xmlns:p14="http://schemas.microsoft.com/office/powerpoint/2010/main" val="4019081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Technologies and Libraries used</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1869600"/>
            <a:ext cx="10840914" cy="4591357"/>
          </a:xfrm>
        </p:spPr>
        <p:txBody>
          <a:bodyPr>
            <a:noAutofit/>
          </a:bodyPr>
          <a:lstStyle/>
          <a:p>
            <a:pPr marL="0" indent="0" algn="just">
              <a:buNone/>
            </a:pPr>
            <a:r>
              <a:rPr lang="en-US" sz="2000" b="1" dirty="0">
                <a:latin typeface="Times New Roman" panose="02020603050405020304" pitchFamily="18" charset="0"/>
                <a:cs typeface="Times New Roman" panose="02020603050405020304" pitchFamily="18" charset="0"/>
              </a:rPr>
              <a:t>Pandas:</a:t>
            </a:r>
          </a:p>
          <a:p>
            <a:pPr marL="0" indent="0" algn="just">
              <a:buNone/>
            </a:pPr>
            <a:r>
              <a:rPr lang="en-US" sz="2000" dirty="0">
                <a:latin typeface="Times New Roman" panose="02020603050405020304" pitchFamily="18" charset="0"/>
                <a:cs typeface="Times New Roman" panose="02020603050405020304" pitchFamily="18" charset="0"/>
              </a:rPr>
              <a:t>Pandas is a powerful and popular open-source Python library for data manipulation and analysis. It provides data structures and functions that make it easier to work with structured data, such as CSV files and more. Pandas is built on top of NumPy and is widely used in data science, machine learning, and data analysis workflows.</a:t>
            </a:r>
            <a:endParaRPr lang="en-US" sz="2000" b="1"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Matplotlib:</a:t>
            </a:r>
          </a:p>
          <a:p>
            <a:pPr marL="0" indent="0" algn="just">
              <a:buNone/>
            </a:pPr>
            <a:r>
              <a:rPr lang="en-US" sz="2000" dirty="0" err="1">
                <a:latin typeface="Times New Roman" panose="02020603050405020304" pitchFamily="18" charset="0"/>
                <a:cs typeface="Times New Roman" panose="02020603050405020304" pitchFamily="18" charset="0"/>
              </a:rPr>
              <a:t>Matplotlib</a:t>
            </a:r>
            <a:r>
              <a:rPr lang="en-US" sz="2000" dirty="0">
                <a:latin typeface="Times New Roman" panose="02020603050405020304" pitchFamily="18" charset="0"/>
                <a:cs typeface="Times New Roman" panose="02020603050405020304" pitchFamily="18" charset="0"/>
              </a:rPr>
              <a:t> is a widely used Python library for creating static, animated, and interactive visualizations. It provides a flexible and comprehensive set of tools for generating various types of plots, charts, and graphs. Matplotlib is often used in data analysis, scientific research, and data visualization tasks.</a:t>
            </a:r>
            <a:endParaRPr lang="en-US" sz="2000" b="1"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Seaborn:</a:t>
            </a:r>
          </a:p>
          <a:p>
            <a:pPr marL="0" indent="0" algn="just">
              <a:buNone/>
            </a:pPr>
            <a:r>
              <a:rPr lang="en-US" sz="2000" dirty="0" err="1">
                <a:latin typeface="Times New Roman" panose="02020603050405020304" pitchFamily="18" charset="0"/>
                <a:cs typeface="Times New Roman" panose="02020603050405020304" pitchFamily="18" charset="0"/>
              </a:rPr>
              <a:t>Seaborn</a:t>
            </a:r>
            <a:r>
              <a:rPr lang="en-US" sz="2000" dirty="0">
                <a:latin typeface="Times New Roman" panose="02020603050405020304" pitchFamily="18" charset="0"/>
                <a:cs typeface="Times New Roman" panose="02020603050405020304" pitchFamily="18" charset="0"/>
              </a:rPr>
              <a:t> is a Python data visualization library built on top of </a:t>
            </a:r>
            <a:r>
              <a:rPr lang="en-US" sz="2000" dirty="0" err="1">
                <a:latin typeface="Times New Roman" panose="02020603050405020304" pitchFamily="18" charset="0"/>
                <a:cs typeface="Times New Roman" panose="02020603050405020304" pitchFamily="18" charset="0"/>
              </a:rPr>
              <a:t>Matplotlib</a:t>
            </a:r>
            <a:r>
              <a:rPr lang="en-US" sz="2000" dirty="0">
                <a:latin typeface="Times New Roman" panose="02020603050405020304" pitchFamily="18" charset="0"/>
                <a:cs typeface="Times New Roman" panose="02020603050405020304" pitchFamily="18" charset="0"/>
              </a:rPr>
              <a:t>. It provides a high-level interface for creating attractive and informative statistical graphics.</a:t>
            </a:r>
          </a:p>
        </p:txBody>
      </p:sp>
    </p:spTree>
    <p:extLst>
      <p:ext uri="{BB962C8B-B14F-4D97-AF65-F5344CB8AC3E}">
        <p14:creationId xmlns:p14="http://schemas.microsoft.com/office/powerpoint/2010/main" val="2379720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310" y="637521"/>
            <a:ext cx="10840914" cy="1260000"/>
          </a:xfrm>
        </p:spPr>
        <p:txBody>
          <a:bodyPr/>
          <a:lstStyle/>
          <a:p>
            <a:r>
              <a:rPr lang="en-IN" b="1" dirty="0">
                <a:latin typeface="Times New Roman" panose="02020603050405020304" pitchFamily="18" charset="0"/>
                <a:cs typeface="Times New Roman" panose="02020603050405020304" pitchFamily="18" charset="0"/>
              </a:rPr>
              <a:t>Text </a:t>
            </a:r>
            <a:r>
              <a:rPr lang="en-IN" b="1" dirty="0" err="1">
                <a:latin typeface="Times New Roman" panose="02020603050405020304" pitchFamily="18" charset="0"/>
                <a:cs typeface="Times New Roman" panose="02020603050405020304" pitchFamily="18" charset="0"/>
              </a:rPr>
              <a:t>Preprocessing</a:t>
            </a:r>
            <a:r>
              <a:rPr lang="en-IN" b="1" dirty="0">
                <a:latin typeface="Times New Roman" panose="02020603050405020304" pitchFamily="18" charset="0"/>
                <a:cs typeface="Times New Roman" panose="02020603050405020304" pitchFamily="18" charset="0"/>
              </a:rPr>
              <a:t> Techniques</a:t>
            </a:r>
          </a:p>
        </p:txBody>
      </p:sp>
      <p:sp>
        <p:nvSpPr>
          <p:cNvPr id="3" name="Rectangle 2"/>
          <p:cNvSpPr/>
          <p:nvPr/>
        </p:nvSpPr>
        <p:spPr>
          <a:xfrm>
            <a:off x="1030310" y="1869600"/>
            <a:ext cx="9736428" cy="3954929"/>
          </a:xfrm>
          <a:prstGeom prst="rect">
            <a:avLst/>
          </a:prstGeom>
        </p:spPr>
        <p:txBody>
          <a:bodyPr wrap="square">
            <a:spAutoFit/>
          </a:bodyPr>
          <a:lstStyle/>
          <a:p>
            <a:pPr algn="just">
              <a:spcBef>
                <a:spcPts val="1200"/>
              </a:spcBef>
              <a:spcAft>
                <a:spcPts val="1000"/>
              </a:spcAft>
              <a:tabLst>
                <a:tab pos="266700" algn="l"/>
              </a:tabLst>
            </a:pPr>
            <a:r>
              <a:rPr lang="en-US" sz="2000" b="1" dirty="0">
                <a:latin typeface="Times New Roman" panose="02020603050405020304" pitchFamily="18" charset="0"/>
                <a:ea typeface="Calibri" panose="020F0502020204030204" pitchFamily="34" charset="0"/>
                <a:cs typeface="Tahoma" panose="020B0604030504040204" pitchFamily="34" charset="0"/>
              </a:rPr>
              <a:t>Tokenization: </a:t>
            </a:r>
            <a:r>
              <a:rPr lang="en-US" dirty="0">
                <a:latin typeface="Times New Roman" panose="02020603050405020304" pitchFamily="18" charset="0"/>
                <a:ea typeface="Calibri" panose="020F0502020204030204" pitchFamily="34" charset="0"/>
                <a:cs typeface="Tahoma" panose="020B0604030504040204" pitchFamily="34" charset="0"/>
              </a:rPr>
              <a:t>Tokenization is the process of separating the text into words, sentences using the NLTK library. These tokens are useful for understanding context or developing NLP models.</a:t>
            </a:r>
            <a:endParaRPr lang="en-IN" sz="1600" dirty="0">
              <a:latin typeface="Calibri" panose="020F0502020204030204" pitchFamily="34" charset="0"/>
              <a:ea typeface="Calibri" panose="020F0502020204030204" pitchFamily="34" charset="0"/>
              <a:cs typeface="Tahoma" panose="020B0604030504040204" pitchFamily="34" charset="0"/>
            </a:endParaRPr>
          </a:p>
          <a:p>
            <a:pPr algn="just">
              <a:spcBef>
                <a:spcPts val="1200"/>
              </a:spcBef>
              <a:spcAft>
                <a:spcPts val="1000"/>
              </a:spcAft>
              <a:tabLst>
                <a:tab pos="266700" algn="l"/>
              </a:tabLst>
            </a:pPr>
            <a:r>
              <a:rPr lang="en-US" sz="2000" b="1" dirty="0">
                <a:latin typeface="Times New Roman" panose="02020603050405020304" pitchFamily="18" charset="0"/>
                <a:ea typeface="Calibri" panose="020F0502020204030204" pitchFamily="34" charset="0"/>
                <a:cs typeface="Tahoma" panose="020B0604030504040204" pitchFamily="34" charset="0"/>
              </a:rPr>
              <a:t>Stemming: </a:t>
            </a:r>
            <a:r>
              <a:rPr lang="en-US" dirty="0">
                <a:latin typeface="Times New Roman" panose="02020603050405020304" pitchFamily="18" charset="0"/>
                <a:ea typeface="Calibri" panose="020F0502020204030204" pitchFamily="34" charset="0"/>
                <a:cs typeface="Tahoma" panose="020B0604030504040204" pitchFamily="34" charset="0"/>
              </a:rPr>
              <a:t>Stemming is a process which reduces a word to its base or root form. It is used to normalize the text.</a:t>
            </a:r>
            <a:endParaRPr lang="en-IN" sz="1600" dirty="0">
              <a:latin typeface="Calibri" panose="020F0502020204030204" pitchFamily="34" charset="0"/>
              <a:ea typeface="Calibri" panose="020F0502020204030204" pitchFamily="34" charset="0"/>
              <a:cs typeface="Tahoma" panose="020B0604030504040204" pitchFamily="34" charset="0"/>
            </a:endParaRPr>
          </a:p>
          <a:p>
            <a:pPr algn="just">
              <a:spcBef>
                <a:spcPts val="1200"/>
              </a:spcBef>
              <a:spcAft>
                <a:spcPts val="1000"/>
              </a:spcAft>
              <a:tabLst>
                <a:tab pos="266700" algn="l"/>
              </a:tabLst>
            </a:pPr>
            <a:r>
              <a:rPr lang="en-US" sz="2000" b="1" dirty="0">
                <a:latin typeface="Times New Roman" panose="02020603050405020304" pitchFamily="18" charset="0"/>
                <a:ea typeface="Calibri" panose="020F0502020204030204" pitchFamily="34" charset="0"/>
                <a:cs typeface="Tahoma" panose="020B0604030504040204" pitchFamily="34" charset="0"/>
              </a:rPr>
              <a:t>Lemmatization: </a:t>
            </a:r>
            <a:r>
              <a:rPr lang="en-US" dirty="0">
                <a:latin typeface="Times New Roman" panose="02020603050405020304" pitchFamily="18" charset="0"/>
                <a:ea typeface="Calibri" panose="020F0502020204030204" pitchFamily="34" charset="0"/>
              </a:rPr>
              <a:t>Lemmatization is a method of normalizing text documents. The main purpose of</a:t>
            </a:r>
            <a:r>
              <a:rPr lang="en-US" sz="2000" b="1"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text normalization is to keep the vocabulary small and to remove noise, which</a:t>
            </a:r>
            <a:r>
              <a:rPr lang="en-US" sz="2000" b="1"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helps improve the accuracy of many language modeling tasks</a:t>
            </a: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Vectorization:</a:t>
            </a:r>
            <a:r>
              <a:rPr lang="en-IN"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general, Machines can’t understand or processed text data in a raw form. The text is converted into numerical format (Vector) that easily readable by the Machine. TF-IDF</a:t>
            </a:r>
            <a:r>
              <a:rPr lang="en-US" b="1" dirty="0">
                <a:latin typeface="Times New Roman" panose="02020603050405020304" pitchFamily="18" charset="0"/>
                <a:cs typeface="Times New Roman" panose="02020603050405020304" pitchFamily="18" charset="0"/>
              </a:rPr>
              <a:t>(Term frequency — Inverse document frequency)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0899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Hardware and software requirements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18520" y="1869600"/>
            <a:ext cx="9252282" cy="3921600"/>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Minimum Hardware requirement:</a:t>
            </a:r>
          </a:p>
          <a:p>
            <a:pPr algn="just"/>
            <a:r>
              <a:rPr lang="en-US" sz="2000" dirty="0">
                <a:latin typeface="Times New Roman" panose="02020603050405020304" pitchFamily="18" charset="0"/>
                <a:cs typeface="Times New Roman" panose="02020603050405020304" pitchFamily="18" charset="0"/>
              </a:rPr>
              <a:t>RAM : 4GB</a:t>
            </a:r>
          </a:p>
          <a:p>
            <a:pPr algn="just"/>
            <a:r>
              <a:rPr lang="en-US" sz="2000" dirty="0">
                <a:latin typeface="Times New Roman" panose="02020603050405020304" pitchFamily="18" charset="0"/>
                <a:cs typeface="Times New Roman" panose="02020603050405020304" pitchFamily="18" charset="0"/>
              </a:rPr>
              <a:t>Storage: HDD or SSD with sufficient storage</a:t>
            </a:r>
          </a:p>
          <a:p>
            <a:pPr algn="just"/>
            <a:r>
              <a:rPr lang="en-US" sz="2000" dirty="0">
                <a:latin typeface="Times New Roman" panose="02020603050405020304" pitchFamily="18" charset="0"/>
                <a:cs typeface="Times New Roman" panose="02020603050405020304" pitchFamily="18" charset="0"/>
              </a:rPr>
              <a:t>System type: 64-bit</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Minimum Software requirements:</a:t>
            </a:r>
          </a:p>
          <a:p>
            <a:pPr algn="just"/>
            <a:r>
              <a:rPr lang="en-US" sz="2000" dirty="0">
                <a:latin typeface="Times New Roman" panose="02020603050405020304" pitchFamily="18" charset="0"/>
                <a:cs typeface="Times New Roman" panose="02020603050405020304" pitchFamily="18" charset="0"/>
              </a:rPr>
              <a:t>Operating System: Windows 8 and above</a:t>
            </a:r>
          </a:p>
          <a:p>
            <a:pPr algn="just"/>
            <a:r>
              <a:rPr lang="en-US" sz="2000" dirty="0">
                <a:latin typeface="Times New Roman" panose="02020603050405020304" pitchFamily="18" charset="0"/>
                <a:cs typeface="Times New Roman" panose="02020603050405020304" pitchFamily="18" charset="0"/>
              </a:rPr>
              <a:t>Programming Language : Python 3.9</a:t>
            </a:r>
          </a:p>
          <a:p>
            <a:pPr algn="just"/>
            <a:r>
              <a:rPr lang="en-US" sz="2000" dirty="0">
                <a:latin typeface="Times New Roman" panose="02020603050405020304" pitchFamily="18" charset="0"/>
                <a:cs typeface="Times New Roman" panose="02020603050405020304" pitchFamily="18" charset="0"/>
              </a:rPr>
              <a:t>IDE: Jupyter-notebook</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3911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669" y="239995"/>
            <a:ext cx="2279561" cy="583860"/>
          </a:xfrm>
        </p:spPr>
        <p:txBody>
          <a:bodyPr>
            <a:normAutofit fontScale="90000"/>
          </a:bodyPr>
          <a:lstStyle/>
          <a:p>
            <a:pPr algn="ct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Results</a:t>
            </a:r>
            <a:br>
              <a:rPr lang="en-US"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332562" y="3629465"/>
            <a:ext cx="5636525" cy="2660621"/>
          </a:xfrm>
          <a:prstGeom prst="rect">
            <a:avLst/>
          </a:prstGeom>
        </p:spPr>
      </p:pic>
      <p:pic>
        <p:nvPicPr>
          <p:cNvPr id="8" name="Picture 7"/>
          <p:cNvPicPr>
            <a:picLocks noChangeAspect="1"/>
          </p:cNvPicPr>
          <p:nvPr/>
        </p:nvPicPr>
        <p:blipFill>
          <a:blip r:embed="rId3"/>
          <a:stretch>
            <a:fillRect/>
          </a:stretch>
        </p:blipFill>
        <p:spPr>
          <a:xfrm>
            <a:off x="6332561" y="690161"/>
            <a:ext cx="5636525" cy="2701979"/>
          </a:xfrm>
          <a:prstGeom prst="rect">
            <a:avLst/>
          </a:prstGeom>
        </p:spPr>
      </p:pic>
      <p:sp>
        <p:nvSpPr>
          <p:cNvPr id="3" name="TextBox 2">
            <a:extLst>
              <a:ext uri="{FF2B5EF4-FFF2-40B4-BE49-F238E27FC236}">
                <a16:creationId xmlns:a16="http://schemas.microsoft.com/office/drawing/2014/main" id="{ABFCE117-3D75-AB1A-6FD8-09E69A2C0375}"/>
              </a:ext>
            </a:extLst>
          </p:cNvPr>
          <p:cNvSpPr txBox="1"/>
          <p:nvPr/>
        </p:nvSpPr>
        <p:spPr>
          <a:xfrm>
            <a:off x="222913" y="1720840"/>
            <a:ext cx="5462769" cy="3416320"/>
          </a:xfrm>
          <a:prstGeom prst="rect">
            <a:avLst/>
          </a:prstGeom>
          <a:noFill/>
        </p:spPr>
        <p:txBody>
          <a:bodyPr wrap="square" rtlCol="0">
            <a:spAutoFit/>
          </a:bodyPr>
          <a:lstStyle/>
          <a:p>
            <a:pPr algn="just"/>
            <a:r>
              <a:rPr lang="en-IN" b="1" dirty="0"/>
              <a:t>Accuracy Analysis:</a:t>
            </a:r>
          </a:p>
          <a:p>
            <a:pPr algn="just"/>
            <a:endParaRPr lang="en-IN" dirty="0"/>
          </a:p>
          <a:p>
            <a:pPr algn="just"/>
            <a:r>
              <a:rPr lang="en-IN" dirty="0"/>
              <a:t> The classification models performed well, with accuracies between </a:t>
            </a:r>
            <a:r>
              <a:rPr lang="en-IN" b="1" dirty="0"/>
              <a:t>96% and 98%.</a:t>
            </a:r>
          </a:p>
          <a:p>
            <a:pPr algn="just"/>
            <a:endParaRPr lang="en-IN" dirty="0"/>
          </a:p>
          <a:p>
            <a:pPr algn="just"/>
            <a:r>
              <a:rPr lang="en-IN" dirty="0"/>
              <a:t>Models like Random Forest, </a:t>
            </a:r>
            <a:r>
              <a:rPr lang="en-IN" dirty="0" err="1"/>
              <a:t>XGBoost</a:t>
            </a:r>
            <a:r>
              <a:rPr lang="en-IN" dirty="0"/>
              <a:t>, </a:t>
            </a:r>
            <a:r>
              <a:rPr lang="en-IN" dirty="0" err="1"/>
              <a:t>CatBoost</a:t>
            </a:r>
            <a:r>
              <a:rPr lang="en-IN" dirty="0"/>
              <a:t>, and Voting Classifier were tested.</a:t>
            </a:r>
          </a:p>
          <a:p>
            <a:pPr algn="just"/>
            <a:endParaRPr lang="en-IN" dirty="0"/>
          </a:p>
          <a:p>
            <a:pPr algn="just"/>
            <a:r>
              <a:rPr lang="en-IN" b="1" dirty="0"/>
              <a:t>Individual Classifier Results:</a:t>
            </a:r>
          </a:p>
          <a:p>
            <a:pPr algn="just"/>
            <a:endParaRPr lang="en-IN" dirty="0"/>
          </a:p>
          <a:p>
            <a:pPr algn="just"/>
            <a:r>
              <a:rPr lang="en-IN" dirty="0"/>
              <a:t>Random Forest: 96% accuracy.</a:t>
            </a:r>
          </a:p>
          <a:p>
            <a:pPr algn="just"/>
            <a:r>
              <a:rPr lang="en-IN" dirty="0" err="1"/>
              <a:t>XGBoost</a:t>
            </a:r>
            <a:r>
              <a:rPr lang="en-IN" dirty="0"/>
              <a:t>, </a:t>
            </a:r>
            <a:r>
              <a:rPr lang="en-IN" dirty="0" err="1"/>
              <a:t>CatBoost</a:t>
            </a:r>
            <a:r>
              <a:rPr lang="en-IN" dirty="0"/>
              <a:t>, and Voting Classifier: 98% accuracy.</a:t>
            </a:r>
          </a:p>
        </p:txBody>
      </p:sp>
    </p:spTree>
    <p:extLst>
      <p:ext uri="{BB962C8B-B14F-4D97-AF65-F5344CB8AC3E}">
        <p14:creationId xmlns:p14="http://schemas.microsoft.com/office/powerpoint/2010/main" val="1652484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7113" y="1365161"/>
            <a:ext cx="11374437" cy="5136300"/>
          </a:xfrm>
          <a:prstGeom prst="rect">
            <a:avLst/>
          </a:prstGeom>
        </p:spPr>
      </p:pic>
      <p:sp>
        <p:nvSpPr>
          <p:cNvPr id="5" name="Rectangle 4"/>
          <p:cNvSpPr/>
          <p:nvPr/>
        </p:nvSpPr>
        <p:spPr>
          <a:xfrm>
            <a:off x="431204" y="629923"/>
            <a:ext cx="4211409" cy="523220"/>
          </a:xfrm>
          <a:prstGeom prst="rect">
            <a:avLst/>
          </a:prstGeom>
        </p:spPr>
        <p:txBody>
          <a:bodyPr wrap="square">
            <a:spAutoFit/>
          </a:bodyPr>
          <a:lstStyle/>
          <a:p>
            <a:r>
              <a:rPr lang="en-US" sz="2800" b="1" dirty="0" err="1">
                <a:latin typeface="Times New Roman" panose="02020603050405020304" pitchFamily="18" charset="0"/>
                <a:cs typeface="Times New Roman" panose="02020603050405020304" pitchFamily="18" charset="0"/>
              </a:rPr>
              <a:t>Bank_Statements</a:t>
            </a:r>
            <a:r>
              <a:rPr lang="en-US" sz="2800" b="1" dirty="0">
                <a:latin typeface="Times New Roman" panose="02020603050405020304" pitchFamily="18" charset="0"/>
                <a:cs typeface="Times New Roman" panose="02020603050405020304" pitchFamily="18" charset="0"/>
              </a:rPr>
              <a:t> Output:</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7841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95450" y="1236372"/>
            <a:ext cx="10698068" cy="5434883"/>
          </a:xfrm>
          <a:prstGeom prst="rect">
            <a:avLst/>
          </a:prstGeom>
        </p:spPr>
      </p:pic>
      <p:sp>
        <p:nvSpPr>
          <p:cNvPr id="5" name="Rectangle 4"/>
          <p:cNvSpPr/>
          <p:nvPr/>
        </p:nvSpPr>
        <p:spPr>
          <a:xfrm>
            <a:off x="695450" y="514013"/>
            <a:ext cx="3339312" cy="523220"/>
          </a:xfrm>
          <a:prstGeom prst="rect">
            <a:avLst/>
          </a:prstGeom>
        </p:spPr>
        <p:txBody>
          <a:bodyPr wrap="none">
            <a:spAutoFit/>
          </a:bodyPr>
          <a:lstStyle/>
          <a:p>
            <a:r>
              <a:rPr lang="en-US" sz="2800" b="1" dirty="0" err="1">
                <a:latin typeface="Times New Roman" panose="02020603050405020304" pitchFamily="18" charset="0"/>
                <a:cs typeface="Times New Roman" panose="02020603050405020304" pitchFamily="18" charset="0"/>
              </a:rPr>
              <a:t>Credit_card</a:t>
            </a:r>
            <a:r>
              <a:rPr lang="en-US" sz="2800" b="1" dirty="0">
                <a:latin typeface="Times New Roman" panose="02020603050405020304" pitchFamily="18" charset="0"/>
                <a:cs typeface="Times New Roman" panose="02020603050405020304" pitchFamily="18" charset="0"/>
              </a:rPr>
              <a:t> Output</a:t>
            </a:r>
            <a:r>
              <a:rPr lang="en-US" b="1"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21218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80334" y="1043189"/>
            <a:ext cx="10431331" cy="5525036"/>
          </a:xfrm>
          <a:prstGeom prst="rect">
            <a:avLst/>
          </a:prstGeom>
        </p:spPr>
      </p:pic>
      <p:sp>
        <p:nvSpPr>
          <p:cNvPr id="5" name="Rectangle 4"/>
          <p:cNvSpPr/>
          <p:nvPr/>
        </p:nvSpPr>
        <p:spPr>
          <a:xfrm>
            <a:off x="880334" y="372345"/>
            <a:ext cx="4103790" cy="523220"/>
          </a:xfrm>
          <a:prstGeom prst="rect">
            <a:avLst/>
          </a:prstGeom>
        </p:spPr>
        <p:txBody>
          <a:bodyPr wrap="square">
            <a:spAutoFit/>
          </a:bodyPr>
          <a:lstStyle/>
          <a:p>
            <a:r>
              <a:rPr lang="en-US" sz="2800" b="1" dirty="0" err="1">
                <a:latin typeface="Times New Roman" panose="02020603050405020304" pitchFamily="18" charset="0"/>
                <a:cs typeface="Times New Roman" panose="02020603050405020304" pitchFamily="18" charset="0"/>
              </a:rPr>
              <a:t>Tax_Return</a:t>
            </a:r>
            <a:r>
              <a:rPr lang="en-US" sz="2800" b="1" dirty="0">
                <a:latin typeface="Times New Roman" panose="02020603050405020304" pitchFamily="18" charset="0"/>
                <a:cs typeface="Times New Roman" panose="02020603050405020304" pitchFamily="18" charset="0"/>
              </a:rPr>
              <a:t> Output:</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4968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248077-1701-0E47-4E1E-726036358D56}"/>
              </a:ext>
            </a:extLst>
          </p:cNvPr>
          <p:cNvPicPr>
            <a:picLocks noChangeAspect="1"/>
          </p:cNvPicPr>
          <p:nvPr/>
        </p:nvPicPr>
        <p:blipFill>
          <a:blip r:embed="rId2"/>
          <a:stretch>
            <a:fillRect/>
          </a:stretch>
        </p:blipFill>
        <p:spPr>
          <a:xfrm>
            <a:off x="933156" y="977411"/>
            <a:ext cx="8801687" cy="5501055"/>
          </a:xfrm>
          <a:prstGeom prst="rect">
            <a:avLst/>
          </a:prstGeom>
        </p:spPr>
      </p:pic>
      <p:sp>
        <p:nvSpPr>
          <p:cNvPr id="5" name="TextBox 4">
            <a:extLst>
              <a:ext uri="{FF2B5EF4-FFF2-40B4-BE49-F238E27FC236}">
                <a16:creationId xmlns:a16="http://schemas.microsoft.com/office/drawing/2014/main" id="{3F401A4B-D9E8-0E60-0197-15A68D847A38}"/>
              </a:ext>
            </a:extLst>
          </p:cNvPr>
          <p:cNvSpPr txBox="1"/>
          <p:nvPr/>
        </p:nvSpPr>
        <p:spPr>
          <a:xfrm>
            <a:off x="933156" y="179908"/>
            <a:ext cx="7408986"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Bank Invoice Output:</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1658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C826E-72DB-45B4-B092-DA86DA68C4A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Table of contents</a:t>
            </a:r>
          </a:p>
        </p:txBody>
      </p:sp>
      <p:sp>
        <p:nvSpPr>
          <p:cNvPr id="36" name="Text Placeholder 35">
            <a:extLst>
              <a:ext uri="{FF2B5EF4-FFF2-40B4-BE49-F238E27FC236}">
                <a16:creationId xmlns:a16="http://schemas.microsoft.com/office/drawing/2014/main" id="{E14C2379-D648-4FA4-892B-A031C8CF38FA}"/>
              </a:ext>
            </a:extLst>
          </p:cNvPr>
          <p:cNvSpPr>
            <a:spLocks noGrp="1"/>
          </p:cNvSpPr>
          <p:nvPr>
            <p:ph type="body" sz="quarter" idx="18"/>
          </p:nvPr>
        </p:nvSpPr>
        <p:spPr>
          <a:xfrm>
            <a:off x="1005434" y="1656828"/>
            <a:ext cx="8335513" cy="4591571"/>
          </a:xfrm>
        </p:spPr>
        <p:txBody>
          <a:bodyPr/>
          <a:lstStyle/>
          <a:p>
            <a:pPr marL="285750" indent="-285750" algn="l">
              <a:lnSpc>
                <a:spcPct val="150000"/>
              </a:lnSpc>
              <a:spcAft>
                <a:spcPts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Abstract</a:t>
            </a:r>
          </a:p>
          <a:p>
            <a:pPr marL="285750" indent="-285750" algn="l">
              <a:lnSpc>
                <a:spcPct val="150000"/>
              </a:lnSpc>
              <a:spcAft>
                <a:spcPts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Introduction </a:t>
            </a:r>
          </a:p>
          <a:p>
            <a:pPr marL="285750" indent="-285750" algn="l">
              <a:lnSpc>
                <a:spcPct val="150000"/>
              </a:lnSpc>
              <a:spcAft>
                <a:spcPts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Theoretical Framework for Document Classification</a:t>
            </a:r>
          </a:p>
          <a:p>
            <a:pPr marL="285750" indent="-285750" algn="l">
              <a:lnSpc>
                <a:spcPct val="150000"/>
              </a:lnSpc>
              <a:spcAft>
                <a:spcPts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Proposed Methodology</a:t>
            </a:r>
          </a:p>
          <a:p>
            <a:pPr marL="285750" indent="-285750" algn="l">
              <a:lnSpc>
                <a:spcPct val="150000"/>
              </a:lnSpc>
              <a:spcAft>
                <a:spcPts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Model selection</a:t>
            </a:r>
          </a:p>
          <a:p>
            <a:pPr marL="285750" indent="-285750" algn="l">
              <a:lnSpc>
                <a:spcPct val="150000"/>
              </a:lnSpc>
              <a:spcAft>
                <a:spcPts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Results and Discussions</a:t>
            </a:r>
          </a:p>
          <a:p>
            <a:pPr marL="285750" indent="-285750" algn="l">
              <a:lnSpc>
                <a:spcPct val="150000"/>
              </a:lnSpc>
              <a:spcAft>
                <a:spcPts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Observations</a:t>
            </a:r>
          </a:p>
          <a:p>
            <a:pPr marL="285750" indent="-285750" algn="l">
              <a:lnSpc>
                <a:spcPct val="150000"/>
              </a:lnSpc>
              <a:spcAft>
                <a:spcPts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Challenges And Limitations</a:t>
            </a:r>
          </a:p>
          <a:p>
            <a:pPr marL="285750" indent="-285750" algn="l">
              <a:lnSpc>
                <a:spcPct val="150000"/>
              </a:lnSpc>
              <a:spcAft>
                <a:spcPts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Conclusion </a:t>
            </a:r>
          </a:p>
          <a:p>
            <a:pPr marL="285750" indent="-285750" algn="l">
              <a:lnSpc>
                <a:spcPct val="150000"/>
              </a:lnSpc>
              <a:spcAft>
                <a:spcPts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Future work</a:t>
            </a:r>
          </a:p>
          <a:p>
            <a:pPr marL="285750" indent="-285750" algn="l">
              <a:lnSpc>
                <a:spcPct val="150000"/>
              </a:lnSpc>
              <a:spcAft>
                <a:spcPts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References</a:t>
            </a:r>
          </a:p>
        </p:txBody>
      </p:sp>
      <p:pic>
        <p:nvPicPr>
          <p:cNvPr id="18" name="Picture 17" descr="pen and paper icon">
            <a:extLst>
              <a:ext uri="{FF2B5EF4-FFF2-40B4-BE49-F238E27FC236}">
                <a16:creationId xmlns:a16="http://schemas.microsoft.com/office/drawing/2014/main" id="{CE889C08-FD1F-4AE0-9D82-E718A6E92DF1}"/>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5031534" y="726021"/>
            <a:ext cx="814387" cy="814387"/>
          </a:xfrm>
          <a:prstGeom prst="rect">
            <a:avLst/>
          </a:prstGeom>
        </p:spPr>
      </p:pic>
    </p:spTree>
    <p:extLst>
      <p:ext uri="{BB962C8B-B14F-4D97-AF65-F5344CB8AC3E}">
        <p14:creationId xmlns:p14="http://schemas.microsoft.com/office/powerpoint/2010/main" val="5370410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14" y="0"/>
            <a:ext cx="10189029" cy="1117600"/>
          </a:xfrm>
        </p:spPr>
        <p:txBody>
          <a:bodyPr/>
          <a:lstStyle/>
          <a:p>
            <a:r>
              <a:rPr lang="en-US" b="1" dirty="0">
                <a:latin typeface="Times New Roman" panose="02020603050405020304" pitchFamily="18" charset="0"/>
                <a:cs typeface="Times New Roman" panose="02020603050405020304" pitchFamily="18" charset="0"/>
              </a:rPr>
              <a:t>Comparative Analysis of Classifier’s Results</a:t>
            </a:r>
            <a:endParaRPr lang="en-IN"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450166" y="1913206"/>
            <a:ext cx="11141612" cy="4754880"/>
          </a:xfrm>
          <a:prstGeom prst="rect">
            <a:avLst/>
          </a:prstGeom>
        </p:spPr>
      </p:pic>
      <p:sp>
        <p:nvSpPr>
          <p:cNvPr id="3" name="TextBox 2">
            <a:extLst>
              <a:ext uri="{FF2B5EF4-FFF2-40B4-BE49-F238E27FC236}">
                <a16:creationId xmlns:a16="http://schemas.microsoft.com/office/drawing/2014/main" id="{7F67F85B-B9F5-603E-6002-1F3454E2A9D6}"/>
              </a:ext>
            </a:extLst>
          </p:cNvPr>
          <p:cNvSpPr txBox="1"/>
          <p:nvPr/>
        </p:nvSpPr>
        <p:spPr>
          <a:xfrm>
            <a:off x="450166" y="872197"/>
            <a:ext cx="10645253" cy="923330"/>
          </a:xfrm>
          <a:prstGeom prst="rect">
            <a:avLst/>
          </a:prstGeom>
          <a:noFill/>
        </p:spPr>
        <p:txBody>
          <a:bodyPr wrap="square" rtlCol="0">
            <a:spAutoFit/>
          </a:bodyPr>
          <a:lstStyle/>
          <a:p>
            <a:pPr algn="just"/>
            <a:r>
              <a:rPr lang="en-US" dirty="0" err="1"/>
              <a:t>XGBoost</a:t>
            </a:r>
            <a:r>
              <a:rPr lang="en-US" dirty="0"/>
              <a:t>, </a:t>
            </a:r>
            <a:r>
              <a:rPr lang="en-US" dirty="0" err="1"/>
              <a:t>CatBoost</a:t>
            </a:r>
            <a:r>
              <a:rPr lang="en-US" dirty="0"/>
              <a:t>, and Voting Classifier achieved the highest accuracy of 91%, outperforming Random Forest.</a:t>
            </a:r>
          </a:p>
          <a:p>
            <a:pPr algn="just"/>
            <a:endParaRPr lang="en-US" dirty="0"/>
          </a:p>
          <a:p>
            <a:pPr algn="just"/>
            <a:r>
              <a:rPr lang="en-US" dirty="0"/>
              <a:t>The Voting Classifier combined predictions from multiple models, making it the most reliable and robust.</a:t>
            </a:r>
            <a:endParaRPr lang="en-IN" dirty="0"/>
          </a:p>
        </p:txBody>
      </p:sp>
    </p:spTree>
    <p:extLst>
      <p:ext uri="{BB962C8B-B14F-4D97-AF65-F5344CB8AC3E}">
        <p14:creationId xmlns:p14="http://schemas.microsoft.com/office/powerpoint/2010/main" val="32690632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Observation</a:t>
            </a:r>
            <a:endParaRPr lang="en-IN" b="1" dirty="0">
              <a:latin typeface="Times New Roman" panose="02020603050405020304" pitchFamily="18" charset="0"/>
              <a:cs typeface="Times New Roman" panose="02020603050405020304" pitchFamily="18" charset="0"/>
            </a:endParaRPr>
          </a:p>
        </p:txBody>
      </p:sp>
      <p:sp>
        <p:nvSpPr>
          <p:cNvPr id="3" name="Rectangle 2"/>
          <p:cNvSpPr/>
          <p:nvPr/>
        </p:nvSpPr>
        <p:spPr>
          <a:xfrm>
            <a:off x="787399" y="1754644"/>
            <a:ext cx="10739315" cy="3693319"/>
          </a:xfrm>
          <a:prstGeom prst="rect">
            <a:avLst/>
          </a:prstGeom>
        </p:spPr>
        <p:txBody>
          <a:bodyPr wrap="square">
            <a:spAutoFit/>
          </a:bodyPr>
          <a:lstStyle/>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It is observed that the classification of the bank documents achieved better results with different ensemble Machine Learning Models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Random Forest, XG Boost and Cat Boost as model and Voting Classifier is bench mark model</a:t>
            </a:r>
            <a:endParaRPr lang="en-IN" dirty="0">
              <a:latin typeface="Times New Roman" panose="02020603050405020304" pitchFamily="18" charset="0"/>
              <a:cs typeface="Times New Roman" panose="02020603050405020304" pitchFamily="18" charset="0"/>
            </a:endParaRPr>
          </a:p>
          <a:p>
            <a:pPr marL="342900" indent="-3429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The performance of the individual classifier is measured based on the output values of evaluation metrics (Accuracy, Precision, Recall and F1-Score)</a:t>
            </a:r>
            <a:endParaRPr lang="en-IN" dirty="0">
              <a:latin typeface="Times New Roman" panose="02020603050405020304" pitchFamily="18" charset="0"/>
              <a:cs typeface="Times New Roman" panose="02020603050405020304" pitchFamily="18" charset="0"/>
            </a:endParaRPr>
          </a:p>
          <a:p>
            <a:pPr lvl="1" algn="just"/>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The Random Forest gives Accuracy (0.96), Precision(0.96), Recall(0.96),F1-Score (0.96)</a:t>
            </a:r>
            <a:endParaRPr lang="en-IN"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ii.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gives the Accuracy (0.98), Precision (0.98), Recall(0.91),F1-Score (0.98)</a:t>
            </a:r>
            <a:endParaRPr lang="en-IN"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iii. </a:t>
            </a:r>
            <a:r>
              <a:rPr lang="en-US" dirty="0" err="1">
                <a:latin typeface="Times New Roman" panose="02020603050405020304" pitchFamily="18" charset="0"/>
                <a:cs typeface="Times New Roman" panose="02020603050405020304" pitchFamily="18" charset="0"/>
              </a:rPr>
              <a:t>CatBoost</a:t>
            </a:r>
            <a:r>
              <a:rPr lang="en-US" dirty="0">
                <a:latin typeface="Times New Roman" panose="02020603050405020304" pitchFamily="18" charset="0"/>
                <a:cs typeface="Times New Roman" panose="02020603050405020304" pitchFamily="18" charset="0"/>
              </a:rPr>
              <a:t> gives the Accuracy (0.98), Precision(0.98), Recall(0.98),F1-Score (0.98)</a:t>
            </a:r>
            <a:endParaRPr lang="en-IN"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iv. Voting Classifier gives the Accuracy (0.98), Precision (0.98), Recall(0.98),F1- Score (0.98)</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Based the results obtained from the above mentioned 4 classifiers , It is observed that Voting Classifier,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CatBoost</a:t>
            </a:r>
            <a:r>
              <a:rPr lang="en-US" dirty="0">
                <a:latin typeface="Times New Roman" panose="02020603050405020304" pitchFamily="18" charset="0"/>
                <a:cs typeface="Times New Roman" panose="02020603050405020304" pitchFamily="18" charset="0"/>
              </a:rPr>
              <a:t> algorithms gives highest accuracy(98%) among all four classifiers and equally performed.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2588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E9CFB-48A2-15A5-3396-CF2FF037C516}"/>
              </a:ext>
            </a:extLst>
          </p:cNvPr>
          <p:cNvSpPr>
            <a:spLocks noGrp="1"/>
          </p:cNvSpPr>
          <p:nvPr>
            <p:ph type="title"/>
          </p:nvPr>
        </p:nvSpPr>
        <p:spPr/>
        <p:txBody>
          <a:bodyPr/>
          <a:lstStyle/>
          <a:p>
            <a:r>
              <a:rPr lang="en-US" b="1" dirty="0"/>
              <a:t>Challenges:</a:t>
            </a:r>
            <a:endParaRPr lang="en-IN" b="1" dirty="0"/>
          </a:p>
        </p:txBody>
      </p:sp>
      <p:sp>
        <p:nvSpPr>
          <p:cNvPr id="3" name="Content Placeholder 2">
            <a:extLst>
              <a:ext uri="{FF2B5EF4-FFF2-40B4-BE49-F238E27FC236}">
                <a16:creationId xmlns:a16="http://schemas.microsoft.com/office/drawing/2014/main" id="{D575467D-1DC0-EDC9-93A2-C2DDA26ABA7B}"/>
              </a:ext>
            </a:extLst>
          </p:cNvPr>
          <p:cNvSpPr>
            <a:spLocks noGrp="1"/>
          </p:cNvSpPr>
          <p:nvPr>
            <p:ph idx="1"/>
          </p:nvPr>
        </p:nvSpPr>
        <p:spPr/>
        <p:txBody>
          <a:bodyPr>
            <a:normAutofit fontScale="92500" lnSpcReduction="20000"/>
          </a:bodyPr>
          <a:lstStyle/>
          <a:p>
            <a:pPr lvl="0" algn="just"/>
            <a:r>
              <a:rPr lang="en-IN" dirty="0"/>
              <a:t>Cleaning the datasets (Scanned documents ) </a:t>
            </a:r>
            <a:endParaRPr lang="en-US" dirty="0"/>
          </a:p>
          <a:p>
            <a:pPr lvl="0" algn="just"/>
            <a:r>
              <a:rPr lang="en-GB" dirty="0"/>
              <a:t>Bank documents can come in a variety of formats, including PDF files, scanned images, and handwritten notes, making it difficult to extract useful information. Some files may contain information belonging to more than one category, making it difficult to categorize them correctly.</a:t>
            </a:r>
          </a:p>
          <a:p>
            <a:pPr lvl="0" algn="just"/>
            <a:r>
              <a:rPr lang="en-GB" dirty="0"/>
              <a:t>Banks may update their document formats, which requires retraining of classification patterns to recognize new patterns</a:t>
            </a:r>
            <a:r>
              <a:rPr lang="en-US" dirty="0"/>
              <a:t>.</a:t>
            </a:r>
          </a:p>
          <a:p>
            <a:pPr marL="0" lvl="0" indent="0" algn="just">
              <a:buNone/>
            </a:pPr>
            <a:endParaRPr lang="en-US" dirty="0"/>
          </a:p>
          <a:p>
            <a:pPr marL="0" indent="0" algn="just">
              <a:buNone/>
            </a:pPr>
            <a:r>
              <a:rPr lang="en-US" sz="2800" b="1" dirty="0">
                <a:latin typeface="Times New Roman" panose="02020603050405020304" pitchFamily="18" charset="0"/>
                <a:cs typeface="Times New Roman" panose="02020603050405020304" pitchFamily="18" charset="0"/>
              </a:rPr>
              <a:t>LIMITATIONS</a:t>
            </a:r>
            <a:r>
              <a:rPr lang="en-US" sz="3200" b="1" dirty="0">
                <a:latin typeface="Times New Roman" panose="02020603050405020304" pitchFamily="18" charset="0"/>
                <a:cs typeface="Times New Roman" panose="02020603050405020304" pitchFamily="18" charset="0"/>
              </a:rPr>
              <a:t>:</a:t>
            </a:r>
          </a:p>
          <a:p>
            <a:pPr marL="0" indent="0" algn="just">
              <a:buNone/>
            </a:pPr>
            <a:endParaRPr lang="en-US" sz="3200" b="1" dirty="0">
              <a:latin typeface="Times New Roman" panose="02020603050405020304" pitchFamily="18" charset="0"/>
              <a:cs typeface="Times New Roman" panose="02020603050405020304" pitchFamily="18" charset="0"/>
            </a:endParaRPr>
          </a:p>
          <a:p>
            <a:pPr algn="just"/>
            <a:r>
              <a:rPr lang="en-US" sz="1900" dirty="0"/>
              <a:t>Extracting handwritten signatures and converting to computer generated text</a:t>
            </a:r>
          </a:p>
          <a:p>
            <a:pPr algn="just"/>
            <a:r>
              <a:rPr lang="en-US" sz="1900" dirty="0"/>
              <a:t>While converting PDF documents(text and images) into text only text information is retrieved.</a:t>
            </a:r>
          </a:p>
          <a:p>
            <a:pPr marL="0" indent="0" algn="just">
              <a:buNone/>
            </a:pPr>
            <a:endParaRPr lang="en-US" sz="3200" b="1" dirty="0">
              <a:latin typeface="Times New Roman" panose="02020603050405020304" pitchFamily="18" charset="0"/>
              <a:cs typeface="Times New Roman" panose="02020603050405020304" pitchFamily="18" charset="0"/>
            </a:endParaRPr>
          </a:p>
          <a:p>
            <a:pPr marL="0" indent="0" algn="just">
              <a:buNone/>
            </a:pPr>
            <a:endParaRPr lang="en-IN" sz="3200" dirty="0"/>
          </a:p>
        </p:txBody>
      </p:sp>
    </p:spTree>
    <p:extLst>
      <p:ext uri="{BB962C8B-B14F-4D97-AF65-F5344CB8AC3E}">
        <p14:creationId xmlns:p14="http://schemas.microsoft.com/office/powerpoint/2010/main" val="1592315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FEFEA-783E-BA95-F028-4C726F9AE72C}"/>
              </a:ext>
            </a:extLst>
          </p:cNvPr>
          <p:cNvSpPr>
            <a:spLocks noGrp="1"/>
          </p:cNvSpPr>
          <p:nvPr>
            <p:ph type="title"/>
          </p:nvPr>
        </p:nvSpPr>
        <p:spPr/>
        <p:txBody>
          <a:bodyPr/>
          <a:lstStyle/>
          <a:p>
            <a:r>
              <a:rPr lang="en-US" b="1" dirty="0"/>
              <a:t>FUTURE WORK:</a:t>
            </a:r>
            <a:endParaRPr lang="en-IN" b="1" dirty="0"/>
          </a:p>
        </p:txBody>
      </p:sp>
      <p:sp>
        <p:nvSpPr>
          <p:cNvPr id="3" name="Content Placeholder 2">
            <a:extLst>
              <a:ext uri="{FF2B5EF4-FFF2-40B4-BE49-F238E27FC236}">
                <a16:creationId xmlns:a16="http://schemas.microsoft.com/office/drawing/2014/main" id="{3A66304F-16C4-A159-7051-D05D8B08D2F4}"/>
              </a:ext>
            </a:extLst>
          </p:cNvPr>
          <p:cNvSpPr>
            <a:spLocks noGrp="1"/>
          </p:cNvSpPr>
          <p:nvPr>
            <p:ph idx="1"/>
          </p:nvPr>
        </p:nvSpPr>
        <p:spPr/>
        <p:txBody>
          <a:bodyPr/>
          <a:lstStyle/>
          <a:p>
            <a:pPr algn="just"/>
            <a:r>
              <a:rPr lang="en-US" sz="1800" dirty="0"/>
              <a:t>As part of future work , finance and Banking sectors are tremendously developed globally integrating the Deep Learning and Natural Language Processing techniques into document classification can enhance accuracy and efficiency by reducing errors.  </a:t>
            </a:r>
          </a:p>
          <a:p>
            <a:pPr marL="0" indent="0" algn="just">
              <a:buNone/>
            </a:pPr>
            <a:endParaRPr lang="en-IN" dirty="0"/>
          </a:p>
        </p:txBody>
      </p:sp>
    </p:spTree>
    <p:extLst>
      <p:ext uri="{BB962C8B-B14F-4D97-AF65-F5344CB8AC3E}">
        <p14:creationId xmlns:p14="http://schemas.microsoft.com/office/powerpoint/2010/main" val="2438625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5801" y="407962"/>
            <a:ext cx="10498014" cy="1083213"/>
          </a:xfrm>
        </p:spPr>
        <p:txBody>
          <a:bodyPr/>
          <a:lstStyle/>
          <a:p>
            <a:r>
              <a:rPr lang="en-US" b="1" dirty="0">
                <a:latin typeface="Times New Roman" panose="02020603050405020304" pitchFamily="18" charset="0"/>
                <a:cs typeface="Times New Roman" panose="02020603050405020304" pitchFamily="18" charset="0"/>
              </a:rPr>
              <a:t>Conclusion :</a:t>
            </a:r>
            <a:endParaRPr lang="en-IN"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685801" y="1648496"/>
            <a:ext cx="10840914" cy="4142705"/>
          </a:xfrm>
        </p:spPr>
        <p:txBody>
          <a:bodyPr>
            <a:normAutofit/>
          </a:bodyPr>
          <a:lstStyle/>
          <a:p>
            <a:pPr algn="just"/>
            <a:r>
              <a:rPr lang="en-GB" sz="2000" dirty="0"/>
              <a:t>The proposed system uses advanced ensemble machine learning algorithms and natural language processing techniques, which helps to automatically categorize and classify the bank documents that contains both structured and unstructured data. The salient features extracted from the ensemble machine learning model are fed into output classification. </a:t>
            </a:r>
          </a:p>
          <a:p>
            <a:pPr algn="just"/>
            <a:r>
              <a:rPr lang="en-US" sz="2000" dirty="0"/>
              <a:t>The proposed ensemble machine learning models </a:t>
            </a:r>
            <a:r>
              <a:rPr lang="en-US" sz="2000" dirty="0" err="1"/>
              <a:t>XGBoost</a:t>
            </a:r>
            <a:r>
              <a:rPr lang="en-US" sz="2000" dirty="0"/>
              <a:t>(98%) and Voting Classifier(98%) achieved highest accuracy in comparison with Random Forest (96%) and </a:t>
            </a:r>
            <a:r>
              <a:rPr lang="en-US" sz="2000" dirty="0" err="1"/>
              <a:t>CatBoost</a:t>
            </a:r>
            <a:r>
              <a:rPr lang="en-US" sz="2000" dirty="0"/>
              <a:t>(98%). </a:t>
            </a:r>
          </a:p>
          <a:p>
            <a:pPr algn="just"/>
            <a:endParaRPr lang="en-US" sz="2000" dirty="0"/>
          </a:p>
        </p:txBody>
      </p:sp>
    </p:spTree>
    <p:extLst>
      <p:ext uri="{BB962C8B-B14F-4D97-AF65-F5344CB8AC3E}">
        <p14:creationId xmlns:p14="http://schemas.microsoft.com/office/powerpoint/2010/main" val="4460050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1695428"/>
            <a:ext cx="10395283" cy="4378800"/>
          </a:xfrm>
        </p:spPr>
        <p:txBody>
          <a:bodyPr>
            <a:noAutofit/>
          </a:bodyPr>
          <a:lstStyle/>
          <a:p>
            <a:pPr marL="342900" marR="341630" lvl="0" indent="-342900" algn="just">
              <a:lnSpc>
                <a:spcPct val="160000"/>
              </a:lnSpc>
              <a:spcBef>
                <a:spcPts val="5"/>
              </a:spcBef>
              <a:buSzPts val="1200"/>
              <a:buFont typeface="+mj-lt"/>
              <a:buAutoNum type="arabicPeriod"/>
              <a:tabLst>
                <a:tab pos="297815" algn="l"/>
              </a:tabLst>
            </a:pPr>
            <a:r>
              <a:rPr lang="en-US" sz="1700" dirty="0" err="1">
                <a:effectLst/>
                <a:latin typeface="Times New Roman" panose="02020603050405020304" pitchFamily="18" charset="0"/>
                <a:ea typeface="Times New Roman" panose="02020603050405020304" pitchFamily="18" charset="0"/>
              </a:rPr>
              <a:t>Sarosh</a:t>
            </a:r>
            <a:r>
              <a:rPr lang="en-US" sz="1700" dirty="0">
                <a:effectLst/>
                <a:latin typeface="Times New Roman" panose="02020603050405020304" pitchFamily="18" charset="0"/>
                <a:ea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rPr>
              <a:t>Dandoti</a:t>
            </a:r>
            <a:r>
              <a:rPr lang="en-US" sz="1700" dirty="0">
                <a:effectLst/>
                <a:latin typeface="Times New Roman" panose="02020603050405020304" pitchFamily="18" charset="0"/>
                <a:ea typeface="Times New Roman" panose="02020603050405020304" pitchFamily="18" charset="0"/>
              </a:rPr>
              <a:t>,(2022), Text Document Classification </a:t>
            </a:r>
            <a:r>
              <a:rPr lang="en-US" sz="1700" dirty="0" err="1">
                <a:effectLst/>
                <a:latin typeface="Times New Roman" panose="02020603050405020304" pitchFamily="18" charset="0"/>
                <a:ea typeface="Times New Roman" panose="02020603050405020304" pitchFamily="18" charset="0"/>
              </a:rPr>
              <a:t>System,International</a:t>
            </a:r>
            <a:r>
              <a:rPr lang="en-US" sz="1700" dirty="0">
                <a:effectLst/>
                <a:latin typeface="Times New Roman" panose="02020603050405020304" pitchFamily="18" charset="0"/>
                <a:ea typeface="Times New Roman" panose="02020603050405020304" pitchFamily="18" charset="0"/>
              </a:rPr>
              <a:t> Research Journal</a:t>
            </a:r>
            <a:r>
              <a:rPr lang="en-US" sz="1700" spc="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of</a:t>
            </a:r>
            <a:r>
              <a:rPr lang="en-US" sz="1700" spc="-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Engineering and</a:t>
            </a:r>
            <a:r>
              <a:rPr lang="en-US" sz="1700" spc="-3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Technology (IRJET), 9(6),2847-2850</a:t>
            </a:r>
            <a:endParaRPr lang="en-IN" sz="1700" dirty="0">
              <a:effectLst/>
              <a:latin typeface="Times New Roman" panose="02020603050405020304" pitchFamily="18" charset="0"/>
              <a:ea typeface="Times New Roman" panose="02020603050405020304" pitchFamily="18" charset="0"/>
            </a:endParaRPr>
          </a:p>
          <a:p>
            <a:pPr marL="342900" marR="341630" lvl="0" indent="-342900" algn="just">
              <a:lnSpc>
                <a:spcPct val="160000"/>
              </a:lnSpc>
              <a:buSzPts val="1200"/>
              <a:buFont typeface="+mj-lt"/>
              <a:buAutoNum type="arabicPeriod"/>
              <a:tabLst>
                <a:tab pos="282575" algn="l"/>
              </a:tabLst>
            </a:pPr>
            <a:r>
              <a:rPr lang="en-US" sz="1700" dirty="0">
                <a:effectLst/>
                <a:latin typeface="Times New Roman" panose="02020603050405020304" pitchFamily="18" charset="0"/>
                <a:ea typeface="Times New Roman" panose="02020603050405020304" pitchFamily="18" charset="0"/>
              </a:rPr>
              <a:t>Arslan, Ö., &amp; </a:t>
            </a:r>
            <a:r>
              <a:rPr lang="en-US" sz="1700" dirty="0" err="1">
                <a:effectLst/>
                <a:latin typeface="Times New Roman" panose="02020603050405020304" pitchFamily="18" charset="0"/>
                <a:ea typeface="Times New Roman" panose="02020603050405020304" pitchFamily="18" charset="0"/>
              </a:rPr>
              <a:t>Uymaz</a:t>
            </a:r>
            <a:r>
              <a:rPr lang="en-US" sz="1700" dirty="0">
                <a:effectLst/>
                <a:latin typeface="Times New Roman" panose="02020603050405020304" pitchFamily="18" charset="0"/>
                <a:ea typeface="Times New Roman" panose="02020603050405020304" pitchFamily="18" charset="0"/>
              </a:rPr>
              <a:t>, S. A. (2022). Classification of Invoice Images by Using Convolutional</a:t>
            </a:r>
            <a:r>
              <a:rPr lang="en-US" sz="1700" spc="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Neural</a:t>
            </a:r>
            <a:r>
              <a:rPr lang="en-US" sz="1700" spc="-1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Networks.</a:t>
            </a:r>
            <a:r>
              <a:rPr lang="en-US" sz="1700" spc="-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Journal</a:t>
            </a:r>
            <a:r>
              <a:rPr lang="en-US" sz="1700" spc="-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of</a:t>
            </a:r>
            <a:r>
              <a:rPr lang="en-US" sz="1700" spc="-7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Advanced</a:t>
            </a:r>
            <a:r>
              <a:rPr lang="en-US" sz="1700" spc="-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Research</a:t>
            </a:r>
            <a:r>
              <a:rPr lang="en-US" sz="1700" spc="-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in</a:t>
            </a:r>
            <a:r>
              <a:rPr lang="en-US" sz="1700" spc="-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Natural</a:t>
            </a:r>
            <a:r>
              <a:rPr lang="en-US" sz="1700" spc="-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and</a:t>
            </a:r>
            <a:r>
              <a:rPr lang="en-US" sz="1700" spc="-7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Applied</a:t>
            </a:r>
            <a:r>
              <a:rPr lang="en-US" sz="1700" spc="-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Sciences,</a:t>
            </a:r>
            <a:r>
              <a:rPr lang="en-US" sz="1700" spc="-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8(1),</a:t>
            </a:r>
            <a:r>
              <a:rPr lang="en-US" sz="1700" spc="-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8-25. </a:t>
            </a:r>
            <a:endParaRPr lang="en-IN" sz="1700" dirty="0">
              <a:effectLst/>
              <a:latin typeface="Times New Roman" panose="02020603050405020304" pitchFamily="18" charset="0"/>
              <a:ea typeface="Times New Roman" panose="02020603050405020304" pitchFamily="18" charset="0"/>
            </a:endParaRPr>
          </a:p>
          <a:p>
            <a:pPr marL="342900" marR="341630" lvl="0" indent="-342900" algn="just">
              <a:lnSpc>
                <a:spcPct val="160000"/>
              </a:lnSpc>
              <a:buSzPts val="1200"/>
              <a:buFont typeface="+mj-lt"/>
              <a:buAutoNum type="arabicPeriod"/>
              <a:tabLst>
                <a:tab pos="297815" algn="l"/>
              </a:tabLst>
            </a:pPr>
            <a:r>
              <a:rPr lang="en-US" sz="1700" dirty="0">
                <a:effectLst/>
                <a:latin typeface="Times New Roman" panose="02020603050405020304" pitchFamily="18" charset="0"/>
                <a:ea typeface="Times New Roman" panose="02020603050405020304" pitchFamily="18" charset="0"/>
              </a:rPr>
              <a:t>Sheth, V., Tripathi, U., &amp; Sharma, A. (2022). A Comparative Analysis of Machine Learning</a:t>
            </a:r>
            <a:r>
              <a:rPr lang="en-US" sz="1700" spc="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Algorithms</a:t>
            </a:r>
            <a:r>
              <a:rPr lang="en-US" sz="1700" spc="-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for</a:t>
            </a:r>
            <a:r>
              <a:rPr lang="en-US" sz="1700" spc="-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Classification Purpose.</a:t>
            </a:r>
            <a:r>
              <a:rPr lang="en-US" sz="1700" spc="-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Procedia</a:t>
            </a:r>
            <a:r>
              <a:rPr lang="en-US" sz="1700" spc="-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Computer</a:t>
            </a:r>
            <a:r>
              <a:rPr lang="en-US" sz="1700" spc="-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Science, 215,</a:t>
            </a:r>
            <a:r>
              <a:rPr lang="en-US" sz="1700" spc="-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422-431.</a:t>
            </a:r>
            <a:endParaRPr lang="en-IN" sz="1700" dirty="0">
              <a:effectLst/>
              <a:latin typeface="Times New Roman" panose="02020603050405020304" pitchFamily="18" charset="0"/>
              <a:ea typeface="Times New Roman" panose="02020603050405020304" pitchFamily="18" charset="0"/>
            </a:endParaRPr>
          </a:p>
          <a:p>
            <a:pPr marL="342900" marR="341630" lvl="0" indent="-342900" algn="just">
              <a:lnSpc>
                <a:spcPct val="160000"/>
              </a:lnSpc>
              <a:buSzPts val="1200"/>
              <a:buFont typeface="+mj-lt"/>
              <a:buAutoNum type="arabicPeriod"/>
              <a:tabLst>
                <a:tab pos="317500" algn="l"/>
              </a:tabLst>
            </a:pPr>
            <a:r>
              <a:rPr lang="en-US" sz="1700" dirty="0" err="1">
                <a:effectLst/>
                <a:latin typeface="Times New Roman" panose="02020603050405020304" pitchFamily="18" charset="0"/>
                <a:ea typeface="Times New Roman" panose="02020603050405020304" pitchFamily="18" charset="0"/>
              </a:rPr>
              <a:t>Ghumade</a:t>
            </a:r>
            <a:r>
              <a:rPr lang="en-US" sz="1700" dirty="0">
                <a:effectLst/>
                <a:latin typeface="Times New Roman" panose="02020603050405020304" pitchFamily="18" charset="0"/>
                <a:ea typeface="Times New Roman" panose="02020603050405020304" pitchFamily="18" charset="0"/>
              </a:rPr>
              <a:t>, T. G., &amp; Deshmukh, R. A. (2019). A document classification using NLP and</a:t>
            </a:r>
            <a:r>
              <a:rPr lang="en-US" sz="1700" spc="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recurrent</a:t>
            </a:r>
            <a:r>
              <a:rPr lang="en-US" sz="1700" spc="-1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neural</a:t>
            </a:r>
            <a:r>
              <a:rPr lang="en-US" sz="1700" spc="-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network.</a:t>
            </a:r>
            <a:r>
              <a:rPr lang="en-US" sz="1700" spc="-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Int. J.</a:t>
            </a:r>
            <a:r>
              <a:rPr lang="en-US" sz="1700" spc="-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Eng.</a:t>
            </a:r>
            <a:r>
              <a:rPr lang="en-US" sz="1700" spc="-7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Adv.</a:t>
            </a:r>
            <a:r>
              <a:rPr lang="en-US" sz="1700" spc="-2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Technol,</a:t>
            </a:r>
            <a:r>
              <a:rPr lang="en-US" sz="1700" spc="-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8(6),</a:t>
            </a:r>
            <a:r>
              <a:rPr lang="en-US" sz="1700" spc="-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632-636.</a:t>
            </a:r>
            <a:endParaRPr lang="en-IN" sz="1700" dirty="0">
              <a:effectLst/>
              <a:latin typeface="Times New Roman" panose="02020603050405020304" pitchFamily="18" charset="0"/>
              <a:ea typeface="Times New Roman" panose="02020603050405020304" pitchFamily="18" charset="0"/>
            </a:endParaRPr>
          </a:p>
          <a:p>
            <a:pPr marL="342900" indent="-342900" algn="just">
              <a:buFont typeface="+mj-lt"/>
              <a:buAutoNum type="arabicPeriod"/>
            </a:pPr>
            <a:r>
              <a:rPr lang="en-US" sz="1700" dirty="0">
                <a:effectLst/>
                <a:latin typeface="Times New Roman" panose="02020603050405020304" pitchFamily="18" charset="0"/>
                <a:ea typeface="Times New Roman" panose="02020603050405020304" pitchFamily="18" charset="0"/>
              </a:rPr>
              <a:t>Engin, D., </a:t>
            </a:r>
            <a:r>
              <a:rPr lang="en-US" sz="1700" dirty="0" err="1">
                <a:effectLst/>
                <a:latin typeface="Times New Roman" panose="02020603050405020304" pitchFamily="18" charset="0"/>
                <a:ea typeface="Times New Roman" panose="02020603050405020304" pitchFamily="18" charset="0"/>
              </a:rPr>
              <a:t>Emekligil</a:t>
            </a:r>
            <a:r>
              <a:rPr lang="en-US" sz="1700" dirty="0">
                <a:effectLst/>
                <a:latin typeface="Times New Roman" panose="02020603050405020304" pitchFamily="18" charset="0"/>
                <a:ea typeface="Times New Roman" panose="02020603050405020304" pitchFamily="18" charset="0"/>
              </a:rPr>
              <a:t>, E., Oral, B., Arslan, S., &amp; </a:t>
            </a:r>
            <a:r>
              <a:rPr lang="en-US" sz="1700" dirty="0" err="1">
                <a:effectLst/>
                <a:latin typeface="Times New Roman" panose="02020603050405020304" pitchFamily="18" charset="0"/>
                <a:ea typeface="Times New Roman" panose="02020603050405020304" pitchFamily="18" charset="0"/>
              </a:rPr>
              <a:t>Akpınar</a:t>
            </a:r>
            <a:r>
              <a:rPr lang="en-US" sz="1700" dirty="0">
                <a:effectLst/>
                <a:latin typeface="Times New Roman" panose="02020603050405020304" pitchFamily="18" charset="0"/>
                <a:ea typeface="Times New Roman" panose="02020603050405020304" pitchFamily="18" charset="0"/>
              </a:rPr>
              <a:t>, M. (2019). Multimodal deep neural</a:t>
            </a:r>
            <a:r>
              <a:rPr lang="en-US" sz="1700" spc="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networks</a:t>
            </a:r>
            <a:r>
              <a:rPr lang="en-US" sz="1700" spc="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for</a:t>
            </a:r>
            <a:r>
              <a:rPr lang="en-US" sz="1700" spc="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banking</a:t>
            </a:r>
            <a:r>
              <a:rPr lang="en-US" sz="1700" spc="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document</a:t>
            </a:r>
            <a:r>
              <a:rPr lang="en-US" sz="1700" spc="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classification.</a:t>
            </a:r>
            <a:r>
              <a:rPr lang="en-US" sz="1700" spc="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In</a:t>
            </a:r>
            <a:r>
              <a:rPr lang="en-US" sz="1700" spc="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International</a:t>
            </a:r>
            <a:r>
              <a:rPr lang="en-US" sz="1700" spc="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Conference</a:t>
            </a:r>
            <a:r>
              <a:rPr lang="en-US" sz="1700" spc="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on</a:t>
            </a:r>
            <a:r>
              <a:rPr lang="en-US" sz="1700" spc="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Advances</a:t>
            </a:r>
            <a:r>
              <a:rPr lang="en-US" sz="1700" spc="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in</a:t>
            </a:r>
            <a:r>
              <a:rPr lang="en-US" sz="1700" spc="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Information</a:t>
            </a:r>
            <a:r>
              <a:rPr lang="en-US" sz="1700" spc="-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Mining and Management</a:t>
            </a:r>
            <a:r>
              <a:rPr lang="en-US" sz="1700" spc="-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(pp. 21-25).</a:t>
            </a:r>
            <a:endParaRPr lang="en-US" sz="1700" dirty="0"/>
          </a:p>
        </p:txBody>
      </p:sp>
    </p:spTree>
    <p:extLst>
      <p:ext uri="{BB962C8B-B14F-4D97-AF65-F5344CB8AC3E}">
        <p14:creationId xmlns:p14="http://schemas.microsoft.com/office/powerpoint/2010/main" val="440255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50495" y="2811379"/>
            <a:ext cx="10840914" cy="1260000"/>
          </a:xfrm>
        </p:spPr>
        <p:txBody>
          <a:bodyPr>
            <a:noAutofit/>
          </a:bodyPr>
          <a:lstStyle/>
          <a:p>
            <a:pPr algn="ctr"/>
            <a:r>
              <a:rPr lang="en-US" sz="8800" dirty="0">
                <a:latin typeface="Curlz MT" panose="04040404050702020202" pitchFamily="82" charset="0"/>
              </a:rPr>
              <a:t>Thank  you</a:t>
            </a:r>
            <a:endParaRPr lang="en-IN" sz="8800" dirty="0">
              <a:latin typeface="Curlz MT" panose="04040404050702020202" pitchFamily="82" charset="0"/>
            </a:endParaRPr>
          </a:p>
        </p:txBody>
      </p:sp>
    </p:spTree>
    <p:extLst>
      <p:ext uri="{BB962C8B-B14F-4D97-AF65-F5344CB8AC3E}">
        <p14:creationId xmlns:p14="http://schemas.microsoft.com/office/powerpoint/2010/main" val="1764309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t>
            </a:r>
            <a:r>
              <a:rPr lang="en-US" b="1" dirty="0">
                <a:latin typeface="Times New Roman" panose="02020603050405020304" pitchFamily="18" charset="0"/>
                <a:cs typeface="Times New Roman" panose="02020603050405020304" pitchFamily="18" charset="0"/>
              </a:rPr>
              <a:t>abstract</a:t>
            </a:r>
            <a:r>
              <a:rPr lang="en-US" b="1" dirty="0"/>
              <a:t> </a:t>
            </a:r>
            <a:endParaRPr lang="en-IN" b="1" dirty="0"/>
          </a:p>
        </p:txBody>
      </p:sp>
      <p:sp>
        <p:nvSpPr>
          <p:cNvPr id="3" name="Content Placeholder 2"/>
          <p:cNvSpPr>
            <a:spLocks noGrp="1"/>
          </p:cNvSpPr>
          <p:nvPr>
            <p:ph idx="1"/>
          </p:nvPr>
        </p:nvSpPr>
        <p:spPr>
          <a:xfrm>
            <a:off x="1679350" y="1728922"/>
            <a:ext cx="9826849" cy="4878931"/>
          </a:xfrm>
        </p:spPr>
        <p:txBody>
          <a:bodyPr>
            <a:noAutofit/>
          </a:bodyPr>
          <a:lstStyle/>
          <a:p>
            <a:pPr marL="0" indent="0" algn="just">
              <a:buNone/>
            </a:pPr>
            <a:r>
              <a:rPr lang="en-US" sz="2000" b="1" dirty="0"/>
              <a:t>Bank Document Classification using Machine Learning Techniques</a:t>
            </a:r>
          </a:p>
          <a:p>
            <a:pPr marL="0" indent="0" algn="just">
              <a:buNone/>
            </a:pPr>
            <a:endParaRPr lang="en-IN" sz="2000" b="1" dirty="0"/>
          </a:p>
          <a:p>
            <a:pPr marL="0" indent="0" algn="just">
              <a:buNone/>
            </a:pPr>
            <a:r>
              <a:rPr lang="en-US" sz="2000" dirty="0"/>
              <a:t>Bank Document Classification using ML is a process of automatically categorizing financial documents such as bank statements, invoices, credit card statements, and tax returns using machine learning algorithms. ML Techniques used for bank document classification can improve the accuracy and speed of document categorization, helping organizations to save time, resources, and money. This can help banks to automate the process of document classification, reducing manual effort and improving </a:t>
            </a:r>
            <a:r>
              <a:rPr lang="en-US" sz="2000" dirty="0" err="1"/>
              <a:t>accuracy.The</a:t>
            </a:r>
            <a:r>
              <a:rPr lang="en-US" sz="2000" dirty="0"/>
              <a:t> Project uses Machine Learning to classify bank documents into four categories: bank statements, invoices, credit card statements, and tax returns. It combines text and image analysis to achieve this. Key techniques include Computer Vision for image data, Natural Language Processing for text data. These technologies work together to automate the document classification process.</a:t>
            </a:r>
            <a:endParaRPr lang="en-IN" sz="2000" dirty="0"/>
          </a:p>
          <a:p>
            <a:pPr marL="0" indent="0" algn="just">
              <a:spcBef>
                <a:spcPts val="120"/>
              </a:spcBef>
              <a:buNone/>
            </a:pPr>
            <a:endParaRPr lang="en-IN" sz="2000" dirty="0">
              <a:latin typeface="Times New Roman" panose="02020603050405020304" pitchFamily="18" charset="0"/>
              <a:cs typeface="Times New Roman" panose="02020603050405020304" pitchFamily="18" charset="0"/>
            </a:endParaRPr>
          </a:p>
        </p:txBody>
      </p:sp>
      <p:pic>
        <p:nvPicPr>
          <p:cNvPr id="5" name="Picture 4" descr="pillar icon">
            <a:extLst>
              <a:ext uri="{FF2B5EF4-FFF2-40B4-BE49-F238E27FC236}">
                <a16:creationId xmlns:a16="http://schemas.microsoft.com/office/drawing/2014/main" id="{FC7E2CCC-C53E-454B-9DE0-F2484BA0FF9D}"/>
              </a:ext>
              <a:ext uri="{C183D7F6-B498-43B3-948B-1728B52AA6E4}">
                <adec:decorative xmlns:adec="http://schemas.microsoft.com/office/drawing/2017/decorative" val="1"/>
              </a:ext>
            </a:extLst>
          </p:cNvPr>
          <p:cNvPicPr>
            <a:picLocks/>
          </p:cNvPicPr>
          <p:nvPr/>
        </p:nvPicPr>
        <p:blipFill>
          <a:blip r:embed="rId2"/>
          <a:stretch>
            <a:fillRect/>
          </a:stretch>
        </p:blipFill>
        <p:spPr>
          <a:xfrm>
            <a:off x="656416" y="914747"/>
            <a:ext cx="708476" cy="649706"/>
          </a:xfrm>
          <a:prstGeom prst="rect">
            <a:avLst/>
          </a:prstGeom>
          <a:ln>
            <a:noFill/>
          </a:ln>
        </p:spPr>
      </p:pic>
    </p:spTree>
    <p:extLst>
      <p:ext uri="{BB962C8B-B14F-4D97-AF65-F5344CB8AC3E}">
        <p14:creationId xmlns:p14="http://schemas.microsoft.com/office/powerpoint/2010/main" val="1722660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64892" y="1869600"/>
            <a:ext cx="9801092" cy="3449373"/>
          </a:xfrm>
        </p:spPr>
        <p:txBody>
          <a:bodyPr>
            <a:normAutofit/>
          </a:bodyPr>
          <a:lstStyle/>
          <a:p>
            <a:pPr marL="0" indent="0" algn="just">
              <a:spcBef>
                <a:spcPts val="120"/>
              </a:spcBef>
              <a:buNone/>
            </a:pPr>
            <a:r>
              <a:rPr lang="en-US" sz="2000" dirty="0"/>
              <a:t>Classification of the bank documents/images such as bank statements, credit card statements, invoices and tax returns using ensemble Machine Learning algorithms. The most effective and efficient way to determine the best models to classify the bank documents using machine learning algorithms. The collected data sets are pre-processed and convert into machine readable format using Natural Language Processing (NLP) and Optical Character Recognition (OCR) techniques. Extract relevant features from preprocessed using techniques such as TF-IDF and word </a:t>
            </a:r>
            <a:r>
              <a:rPr lang="en-US" sz="2000" dirty="0" err="1"/>
              <a:t>embeddings</a:t>
            </a:r>
            <a:r>
              <a:rPr lang="en-US" sz="2000" dirty="0"/>
              <a:t>. An appropriate machine learning models are used to classify the documents, Random Forest, Cat Boost, XG Boost and Voting Classifier to achieve better accuracy. The model performance is evaluated by using the evaluation metrics such as Accuracy, Recall, Precision, and F1 score.</a:t>
            </a:r>
            <a:endParaRPr lang="en-IN" sz="2000" dirty="0"/>
          </a:p>
          <a:p>
            <a:pPr marL="0" indent="0" algn="just">
              <a:spcBef>
                <a:spcPts val="120"/>
              </a:spcBef>
              <a:buNone/>
            </a:pPr>
            <a:endParaRPr lang="en-IN" sz="2000" dirty="0">
              <a:latin typeface="Times New Roman" panose="02020603050405020304" pitchFamily="18" charset="0"/>
              <a:cs typeface="Times New Roman" panose="02020603050405020304" pitchFamily="18" charset="0"/>
            </a:endParaRPr>
          </a:p>
        </p:txBody>
      </p:sp>
      <p:pic>
        <p:nvPicPr>
          <p:cNvPr id="4" name="Picture 3" descr="pillar icon">
            <a:extLst>
              <a:ext uri="{FF2B5EF4-FFF2-40B4-BE49-F238E27FC236}">
                <a16:creationId xmlns:a16="http://schemas.microsoft.com/office/drawing/2014/main" id="{FC7E2CCC-C53E-454B-9DE0-F2484BA0FF9D}"/>
              </a:ext>
              <a:ext uri="{C183D7F6-B498-43B3-948B-1728B52AA6E4}">
                <adec:decorative xmlns:adec="http://schemas.microsoft.com/office/drawing/2017/decorative" val="1"/>
              </a:ext>
            </a:extLst>
          </p:cNvPr>
          <p:cNvPicPr>
            <a:picLocks/>
          </p:cNvPicPr>
          <p:nvPr/>
        </p:nvPicPr>
        <p:blipFill>
          <a:blip r:embed="rId2"/>
          <a:stretch>
            <a:fillRect/>
          </a:stretch>
        </p:blipFill>
        <p:spPr>
          <a:xfrm>
            <a:off x="656416" y="914747"/>
            <a:ext cx="708476" cy="649706"/>
          </a:xfrm>
          <a:prstGeom prst="rect">
            <a:avLst/>
          </a:prstGeom>
          <a:ln>
            <a:noFill/>
          </a:ln>
        </p:spPr>
      </p:pic>
    </p:spTree>
    <p:extLst>
      <p:ext uri="{BB962C8B-B14F-4D97-AF65-F5344CB8AC3E}">
        <p14:creationId xmlns:p14="http://schemas.microsoft.com/office/powerpoint/2010/main" val="4228678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88499" cy="1260000"/>
          </a:xfrm>
        </p:spPr>
        <p:txBody>
          <a:bodyPr>
            <a:normAutofit fontScale="90000"/>
          </a:bodyPr>
          <a:lstStyle/>
          <a:p>
            <a:r>
              <a:rPr lang="en-US" sz="3200" b="1" dirty="0">
                <a:latin typeface="Times New Roman" panose="02020603050405020304" pitchFamily="18" charset="0"/>
                <a:cs typeface="Times New Roman" panose="02020603050405020304" pitchFamily="18" charset="0"/>
              </a:rPr>
              <a:t>Theoretical Framework for Document Classification</a:t>
            </a:r>
            <a:br>
              <a:rPr lang="en-US" sz="3200" b="1" dirty="0">
                <a:latin typeface="Times New Roman" panose="02020603050405020304" pitchFamily="18" charset="0"/>
                <a:cs typeface="Times New Roman" panose="02020603050405020304" pitchFamily="18" charset="0"/>
              </a:rPr>
            </a:br>
            <a:endParaRPr lang="en-IN" b="1" dirty="0"/>
          </a:p>
        </p:txBody>
      </p:sp>
      <p:sp>
        <p:nvSpPr>
          <p:cNvPr id="3" name="Content Placeholder 2"/>
          <p:cNvSpPr>
            <a:spLocks noGrp="1"/>
          </p:cNvSpPr>
          <p:nvPr>
            <p:ph idx="1"/>
          </p:nvPr>
        </p:nvSpPr>
        <p:spPr>
          <a:xfrm>
            <a:off x="825366" y="1869600"/>
            <a:ext cx="8939463" cy="3806219"/>
          </a:xfrm>
        </p:spPr>
        <p:txBody>
          <a:bodyPr>
            <a:noAutofit/>
          </a:bodyPr>
          <a:lstStyle/>
          <a:p>
            <a:pPr marL="0" indent="0" algn="just">
              <a:buNone/>
            </a:pPr>
            <a:r>
              <a:rPr lang="en-US" sz="2000" dirty="0"/>
              <a:t>The purpose of document classification in banking is to organize and categorize documents such as bank statements, invoices, credit card statements, and tax returns, available in various formats (PDFs, Docs, Images), to improve processing efficiency, accuracy, compliance, and data security. Documents contain structured and unstructured data requiring preprocessing to remove unwanted elements. The text extraction process involves preparing and scanning documents, converting them to digital formats using OCR, preprocessing the text to clean and normalize it, and classifying it using machine learning algorithms. Online classification uses ML and NLP for quick, automated handling of digital documents, while offline classification involves manual processing of physical documents, essential for non-digital records.</a:t>
            </a:r>
            <a:endParaRPr lang="en-US" sz="2000" b="1" dirty="0">
              <a:latin typeface="Times New Roman" panose="02020603050405020304" pitchFamily="18" charset="0"/>
              <a:cs typeface="Times New Roman" panose="02020603050405020304" pitchFamily="18" charset="0"/>
            </a:endParaRPr>
          </a:p>
        </p:txBody>
      </p:sp>
      <p:pic>
        <p:nvPicPr>
          <p:cNvPr id="4" name="Picture 3" descr="magnifying glass icon">
            <a:extLst>
              <a:ext uri="{FF2B5EF4-FFF2-40B4-BE49-F238E27FC236}">
                <a16:creationId xmlns:a16="http://schemas.microsoft.com/office/drawing/2014/main" id="{AAE36621-6FAB-4009-9D5C-CE767DF10D22}"/>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399208" y="609600"/>
            <a:ext cx="798096" cy="807076"/>
          </a:xfrm>
          <a:prstGeom prst="rect">
            <a:avLst/>
          </a:prstGeom>
        </p:spPr>
      </p:pic>
    </p:spTree>
    <p:extLst>
      <p:ext uri="{BB962C8B-B14F-4D97-AF65-F5344CB8AC3E}">
        <p14:creationId xmlns:p14="http://schemas.microsoft.com/office/powerpoint/2010/main" val="2078395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293161" y="0"/>
            <a:ext cx="5713940" cy="856445"/>
          </a:xfrm>
        </p:spPr>
        <p:txBody>
          <a:bodyPr/>
          <a:lstStyle/>
          <a:p>
            <a:r>
              <a:rPr lang="en-US" b="1" dirty="0">
                <a:latin typeface="Times New Roman" panose="02020603050405020304" pitchFamily="18" charset="0"/>
                <a:cs typeface="Times New Roman" panose="02020603050405020304" pitchFamily="18" charset="0"/>
              </a:rPr>
              <a:t>Proposed</a:t>
            </a:r>
            <a:r>
              <a:rPr lang="en-US" b="1" dirty="0"/>
              <a:t> </a:t>
            </a:r>
            <a:r>
              <a:rPr lang="en-US" b="1" dirty="0" err="1">
                <a:latin typeface="Times New Roman" panose="02020603050405020304" pitchFamily="18" charset="0"/>
                <a:cs typeface="Times New Roman" panose="02020603050405020304" pitchFamily="18" charset="0"/>
              </a:rPr>
              <a:t>MethodOLOGY</a:t>
            </a:r>
            <a:r>
              <a:rPr lang="en-US" b="1" dirty="0">
                <a:latin typeface="Times New Roman" panose="02020603050405020304" pitchFamily="18" charset="0"/>
                <a:cs typeface="Times New Roman" panose="02020603050405020304" pitchFamily="18" charset="0"/>
              </a:rPr>
              <a:t> :</a:t>
            </a:r>
          </a:p>
        </p:txBody>
      </p:sp>
      <p:sp>
        <p:nvSpPr>
          <p:cNvPr id="4" name="Text Placeholder 3">
            <a:extLst>
              <a:ext uri="{FF2B5EF4-FFF2-40B4-BE49-F238E27FC236}">
                <a16:creationId xmlns:a16="http://schemas.microsoft.com/office/drawing/2014/main" id="{5BA0452F-E4D7-4ED7-A292-A7A5A20AC516}"/>
              </a:ext>
            </a:extLst>
          </p:cNvPr>
          <p:cNvSpPr>
            <a:spLocks noGrp="1"/>
          </p:cNvSpPr>
          <p:nvPr>
            <p:ph type="body" sz="half" idx="2"/>
          </p:nvPr>
        </p:nvSpPr>
        <p:spPr>
          <a:xfrm>
            <a:off x="293161" y="1856846"/>
            <a:ext cx="3643839" cy="3144308"/>
          </a:xfrm>
        </p:spPr>
        <p:txBody>
          <a:bodyPr/>
          <a:lstStyle/>
          <a:p>
            <a:pPr algn="just"/>
            <a:r>
              <a:rPr lang="en-US" dirty="0"/>
              <a:t>The document classification process involves determining document types, collecting and preprocessing data, extracting features using TF-IDF </a:t>
            </a:r>
            <a:r>
              <a:rPr lang="en-US" dirty="0" err="1"/>
              <a:t>vectorization</a:t>
            </a:r>
            <a:r>
              <a:rPr lang="en-US" dirty="0"/>
              <a:t> , training and evaluating the model, and predicting the best-performing model.</a:t>
            </a:r>
            <a:endParaRPr lang="en-US" dirty="0">
              <a:latin typeface="Times New Roman" panose="02020603050405020304" pitchFamily="18" charset="0"/>
              <a:cs typeface="Times New Roman" panose="02020603050405020304" pitchFamily="18" charset="0"/>
            </a:endParaRPr>
          </a:p>
        </p:txBody>
      </p:sp>
      <p:pic>
        <p:nvPicPr>
          <p:cNvPr id="29" name="Picture 28"/>
          <p:cNvPicPr/>
          <p:nvPr/>
        </p:nvPicPr>
        <p:blipFill>
          <a:blip r:embed="rId2"/>
          <a:stretch>
            <a:fillRect/>
          </a:stretch>
        </p:blipFill>
        <p:spPr>
          <a:xfrm>
            <a:off x="4192172" y="778467"/>
            <a:ext cx="7898228" cy="5600573"/>
          </a:xfrm>
          <a:prstGeom prst="rect">
            <a:avLst/>
          </a:prstGeom>
        </p:spPr>
      </p:pic>
    </p:spTree>
    <p:extLst>
      <p:ext uri="{BB962C8B-B14F-4D97-AF65-F5344CB8AC3E}">
        <p14:creationId xmlns:p14="http://schemas.microsoft.com/office/powerpoint/2010/main" val="2342962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641" y="609600"/>
            <a:ext cx="10638073" cy="1055080"/>
          </a:xfrm>
        </p:spPr>
        <p:txBody>
          <a:bodyPr/>
          <a:lstStyle/>
          <a:p>
            <a:r>
              <a:rPr lang="en-US" b="1" dirty="0">
                <a:latin typeface="Times New Roman" panose="02020603050405020304" pitchFamily="18" charset="0"/>
                <a:ea typeface="Calibri" panose="020F0502020204030204" pitchFamily="34" charset="0"/>
              </a:rPr>
              <a:t>Word Cloud Representation of Keywords</a:t>
            </a:r>
            <a:br>
              <a:rPr lang="en-IN" b="1" dirty="0"/>
            </a:br>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04552" y="1869600"/>
            <a:ext cx="9775065" cy="4093318"/>
          </a:xfrm>
        </p:spPr>
        <p:txBody>
          <a:bodyPr>
            <a:normAutofit/>
          </a:bodyPr>
          <a:lstStyle/>
          <a:p>
            <a:pPr marL="0" indent="0">
              <a:buNone/>
            </a:pPr>
            <a:r>
              <a:rPr lang="en-US" dirty="0"/>
              <a:t> </a:t>
            </a:r>
            <a:endParaRPr lang="en-IN"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1004552" y="1869600"/>
            <a:ext cx="9775065" cy="4093318"/>
          </a:xfrm>
          <a:prstGeom prst="rect">
            <a:avLst/>
          </a:prstGeom>
        </p:spPr>
      </p:pic>
    </p:spTree>
    <p:extLst>
      <p:ext uri="{BB962C8B-B14F-4D97-AF65-F5344CB8AC3E}">
        <p14:creationId xmlns:p14="http://schemas.microsoft.com/office/powerpoint/2010/main" val="1338716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Acquisition and Preprocessing :</a:t>
            </a:r>
            <a:br>
              <a:rPr lang="en-IN" b="1" dirty="0"/>
            </a:br>
            <a:endParaRPr lang="en-IN" dirty="0"/>
          </a:p>
        </p:txBody>
      </p:sp>
      <p:sp>
        <p:nvSpPr>
          <p:cNvPr id="4" name="Rectangle 3"/>
          <p:cNvSpPr/>
          <p:nvPr/>
        </p:nvSpPr>
        <p:spPr>
          <a:xfrm>
            <a:off x="1120462" y="1720840"/>
            <a:ext cx="9105363" cy="3970318"/>
          </a:xfrm>
          <a:prstGeom prst="rect">
            <a:avLst/>
          </a:prstGeom>
        </p:spPr>
        <p:txBody>
          <a:bodyPr wrap="square">
            <a:spAutoFit/>
          </a:bodyPr>
          <a:lstStyle/>
          <a:p>
            <a:pPr algn="just"/>
            <a:r>
              <a:rPr lang="en-US" b="1" dirty="0"/>
              <a:t>Optical Character Recognition (OCR):</a:t>
            </a:r>
          </a:p>
          <a:p>
            <a:pPr algn="just"/>
            <a:endParaRPr lang="en-US" b="1" dirty="0"/>
          </a:p>
          <a:p>
            <a:pPr algn="just"/>
            <a:r>
              <a:rPr lang="en-US" dirty="0"/>
              <a:t>Utilize OCR technology to extract text from scanned or photographed bank documents, converting images into machine-readable data.</a:t>
            </a:r>
          </a:p>
          <a:p>
            <a:pPr algn="just"/>
            <a:endParaRPr lang="en-US" dirty="0"/>
          </a:p>
          <a:p>
            <a:pPr algn="just"/>
            <a:r>
              <a:rPr lang="en-US" b="1" dirty="0"/>
              <a:t>Text Extraction:</a:t>
            </a:r>
          </a:p>
          <a:p>
            <a:pPr algn="just"/>
            <a:endParaRPr lang="en-US" b="1" dirty="0"/>
          </a:p>
          <a:p>
            <a:pPr algn="just"/>
            <a:r>
              <a:rPr lang="en-US" dirty="0"/>
              <a:t>Apply advanced text extraction techniques to parse and isolate relevant information from the OCR output, preparing the data for classification.</a:t>
            </a:r>
          </a:p>
          <a:p>
            <a:pPr algn="just"/>
            <a:endParaRPr lang="en-US" dirty="0"/>
          </a:p>
          <a:p>
            <a:pPr algn="just"/>
            <a:r>
              <a:rPr lang="en-US" b="1" dirty="0"/>
              <a:t>Data Cleaning:</a:t>
            </a:r>
          </a:p>
          <a:p>
            <a:pPr algn="just"/>
            <a:endParaRPr lang="en-US" b="1" dirty="0"/>
          </a:p>
          <a:p>
            <a:pPr algn="just"/>
            <a:r>
              <a:rPr lang="en-US" dirty="0"/>
              <a:t>Implement robust data cleaning and normalization processes to address any inconsistencies, typos, or formatting issues in the extracted text.</a:t>
            </a:r>
          </a:p>
        </p:txBody>
      </p:sp>
    </p:spTree>
    <p:extLst>
      <p:ext uri="{BB962C8B-B14F-4D97-AF65-F5344CB8AC3E}">
        <p14:creationId xmlns:p14="http://schemas.microsoft.com/office/powerpoint/2010/main" val="26987085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Famous event in history presentation_AAS_v4" id="{885A6F1E-651B-4F15-A7C5-F8866BEBEDBA}" vid="{A424914B-CB64-4CFE-A131-6ACB64D36A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096277B9-27DA-47CA-9593-62E4BB44AB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C25A74-1E0C-4362-AFA3-6197BD285F3A}">
  <ds:schemaRefs>
    <ds:schemaRef ds:uri="http://schemas.microsoft.com/sharepoint/v3/contenttype/forms"/>
  </ds:schemaRefs>
</ds:datastoreItem>
</file>

<file path=customXml/itemProps3.xml><?xml version="1.0" encoding="utf-8"?>
<ds:datastoreItem xmlns:ds="http://schemas.openxmlformats.org/officeDocument/2006/customXml" ds:itemID="{0EC94942-C689-461B-8649-1FD863C6BA2B}">
  <ds:schemaRefs>
    <ds:schemaRef ds:uri="http://purl.org/dc/dcmitype/"/>
    <ds:schemaRef ds:uri="http://schemas.microsoft.com/office/2006/documentManagement/types"/>
    <ds:schemaRef ds:uri="http://schemas.openxmlformats.org/package/2006/metadata/core-properties"/>
    <ds:schemaRef ds:uri="16c05727-aa75-4e4a-9b5f-8a80a1165891"/>
    <ds:schemaRef ds:uri="http://www.w3.org/XML/1998/namespace"/>
    <ds:schemaRef ds:uri="http://schemas.microsoft.com/office/infopath/2007/PartnerControls"/>
    <ds:schemaRef ds:uri="http://purl.org/dc/terms/"/>
    <ds:schemaRef ds:uri="71af3243-3dd4-4a8d-8c0d-dd76da1f02a5"/>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Famous event in history presentation</Template>
  <TotalTime>0</TotalTime>
  <Words>2659</Words>
  <Application>Microsoft Office PowerPoint</Application>
  <PresentationFormat>Widescreen</PresentationFormat>
  <Paragraphs>164</Paragraphs>
  <Slides>36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Corbel</vt:lpstr>
      <vt:lpstr>Curlz MT</vt:lpstr>
      <vt:lpstr>Times New Roman</vt:lpstr>
      <vt:lpstr>Celestial</vt:lpstr>
      <vt:lpstr>Bank Document CLASSIFICATION </vt:lpstr>
      <vt:lpstr>   Team Members</vt:lpstr>
      <vt:lpstr>Table of contents</vt:lpstr>
      <vt:lpstr>           abstract </vt:lpstr>
      <vt:lpstr>   Introduction</vt:lpstr>
      <vt:lpstr>Theoretical Framework for Document Classification </vt:lpstr>
      <vt:lpstr>Proposed MethodOLOGY :</vt:lpstr>
      <vt:lpstr>Word Cloud Representation of Keywords  </vt:lpstr>
      <vt:lpstr>Data Acquisition and Preprocessing : </vt:lpstr>
      <vt:lpstr>Model selection and training</vt:lpstr>
      <vt:lpstr>Evaluation Parameters</vt:lpstr>
      <vt:lpstr>PowerPoint Presentation</vt:lpstr>
      <vt:lpstr>various performance metrics</vt:lpstr>
      <vt:lpstr>Random Forest algorithm</vt:lpstr>
      <vt:lpstr>   Classifier-1 RANDOM FOREST </vt:lpstr>
      <vt:lpstr>XGBoost ALGORITHM(Gradient Boosting)</vt:lpstr>
      <vt:lpstr>   XGBoost ALGORIthm</vt:lpstr>
      <vt:lpstr>Categorical Boosting ALGORITHM</vt:lpstr>
      <vt:lpstr> Classifier-3: CatBoost </vt:lpstr>
      <vt:lpstr>CLASSIFIER:4-VOTING CLASSIFIER</vt:lpstr>
      <vt:lpstr>Technologies and Libraries used</vt:lpstr>
      <vt:lpstr>Technologies and Libraries used</vt:lpstr>
      <vt:lpstr>Text Preprocessing Techniques</vt:lpstr>
      <vt:lpstr>Hardware and software requirements</vt:lpstr>
      <vt:lpstr> Results </vt:lpstr>
      <vt:lpstr>PowerPoint Presentation</vt:lpstr>
      <vt:lpstr>PowerPoint Presentation</vt:lpstr>
      <vt:lpstr>PowerPoint Presentation</vt:lpstr>
      <vt:lpstr>PowerPoint Presentation</vt:lpstr>
      <vt:lpstr>Comparative Analysis of Classifier’s Results</vt:lpstr>
      <vt:lpstr>Observation</vt:lpstr>
      <vt:lpstr>Challenges:</vt:lpstr>
      <vt:lpstr>FUTURE WORK:</vt:lpstr>
      <vt:lpstr>Conclusion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PCA and SVM on MNIST data</dc:title>
  <dc:creator/>
  <cp:lastModifiedBy/>
  <cp:revision>1</cp:revision>
  <dcterms:created xsi:type="dcterms:W3CDTF">2023-07-11T03:31:31Z</dcterms:created>
  <dcterms:modified xsi:type="dcterms:W3CDTF">2024-11-26T07:31:19Z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