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Slab"/>
      <p:regular r:id="rId31"/>
      <p:bold r:id="rId32"/>
    </p:embeddedFon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lab-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Slab-bold.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ea9e7996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ea9e7996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3" name="Google Shape;5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2"/>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2"/>
          <p:cNvSpPr txBox="1"/>
          <p:nvPr>
            <p:ph hasCustomPrompt="1" type="title"/>
          </p:nvPr>
        </p:nvSpPr>
        <p:spPr>
          <a:xfrm>
            <a:off x="387900" y="1152450"/>
            <a:ext cx="83682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57" name="Google Shape;57;p12"/>
          <p:cNvSpPr txBox="1"/>
          <p:nvPr>
            <p:ph idx="1" type="body"/>
          </p:nvPr>
        </p:nvSpPr>
        <p:spPr>
          <a:xfrm>
            <a:off x="387900" y="2919450"/>
            <a:ext cx="83682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cxnSp>
        <p:nvCxnSpPr>
          <p:cNvPr id="19" name="Google Shape;19;p4"/>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20" name="Google Shape;20;p4"/>
          <p:cNvSpPr txBox="1"/>
          <p:nvPr>
            <p:ph type="title"/>
          </p:nvPr>
        </p:nvSpPr>
        <p:spPr>
          <a:xfrm>
            <a:off x="480750" y="1764950"/>
            <a:ext cx="8222100" cy="907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cxnSp>
        <p:nvCxnSpPr>
          <p:cNvPr id="23" name="Google Shape;23;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4" name="Google Shape;24;p5"/>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 name="Google Shape;25;p5"/>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cxnSp>
        <p:nvCxnSpPr>
          <p:cNvPr id="28" name="Google Shape;28;p6"/>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9" name="Google Shape;29;p6"/>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0" name="Google Shape;30;p6"/>
          <p:cNvSpPr txBox="1"/>
          <p:nvPr>
            <p:ph idx="1" type="body"/>
          </p:nvPr>
        </p:nvSpPr>
        <p:spPr>
          <a:xfrm>
            <a:off x="3879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
          <p:cNvSpPr txBox="1"/>
          <p:nvPr>
            <p:ph idx="2" type="body"/>
          </p:nvPr>
        </p:nvSpPr>
        <p:spPr>
          <a:xfrm>
            <a:off x="4756200" y="1489825"/>
            <a:ext cx="3999900" cy="30789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2" name="Google Shape;3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7"/>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cxnSp>
        <p:nvCxnSpPr>
          <p:cNvPr id="37" name="Google Shape;37;p8"/>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8" name="Google Shape;38;p8"/>
          <p:cNvSpPr txBox="1"/>
          <p:nvPr>
            <p:ph type="title"/>
          </p:nvPr>
        </p:nvSpPr>
        <p:spPr>
          <a:xfrm>
            <a:off x="3879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8"/>
          <p:cNvSpPr txBox="1"/>
          <p:nvPr>
            <p:ph idx="1" type="body"/>
          </p:nvPr>
        </p:nvSpPr>
        <p:spPr>
          <a:xfrm>
            <a:off x="387900" y="1594025"/>
            <a:ext cx="2808000" cy="26811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0" name="Google Shape;4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9"/>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0"/>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6" name="Google Shape;46;p10"/>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7" name="Google Shape;47;p10"/>
          <p:cNvSpPr txBox="1"/>
          <p:nvPr>
            <p:ph type="title"/>
          </p:nvPr>
        </p:nvSpPr>
        <p:spPr>
          <a:xfrm>
            <a:off x="265500" y="1209075"/>
            <a:ext cx="4045200" cy="15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8" name="Google Shape;48;p10"/>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9" name="Google Shape;49;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0" name="Google Shape;5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3000"/>
              <a:buFont typeface="Roboto Slab"/>
              <a:buNone/>
              <a:defRPr b="0" i="0" sz="3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Roboto"/>
              <a:buChar char="●"/>
              <a:defRPr b="0" i="0" sz="1800" u="none" cap="none" strike="noStrike">
                <a:solidFill>
                  <a:schemeClr val="dk1"/>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1"/>
              </a:buClr>
              <a:buSzPts val="1400"/>
              <a:buFont typeface="Roboto"/>
              <a:buChar char="○"/>
              <a:defRPr b="0" i="0" sz="1400" u="none" cap="none" strike="noStrike">
                <a:solidFill>
                  <a:schemeClr val="dk1"/>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1"/>
              </a:buClr>
              <a:buSzPts val="1400"/>
              <a:buFont typeface="Roboto"/>
              <a:buChar char="■"/>
              <a:defRPr b="0" i="0" sz="14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a:latin typeface="Roboto"/>
                <a:ea typeface="Roboto"/>
                <a:cs typeface="Roboto"/>
                <a:sym typeface="Roboto"/>
              </a:rPr>
              <a:t>SHOP  SMART</a:t>
            </a:r>
            <a:endParaRPr>
              <a:latin typeface="Roboto"/>
              <a:ea typeface="Roboto"/>
              <a:cs typeface="Roboto"/>
              <a:sym typeface="Roboto"/>
            </a:endParaRPr>
          </a:p>
          <a:p>
            <a:pPr indent="0" lvl="0" marL="0" rtl="0" algn="ctr">
              <a:lnSpc>
                <a:spcPct val="100000"/>
              </a:lnSpc>
              <a:spcBef>
                <a:spcPts val="0"/>
              </a:spcBef>
              <a:spcAft>
                <a:spcPts val="0"/>
              </a:spcAft>
              <a:buSzPts val="4000"/>
              <a:buNone/>
            </a:pPr>
            <a:r>
              <a:rPr lang="en">
                <a:latin typeface="Roboto"/>
                <a:ea typeface="Roboto"/>
                <a:cs typeface="Roboto"/>
                <a:sym typeface="Roboto"/>
              </a:rPr>
              <a:t>(Online Store)</a:t>
            </a:r>
            <a:endParaRPr>
              <a:latin typeface="Roboto"/>
              <a:ea typeface="Roboto"/>
              <a:cs typeface="Roboto"/>
              <a:sym typeface="Roboto"/>
            </a:endParaRPr>
          </a:p>
        </p:txBody>
      </p:sp>
      <p:sp>
        <p:nvSpPr>
          <p:cNvPr id="64" name="Google Shape;64;p13"/>
          <p:cNvSpPr txBox="1"/>
          <p:nvPr>
            <p:ph idx="1" type="subTitle"/>
          </p:nvPr>
        </p:nvSpPr>
        <p:spPr>
          <a:xfrm>
            <a:off x="1680302" y="3049450"/>
            <a:ext cx="5783400" cy="909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a:t>A report by Swapna Kandimalla(N191061)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2"/>
          <p:cNvPicPr preferRelativeResize="0"/>
          <p:nvPr/>
        </p:nvPicPr>
        <p:blipFill rotWithShape="1">
          <a:blip r:embed="rId3">
            <a:alphaModFix/>
          </a:blip>
          <a:srcRect b="0" l="0" r="0" t="0"/>
          <a:stretch/>
        </p:blipFill>
        <p:spPr>
          <a:xfrm>
            <a:off x="152400" y="152400"/>
            <a:ext cx="8839200" cy="469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nvSpPr>
        <p:spPr>
          <a:xfrm>
            <a:off x="361650" y="241100"/>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Admin Page</a:t>
            </a:r>
            <a:endParaRPr b="0" i="0" sz="3000" u="none" cap="none" strike="noStrike">
              <a:solidFill>
                <a:schemeClr val="dk1"/>
              </a:solidFill>
              <a:latin typeface="Roboto"/>
              <a:ea typeface="Roboto"/>
              <a:cs typeface="Roboto"/>
              <a:sym typeface="Roboto"/>
            </a:endParaRPr>
          </a:p>
        </p:txBody>
      </p:sp>
      <p:cxnSp>
        <p:nvCxnSpPr>
          <p:cNvPr id="141" name="Google Shape;141;p23"/>
          <p:cNvCxnSpPr/>
          <p:nvPr/>
        </p:nvCxnSpPr>
        <p:spPr>
          <a:xfrm flipH="1" rot="10800000">
            <a:off x="455425" y="857300"/>
            <a:ext cx="1326000" cy="16800"/>
          </a:xfrm>
          <a:prstGeom prst="straightConnector1">
            <a:avLst/>
          </a:prstGeom>
          <a:noFill/>
          <a:ln cap="flat" cmpd="sng" w="9525">
            <a:solidFill>
              <a:schemeClr val="lt2"/>
            </a:solidFill>
            <a:prstDash val="solid"/>
            <a:round/>
            <a:headEnd len="sm" w="sm" type="none"/>
            <a:tailEnd len="sm" w="sm" type="none"/>
          </a:ln>
        </p:spPr>
      </p:cxnSp>
      <p:sp>
        <p:nvSpPr>
          <p:cNvPr id="142" name="Google Shape;142;p23"/>
          <p:cNvSpPr txBox="1"/>
          <p:nvPr/>
        </p:nvSpPr>
        <p:spPr>
          <a:xfrm>
            <a:off x="455425" y="1232700"/>
            <a:ext cx="7715400" cy="26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The Admin Page in Shop Smart offers administrators a streamlined interface to manage the product catalog effectively. Administrators can add new products under categories such as Clothes, Accessories, and Groceries, providing detailed descriptions, images, pricing, and inventory levels. Additionally, they can view all added products in a consolidated list, update product details as needed, and delete products that are no longer available. This comprehensive control ensures that the online marketplace remains well-organized and up-to-date, enhancing the overall shopping experience for users.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nvSpPr>
        <p:spPr>
          <a:xfrm>
            <a:off x="388425" y="348250"/>
            <a:ext cx="7715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Admin adds product in admin page</a:t>
            </a:r>
            <a:endParaRPr b="0" i="0" sz="1800" u="none" cap="none" strike="noStrike">
              <a:solidFill>
                <a:schemeClr val="dk1"/>
              </a:solidFill>
              <a:latin typeface="Roboto"/>
              <a:ea typeface="Roboto"/>
              <a:cs typeface="Roboto"/>
              <a:sym typeface="Roboto"/>
            </a:endParaRPr>
          </a:p>
        </p:txBody>
      </p:sp>
      <p:pic>
        <p:nvPicPr>
          <p:cNvPr id="148" name="Google Shape;148;p24"/>
          <p:cNvPicPr preferRelativeResize="0"/>
          <p:nvPr/>
        </p:nvPicPr>
        <p:blipFill rotWithShape="1">
          <a:blip r:embed="rId3">
            <a:alphaModFix/>
          </a:blip>
          <a:srcRect b="0" l="0" r="0" t="0"/>
          <a:stretch/>
        </p:blipFill>
        <p:spPr>
          <a:xfrm>
            <a:off x="809913" y="948950"/>
            <a:ext cx="7524187" cy="4028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nvSpPr>
        <p:spPr>
          <a:xfrm>
            <a:off x="562550" y="321475"/>
            <a:ext cx="7715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Admin can we view added products under view products</a:t>
            </a:r>
            <a:endParaRPr b="0" i="0" sz="1800" u="none" cap="none" strike="noStrike">
              <a:solidFill>
                <a:schemeClr val="dk1"/>
              </a:solidFill>
              <a:latin typeface="Roboto"/>
              <a:ea typeface="Roboto"/>
              <a:cs typeface="Roboto"/>
              <a:sym typeface="Roboto"/>
            </a:endParaRPr>
          </a:p>
        </p:txBody>
      </p:sp>
      <p:pic>
        <p:nvPicPr>
          <p:cNvPr id="154" name="Google Shape;154;p25"/>
          <p:cNvPicPr preferRelativeResize="0"/>
          <p:nvPr/>
        </p:nvPicPr>
        <p:blipFill rotWithShape="1">
          <a:blip r:embed="rId3">
            <a:alphaModFix/>
          </a:blip>
          <a:srcRect b="0" l="0" r="0" t="0"/>
          <a:stretch/>
        </p:blipFill>
        <p:spPr>
          <a:xfrm>
            <a:off x="634600" y="922200"/>
            <a:ext cx="8046207" cy="40555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nvSpPr>
        <p:spPr>
          <a:xfrm>
            <a:off x="714300" y="187525"/>
            <a:ext cx="7715400" cy="7389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Admin can edit the added products</a:t>
            </a:r>
            <a:endParaRPr b="0" i="0" sz="18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pic>
        <p:nvPicPr>
          <p:cNvPr id="160" name="Google Shape;160;p26"/>
          <p:cNvPicPr preferRelativeResize="0"/>
          <p:nvPr/>
        </p:nvPicPr>
        <p:blipFill rotWithShape="1">
          <a:blip r:embed="rId3">
            <a:alphaModFix/>
          </a:blip>
          <a:srcRect b="0" l="0" r="0" t="0"/>
          <a:stretch/>
        </p:blipFill>
        <p:spPr>
          <a:xfrm>
            <a:off x="478750" y="675888"/>
            <a:ext cx="7950955" cy="3791725"/>
          </a:xfrm>
          <a:prstGeom prst="rect">
            <a:avLst/>
          </a:prstGeom>
          <a:noFill/>
          <a:ln>
            <a:noFill/>
          </a:ln>
        </p:spPr>
      </p:pic>
      <p:sp>
        <p:nvSpPr>
          <p:cNvPr id="161" name="Google Shape;161;p26"/>
          <p:cNvSpPr txBox="1"/>
          <p:nvPr/>
        </p:nvSpPr>
        <p:spPr>
          <a:xfrm>
            <a:off x="714300" y="4607725"/>
            <a:ext cx="771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Note: Here I edited the price of the carrot.</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7"/>
          <p:cNvPicPr preferRelativeResize="0"/>
          <p:nvPr/>
        </p:nvPicPr>
        <p:blipFill rotWithShape="1">
          <a:blip r:embed="rId3">
            <a:alphaModFix/>
          </a:blip>
          <a:srcRect b="0" l="0" r="0" t="0"/>
          <a:stretch/>
        </p:blipFill>
        <p:spPr>
          <a:xfrm>
            <a:off x="152400" y="768550"/>
            <a:ext cx="8839202" cy="4186650"/>
          </a:xfrm>
          <a:prstGeom prst="rect">
            <a:avLst/>
          </a:prstGeom>
          <a:noFill/>
          <a:ln>
            <a:noFill/>
          </a:ln>
        </p:spPr>
      </p:pic>
      <p:sp>
        <p:nvSpPr>
          <p:cNvPr id="167" name="Google Shape;167;p27"/>
          <p:cNvSpPr txBox="1"/>
          <p:nvPr/>
        </p:nvSpPr>
        <p:spPr>
          <a:xfrm>
            <a:off x="642925" y="120550"/>
            <a:ext cx="771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The edited price is displayed here.</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nvSpPr>
        <p:spPr>
          <a:xfrm>
            <a:off x="656350" y="200925"/>
            <a:ext cx="7715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Admin can delete the existing products.</a:t>
            </a:r>
            <a:endParaRPr b="0" i="0" sz="1800" u="none" cap="none" strike="noStrike">
              <a:solidFill>
                <a:schemeClr val="dk1"/>
              </a:solidFill>
              <a:latin typeface="Roboto"/>
              <a:ea typeface="Roboto"/>
              <a:cs typeface="Roboto"/>
              <a:sym typeface="Roboto"/>
            </a:endParaRPr>
          </a:p>
        </p:txBody>
      </p:sp>
      <p:pic>
        <p:nvPicPr>
          <p:cNvPr id="173" name="Google Shape;173;p28"/>
          <p:cNvPicPr preferRelativeResize="0"/>
          <p:nvPr/>
        </p:nvPicPr>
        <p:blipFill rotWithShape="1">
          <a:blip r:embed="rId3">
            <a:alphaModFix/>
          </a:blip>
          <a:srcRect b="0" l="0" r="0" t="0"/>
          <a:stretch/>
        </p:blipFill>
        <p:spPr>
          <a:xfrm>
            <a:off x="312500" y="809950"/>
            <a:ext cx="8518998" cy="4028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9"/>
          <p:cNvSpPr txBox="1"/>
          <p:nvPr/>
        </p:nvSpPr>
        <p:spPr>
          <a:xfrm>
            <a:off x="508975" y="93750"/>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User Page</a:t>
            </a:r>
            <a:endParaRPr b="0" i="0" sz="3000" u="none" cap="none" strike="noStrike">
              <a:solidFill>
                <a:schemeClr val="dk1"/>
              </a:solidFill>
              <a:latin typeface="Roboto"/>
              <a:ea typeface="Roboto"/>
              <a:cs typeface="Roboto"/>
              <a:sym typeface="Roboto"/>
            </a:endParaRPr>
          </a:p>
        </p:txBody>
      </p:sp>
      <p:cxnSp>
        <p:nvCxnSpPr>
          <p:cNvPr id="179" name="Google Shape;179;p29"/>
          <p:cNvCxnSpPr/>
          <p:nvPr/>
        </p:nvCxnSpPr>
        <p:spPr>
          <a:xfrm>
            <a:off x="642950" y="723300"/>
            <a:ext cx="1326000" cy="13200"/>
          </a:xfrm>
          <a:prstGeom prst="straightConnector1">
            <a:avLst/>
          </a:prstGeom>
          <a:noFill/>
          <a:ln cap="flat" cmpd="sng" w="9525">
            <a:solidFill>
              <a:schemeClr val="lt2"/>
            </a:solidFill>
            <a:prstDash val="solid"/>
            <a:round/>
            <a:headEnd len="sm" w="sm" type="none"/>
            <a:tailEnd len="sm" w="sm" type="none"/>
          </a:ln>
        </p:spPr>
      </p:cxnSp>
      <p:sp>
        <p:nvSpPr>
          <p:cNvPr id="180" name="Google Shape;180;p29"/>
          <p:cNvSpPr txBox="1"/>
          <p:nvPr/>
        </p:nvSpPr>
        <p:spPr>
          <a:xfrm>
            <a:off x="642950" y="1138550"/>
            <a:ext cx="77154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The User Page in Shop Smart offers a user-friendly interface where customers can browse products added by the administrator under categories such as Clothes, Accessories, and Groceries. Users can view detailed product descriptions, images, and prices, and easily add desired items to their shopping cart. This intuitive design ensures a seamless shopping experience, allowing users to find and purchase products effortlessly.</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nvSpPr>
        <p:spPr>
          <a:xfrm>
            <a:off x="442025" y="187525"/>
            <a:ext cx="7715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Groceries added by admin is visible under groceries page</a:t>
            </a:r>
            <a:endParaRPr b="0" i="0" sz="1800" u="none" cap="none" strike="noStrike">
              <a:solidFill>
                <a:schemeClr val="dk1"/>
              </a:solidFill>
              <a:latin typeface="Roboto"/>
              <a:ea typeface="Roboto"/>
              <a:cs typeface="Roboto"/>
              <a:sym typeface="Roboto"/>
            </a:endParaRPr>
          </a:p>
        </p:txBody>
      </p:sp>
      <p:pic>
        <p:nvPicPr>
          <p:cNvPr id="186" name="Google Shape;186;p30"/>
          <p:cNvPicPr preferRelativeResize="0"/>
          <p:nvPr/>
        </p:nvPicPr>
        <p:blipFill rotWithShape="1">
          <a:blip r:embed="rId3">
            <a:alphaModFix/>
          </a:blip>
          <a:srcRect b="0" l="0" r="0" t="0"/>
          <a:stretch/>
        </p:blipFill>
        <p:spPr>
          <a:xfrm>
            <a:off x="425025" y="707875"/>
            <a:ext cx="8293946" cy="4189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nvSpPr>
        <p:spPr>
          <a:xfrm>
            <a:off x="602750" y="200925"/>
            <a:ext cx="7715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Clothes added by admin is visible under Clothes page</a:t>
            </a:r>
            <a:endParaRPr b="0" i="0" sz="1800" u="none" cap="none" strike="noStrike">
              <a:solidFill>
                <a:schemeClr val="dk1"/>
              </a:solidFill>
              <a:latin typeface="Roboto"/>
              <a:ea typeface="Roboto"/>
              <a:cs typeface="Roboto"/>
              <a:sym typeface="Roboto"/>
            </a:endParaRPr>
          </a:p>
        </p:txBody>
      </p:sp>
      <p:pic>
        <p:nvPicPr>
          <p:cNvPr id="192" name="Google Shape;192;p31"/>
          <p:cNvPicPr preferRelativeResize="0"/>
          <p:nvPr/>
        </p:nvPicPr>
        <p:blipFill rotWithShape="1">
          <a:blip r:embed="rId3">
            <a:alphaModFix/>
          </a:blip>
          <a:srcRect b="0" l="0" r="0" t="0"/>
          <a:stretch/>
        </p:blipFill>
        <p:spPr>
          <a:xfrm>
            <a:off x="438288" y="748050"/>
            <a:ext cx="8267418" cy="4176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idx="4294967295" type="title"/>
          </p:nvPr>
        </p:nvSpPr>
        <p:spPr>
          <a:xfrm>
            <a:off x="374275" y="316250"/>
            <a:ext cx="8520600" cy="524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
                <a:latin typeface="Roboto"/>
                <a:ea typeface="Roboto"/>
                <a:cs typeface="Roboto"/>
                <a:sym typeface="Roboto"/>
              </a:rPr>
              <a:t>TABLE OF CONTENTS</a:t>
            </a:r>
            <a:endParaRPr>
              <a:latin typeface="Roboto"/>
              <a:ea typeface="Roboto"/>
              <a:cs typeface="Roboto"/>
              <a:sym typeface="Roboto"/>
            </a:endParaRPr>
          </a:p>
        </p:txBody>
      </p:sp>
      <p:cxnSp>
        <p:nvCxnSpPr>
          <p:cNvPr id="70" name="Google Shape;70;p14"/>
          <p:cNvCxnSpPr/>
          <p:nvPr/>
        </p:nvCxnSpPr>
        <p:spPr>
          <a:xfrm flipH="1" rot="10800000">
            <a:off x="525575" y="830458"/>
            <a:ext cx="1885500" cy="10200"/>
          </a:xfrm>
          <a:prstGeom prst="straightConnector1">
            <a:avLst/>
          </a:prstGeom>
          <a:noFill/>
          <a:ln cap="flat" cmpd="sng" w="9525">
            <a:solidFill>
              <a:schemeClr val="lt2"/>
            </a:solidFill>
            <a:prstDash val="solid"/>
            <a:round/>
            <a:headEnd len="sm" w="sm" type="none"/>
            <a:tailEnd len="sm" w="sm" type="none"/>
          </a:ln>
        </p:spPr>
      </p:cxnSp>
      <p:sp>
        <p:nvSpPr>
          <p:cNvPr id="71" name="Google Shape;71;p14"/>
          <p:cNvSpPr txBox="1"/>
          <p:nvPr/>
        </p:nvSpPr>
        <p:spPr>
          <a:xfrm>
            <a:off x="776875" y="1299275"/>
            <a:ext cx="771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72" name="Google Shape;72;p14"/>
          <p:cNvSpPr txBox="1"/>
          <p:nvPr/>
        </p:nvSpPr>
        <p:spPr>
          <a:xfrm>
            <a:off x="1017975" y="1111750"/>
            <a:ext cx="7715400" cy="3786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Abstract</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Introduction</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Related Works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Proposed Method</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Designing Setup</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Conclusion</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Future Scope</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References</a:t>
            </a:r>
            <a:endParaRPr sz="1800">
              <a:solidFill>
                <a:schemeClr val="dk1"/>
              </a:solidFill>
              <a:latin typeface="Roboto"/>
              <a:ea typeface="Roboto"/>
              <a:cs typeface="Roboto"/>
              <a:sym typeface="Roboto"/>
            </a:endParaRPr>
          </a:p>
          <a:p>
            <a:pPr indent="0" lvl="0" marL="457200" marR="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nvSpPr>
        <p:spPr>
          <a:xfrm>
            <a:off x="629550" y="133950"/>
            <a:ext cx="7715400" cy="4617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0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Accessories added by admin is visible in accessories page</a:t>
            </a:r>
            <a:endParaRPr b="0" i="0" sz="1800" u="none" cap="none" strike="noStrike">
              <a:solidFill>
                <a:schemeClr val="dk1"/>
              </a:solidFill>
              <a:latin typeface="Roboto"/>
              <a:ea typeface="Roboto"/>
              <a:cs typeface="Roboto"/>
              <a:sym typeface="Roboto"/>
            </a:endParaRPr>
          </a:p>
        </p:txBody>
      </p:sp>
      <p:pic>
        <p:nvPicPr>
          <p:cNvPr id="198" name="Google Shape;198;p32"/>
          <p:cNvPicPr preferRelativeResize="0"/>
          <p:nvPr/>
        </p:nvPicPr>
        <p:blipFill rotWithShape="1">
          <a:blip r:embed="rId3">
            <a:alphaModFix/>
          </a:blip>
          <a:srcRect b="0" l="0" r="0" t="0"/>
          <a:stretch/>
        </p:blipFill>
        <p:spPr>
          <a:xfrm>
            <a:off x="503113" y="716200"/>
            <a:ext cx="8137767" cy="4122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nvSpPr>
        <p:spPr>
          <a:xfrm>
            <a:off x="428625" y="90000"/>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Cart page</a:t>
            </a:r>
            <a:endParaRPr b="0" i="0" sz="3000" u="none" cap="none" strike="noStrike">
              <a:solidFill>
                <a:schemeClr val="dk1"/>
              </a:solidFill>
              <a:latin typeface="Roboto"/>
              <a:ea typeface="Roboto"/>
              <a:cs typeface="Roboto"/>
              <a:sym typeface="Roboto"/>
            </a:endParaRPr>
          </a:p>
        </p:txBody>
      </p:sp>
      <p:cxnSp>
        <p:nvCxnSpPr>
          <p:cNvPr id="204" name="Google Shape;204;p33"/>
          <p:cNvCxnSpPr/>
          <p:nvPr/>
        </p:nvCxnSpPr>
        <p:spPr>
          <a:xfrm flipH="1" rot="10800000">
            <a:off x="630050" y="709800"/>
            <a:ext cx="1325700" cy="26700"/>
          </a:xfrm>
          <a:prstGeom prst="straightConnector1">
            <a:avLst/>
          </a:prstGeom>
          <a:noFill/>
          <a:ln cap="flat" cmpd="sng" w="9525">
            <a:solidFill>
              <a:schemeClr val="lt2"/>
            </a:solidFill>
            <a:prstDash val="solid"/>
            <a:round/>
            <a:headEnd len="sm" w="sm" type="none"/>
            <a:tailEnd len="sm" w="sm" type="none"/>
          </a:ln>
        </p:spPr>
      </p:cxnSp>
      <p:pic>
        <p:nvPicPr>
          <p:cNvPr id="205" name="Google Shape;205;p33"/>
          <p:cNvPicPr preferRelativeResize="0"/>
          <p:nvPr/>
        </p:nvPicPr>
        <p:blipFill rotWithShape="1">
          <a:blip r:embed="rId3">
            <a:alphaModFix/>
          </a:blip>
          <a:srcRect b="0" l="0" r="0" t="0"/>
          <a:stretch/>
        </p:blipFill>
        <p:spPr>
          <a:xfrm>
            <a:off x="630050" y="906050"/>
            <a:ext cx="7883899" cy="4031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nvSpPr>
        <p:spPr>
          <a:xfrm>
            <a:off x="388450" y="133950"/>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CONCLUSION</a:t>
            </a:r>
            <a:endParaRPr b="0" i="0" sz="3000" u="none" cap="none" strike="noStrike">
              <a:solidFill>
                <a:schemeClr val="dk1"/>
              </a:solidFill>
              <a:latin typeface="Roboto"/>
              <a:ea typeface="Roboto"/>
              <a:cs typeface="Roboto"/>
              <a:sym typeface="Roboto"/>
            </a:endParaRPr>
          </a:p>
        </p:txBody>
      </p:sp>
      <p:cxnSp>
        <p:nvCxnSpPr>
          <p:cNvPr id="211" name="Google Shape;211;p34"/>
          <p:cNvCxnSpPr/>
          <p:nvPr/>
        </p:nvCxnSpPr>
        <p:spPr>
          <a:xfrm flipH="1" rot="10800000">
            <a:off x="549175" y="696575"/>
            <a:ext cx="1326000" cy="16800"/>
          </a:xfrm>
          <a:prstGeom prst="straightConnector1">
            <a:avLst/>
          </a:prstGeom>
          <a:noFill/>
          <a:ln cap="flat" cmpd="sng" w="9525">
            <a:solidFill>
              <a:schemeClr val="lt2"/>
            </a:solidFill>
            <a:prstDash val="solid"/>
            <a:round/>
            <a:headEnd len="sm" w="sm" type="none"/>
            <a:tailEnd len="sm" w="sm" type="none"/>
          </a:ln>
        </p:spPr>
      </p:cxnSp>
      <p:sp>
        <p:nvSpPr>
          <p:cNvPr id="212" name="Google Shape;212;p34"/>
          <p:cNvSpPr txBox="1"/>
          <p:nvPr/>
        </p:nvSpPr>
        <p:spPr>
          <a:xfrm>
            <a:off x="549175" y="1094100"/>
            <a:ext cx="77154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In conclusion, Shop Smart provides a robust and intuitive e-commerce platform designed to meet the diverse needs of both administrators and users. The Admin Page offers comprehensive tools for adding, updating, and managing products across various categories, ensuring the marketplace is always well-organized and current. Simultaneously, the User Page delivers a seamless shopping experience, allowing customers to easily browse and add products to their cart. Through these features, Shop Smart fosters a user-friendly and efficient online shopping environment, enhancing the overall e-commerce experience for all participants.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nvSpPr>
        <p:spPr>
          <a:xfrm>
            <a:off x="308075" y="93775"/>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FUTURE SCOPE</a:t>
            </a:r>
            <a:endParaRPr b="0" i="0" sz="3000" u="none" cap="none" strike="noStrike">
              <a:solidFill>
                <a:schemeClr val="dk1"/>
              </a:solidFill>
              <a:latin typeface="Roboto"/>
              <a:ea typeface="Roboto"/>
              <a:cs typeface="Roboto"/>
              <a:sym typeface="Roboto"/>
            </a:endParaRPr>
          </a:p>
        </p:txBody>
      </p:sp>
      <p:cxnSp>
        <p:nvCxnSpPr>
          <p:cNvPr id="218" name="Google Shape;218;p35"/>
          <p:cNvCxnSpPr/>
          <p:nvPr/>
        </p:nvCxnSpPr>
        <p:spPr>
          <a:xfrm flipH="1" rot="10800000">
            <a:off x="549175" y="696575"/>
            <a:ext cx="1326000" cy="16800"/>
          </a:xfrm>
          <a:prstGeom prst="straightConnector1">
            <a:avLst/>
          </a:prstGeom>
          <a:noFill/>
          <a:ln cap="flat" cmpd="sng" w="9525">
            <a:solidFill>
              <a:schemeClr val="lt2"/>
            </a:solidFill>
            <a:prstDash val="solid"/>
            <a:round/>
            <a:headEnd len="sm" w="sm" type="none"/>
            <a:tailEnd len="sm" w="sm" type="none"/>
          </a:ln>
        </p:spPr>
      </p:cxnSp>
      <p:sp>
        <p:nvSpPr>
          <p:cNvPr id="219" name="Google Shape;219;p35"/>
          <p:cNvSpPr txBox="1"/>
          <p:nvPr/>
        </p:nvSpPr>
        <p:spPr>
          <a:xfrm>
            <a:off x="468825" y="1004575"/>
            <a:ext cx="77154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The future scope of Shop Smart includes developing dedicated mobile apps for iOS and Android to enhance accessibility, implementing AI-driven personalization for better recommendations, and integrating advanced security features like multi-factor authentication. Additionally, the platform aims to incorporate social media integration for wider reach, support various payment methods including digital wallets and cryptocurrencies, and offer advanced analytics tools for sellers to optimize their strategies and improve sales. These enhancements will ensure Shop Smart continues to meet the evolving needs of its users and maintain its competitive edge in the e-commerce market.</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nvSpPr>
        <p:spPr>
          <a:xfrm>
            <a:off x="714300" y="388450"/>
            <a:ext cx="7715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REFERENCES</a:t>
            </a:r>
            <a:endParaRPr sz="3000">
              <a:solidFill>
                <a:schemeClr val="dk1"/>
              </a:solidFill>
              <a:latin typeface="Roboto"/>
              <a:ea typeface="Roboto"/>
              <a:cs typeface="Roboto"/>
              <a:sym typeface="Roboto"/>
            </a:endParaRPr>
          </a:p>
        </p:txBody>
      </p:sp>
      <p:sp>
        <p:nvSpPr>
          <p:cNvPr id="225" name="Google Shape;225;p36"/>
          <p:cNvSpPr txBox="1"/>
          <p:nvPr/>
        </p:nvSpPr>
        <p:spPr>
          <a:xfrm>
            <a:off x="683125" y="1460025"/>
            <a:ext cx="7715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Reference 1: https://github.com/topics/ecommerce-website</a:t>
            </a:r>
            <a:endParaRPr sz="1800">
              <a:solidFill>
                <a:schemeClr val="dk1"/>
              </a:solidFill>
              <a:latin typeface="Roboto"/>
              <a:ea typeface="Roboto"/>
              <a:cs typeface="Roboto"/>
              <a:sym typeface="Roboto"/>
            </a:endParaRPr>
          </a:p>
        </p:txBody>
      </p:sp>
      <p:sp>
        <p:nvSpPr>
          <p:cNvPr id="226" name="Google Shape;226;p36"/>
          <p:cNvSpPr txBox="1"/>
          <p:nvPr/>
        </p:nvSpPr>
        <p:spPr>
          <a:xfrm>
            <a:off x="683125" y="2143125"/>
            <a:ext cx="7715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Reference 2: https://www.scribd.com/document/224306640/PROJECT-REPORT-ON-E-Commerce</a:t>
            </a:r>
            <a:endParaRPr sz="1800">
              <a:solidFill>
                <a:schemeClr val="dk1"/>
              </a:solidFill>
              <a:latin typeface="Roboto"/>
              <a:ea typeface="Roboto"/>
              <a:cs typeface="Roboto"/>
              <a:sym typeface="Roboto"/>
            </a:endParaRPr>
          </a:p>
        </p:txBody>
      </p:sp>
      <p:sp>
        <p:nvSpPr>
          <p:cNvPr id="227" name="Google Shape;227;p36"/>
          <p:cNvSpPr txBox="1"/>
          <p:nvPr/>
        </p:nvSpPr>
        <p:spPr>
          <a:xfrm>
            <a:off x="714300" y="3268275"/>
            <a:ext cx="7715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Reference 3: https://www.geeksforgeeks.org/e-commerce-website-project-in-software-development/</a:t>
            </a:r>
            <a:endParaRPr sz="1800">
              <a:solidFill>
                <a:schemeClr val="dk1"/>
              </a:solidFill>
              <a:latin typeface="Roboto"/>
              <a:ea typeface="Roboto"/>
              <a:cs typeface="Roboto"/>
              <a:sym typeface="Roboto"/>
            </a:endParaRPr>
          </a:p>
        </p:txBody>
      </p:sp>
      <p:cxnSp>
        <p:nvCxnSpPr>
          <p:cNvPr id="228" name="Google Shape;228;p36"/>
          <p:cNvCxnSpPr/>
          <p:nvPr/>
        </p:nvCxnSpPr>
        <p:spPr>
          <a:xfrm flipH="1" rot="10800000">
            <a:off x="884025" y="924275"/>
            <a:ext cx="1326000" cy="16800"/>
          </a:xfrm>
          <a:prstGeom prst="straightConnector1">
            <a:avLst/>
          </a:prstGeom>
          <a:noFill/>
          <a:ln cap="flat" cmpd="sng" w="9525">
            <a:solidFill>
              <a:schemeClr val="lt2"/>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nvSpPr>
        <p:spPr>
          <a:xfrm>
            <a:off x="2960200" y="1915425"/>
            <a:ext cx="51033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en" sz="3600" u="none" cap="none" strike="noStrike">
                <a:solidFill>
                  <a:schemeClr val="dk1"/>
                </a:solidFill>
                <a:latin typeface="Roboto"/>
                <a:ea typeface="Roboto"/>
                <a:cs typeface="Roboto"/>
                <a:sym typeface="Roboto"/>
              </a:rPr>
              <a:t>THANK YOU</a:t>
            </a:r>
            <a:endParaRPr b="1" i="0" sz="3600" u="none" cap="none" strike="noStrike">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nvSpPr>
        <p:spPr>
          <a:xfrm>
            <a:off x="525575" y="183950"/>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ABSTRACT</a:t>
            </a:r>
            <a:endParaRPr b="0" i="0" sz="3000" u="none" cap="none" strike="noStrike">
              <a:solidFill>
                <a:schemeClr val="dk1"/>
              </a:solidFill>
              <a:latin typeface="Roboto"/>
              <a:ea typeface="Roboto"/>
              <a:cs typeface="Roboto"/>
              <a:sym typeface="Roboto"/>
            </a:endParaRPr>
          </a:p>
        </p:txBody>
      </p:sp>
      <p:cxnSp>
        <p:nvCxnSpPr>
          <p:cNvPr id="78" name="Google Shape;78;p15"/>
          <p:cNvCxnSpPr/>
          <p:nvPr/>
        </p:nvCxnSpPr>
        <p:spPr>
          <a:xfrm flipH="1" rot="10800000">
            <a:off x="646125" y="830458"/>
            <a:ext cx="1108500" cy="10200"/>
          </a:xfrm>
          <a:prstGeom prst="straightConnector1">
            <a:avLst/>
          </a:prstGeom>
          <a:noFill/>
          <a:ln cap="flat" cmpd="sng" w="9525">
            <a:solidFill>
              <a:schemeClr val="lt2"/>
            </a:solidFill>
            <a:prstDash val="solid"/>
            <a:round/>
            <a:headEnd len="sm" w="sm" type="none"/>
            <a:tailEnd len="sm" w="sm" type="none"/>
          </a:ln>
        </p:spPr>
      </p:cxnSp>
      <p:sp>
        <p:nvSpPr>
          <p:cNvPr id="79" name="Google Shape;79;p15"/>
          <p:cNvSpPr txBox="1"/>
          <p:nvPr/>
        </p:nvSpPr>
        <p:spPr>
          <a:xfrm>
            <a:off x="2732475" y="1526975"/>
            <a:ext cx="6442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80" name="Google Shape;80;p15"/>
          <p:cNvSpPr txBox="1"/>
          <p:nvPr/>
        </p:nvSpPr>
        <p:spPr>
          <a:xfrm>
            <a:off x="525575" y="1004600"/>
            <a:ext cx="8368500" cy="32325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800"/>
              <a:buFont typeface="Arial"/>
              <a:buNone/>
            </a:pPr>
            <a:r>
              <a:rPr i="0" lang="en" sz="1800" u="none" cap="none" strike="noStrike">
                <a:solidFill>
                  <a:schemeClr val="dk1"/>
                </a:solidFill>
                <a:latin typeface="Roboto"/>
                <a:ea typeface="Roboto"/>
                <a:cs typeface="Roboto"/>
                <a:sym typeface="Roboto"/>
              </a:rPr>
              <a:t>The "Shop Smart" project is an innovative e-commerce platform designed to streamline the buying and selling process for users while providing robust administrative control. The primary objective of this project is to create an intuitive and efficient online marketplace where the administrator can manage products, and users can seamlessly list and sell items.</a:t>
            </a:r>
            <a:r>
              <a:rPr lang="en" sz="1800">
                <a:solidFill>
                  <a:schemeClr val="dk1"/>
                </a:solidFill>
                <a:latin typeface="Roboto"/>
                <a:ea typeface="Roboto"/>
                <a:cs typeface="Roboto"/>
                <a:sym typeface="Roboto"/>
              </a:rPr>
              <a:t> </a:t>
            </a:r>
            <a:r>
              <a:rPr i="0" lang="en" sz="1800" u="none" cap="none" strike="noStrike">
                <a:solidFill>
                  <a:schemeClr val="dk1"/>
                </a:solidFill>
                <a:latin typeface="Roboto"/>
                <a:ea typeface="Roboto"/>
                <a:cs typeface="Roboto"/>
                <a:sym typeface="Roboto"/>
              </a:rPr>
              <a:t>In the "Shop Smart" platform, the admin has comprehensive control over the product catalog. This includes adding new products, updating existing product details, deleting existing product and viewing the added products.</a:t>
            </a:r>
            <a:r>
              <a:rPr lang="en" sz="1800">
                <a:solidFill>
                  <a:schemeClr val="dk1"/>
                </a:solidFill>
                <a:latin typeface="Roboto"/>
                <a:ea typeface="Roboto"/>
                <a:cs typeface="Roboto"/>
                <a:sym typeface="Roboto"/>
              </a:rPr>
              <a:t> </a:t>
            </a:r>
            <a:r>
              <a:rPr i="0" lang="en" sz="1800" u="none" cap="none" strike="noStrike">
                <a:solidFill>
                  <a:schemeClr val="dk1"/>
                </a:solidFill>
                <a:latin typeface="Roboto"/>
                <a:ea typeface="Roboto"/>
                <a:cs typeface="Roboto"/>
                <a:sym typeface="Roboto"/>
              </a:rPr>
              <a:t>On the other hand, User can log in into the website and can seamlessly find the various products added under clothes, accessories and groceries by the admin and can add the products to cart.</a:t>
            </a:r>
            <a:endParaRPr i="0" sz="180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442050" y="147325"/>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INTRODUCTION</a:t>
            </a:r>
            <a:endParaRPr b="0" i="0" sz="3000" u="none" cap="none" strike="noStrike">
              <a:solidFill>
                <a:schemeClr val="dk1"/>
              </a:solidFill>
              <a:latin typeface="Roboto"/>
              <a:ea typeface="Roboto"/>
              <a:cs typeface="Roboto"/>
              <a:sym typeface="Roboto"/>
            </a:endParaRPr>
          </a:p>
        </p:txBody>
      </p:sp>
      <p:cxnSp>
        <p:nvCxnSpPr>
          <p:cNvPr id="86" name="Google Shape;86;p16"/>
          <p:cNvCxnSpPr/>
          <p:nvPr/>
        </p:nvCxnSpPr>
        <p:spPr>
          <a:xfrm flipH="1" rot="10800000">
            <a:off x="575975" y="793775"/>
            <a:ext cx="1835100" cy="9900"/>
          </a:xfrm>
          <a:prstGeom prst="straightConnector1">
            <a:avLst/>
          </a:prstGeom>
          <a:noFill/>
          <a:ln cap="flat" cmpd="sng" w="9525">
            <a:solidFill>
              <a:schemeClr val="lt2"/>
            </a:solidFill>
            <a:prstDash val="solid"/>
            <a:round/>
            <a:headEnd len="sm" w="sm" type="none"/>
            <a:tailEnd len="sm" w="sm" type="none"/>
          </a:ln>
        </p:spPr>
      </p:cxnSp>
      <p:sp>
        <p:nvSpPr>
          <p:cNvPr id="87" name="Google Shape;87;p16"/>
          <p:cNvSpPr txBox="1"/>
          <p:nvPr/>
        </p:nvSpPr>
        <p:spPr>
          <a:xfrm>
            <a:off x="575975" y="1218900"/>
            <a:ext cx="7715400" cy="3232500"/>
          </a:xfrm>
          <a:prstGeom prst="rect">
            <a:avLst/>
          </a:prstGeom>
          <a:noFill/>
          <a:ln>
            <a:noFill/>
          </a:ln>
        </p:spPr>
        <p:txBody>
          <a:bodyPr anchorCtr="0" anchor="t" bIns="91425" lIns="91425" spcFirstLastPara="1" rIns="91425" wrap="square" tIns="91425">
            <a:spAutoFit/>
          </a:bodyPr>
          <a:lstStyle/>
          <a:p>
            <a:pPr indent="45720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Welcome to </a:t>
            </a:r>
            <a:r>
              <a:rPr b="1" i="0" lang="en" sz="1800" u="none" cap="none" strike="noStrike">
                <a:solidFill>
                  <a:schemeClr val="dk1"/>
                </a:solidFill>
                <a:latin typeface="Roboto"/>
                <a:ea typeface="Roboto"/>
                <a:cs typeface="Roboto"/>
                <a:sym typeface="Roboto"/>
              </a:rPr>
              <a:t>Shop Smart</a:t>
            </a:r>
            <a:r>
              <a:rPr b="0" i="0" lang="en" sz="1800" u="none" cap="none" strike="noStrike">
                <a:solidFill>
                  <a:schemeClr val="dk1"/>
                </a:solidFill>
                <a:latin typeface="Roboto"/>
                <a:ea typeface="Roboto"/>
                <a:cs typeface="Roboto"/>
                <a:sym typeface="Roboto"/>
              </a:rPr>
              <a:t>, an innovative e-commerce platform designed to revolutionize the online shopping experience by providing seamless functionality for both administrators and users. Our platform allows administrators to efficiently manage the product catalog by adding, updating, and categorizing products to ensure a comprehensive and up-to-date selection. Simultaneously, it empowers users to easily register, list, and sell their products, transforming them into active sellers in the marketplace. The primary objective of Shop Smart is to simplify and enhance the buying and selling process, fostering a vibrant and efficient online marketplace that caters to the diverse needs of all participants, ultimately ensuring a seamless and satisfying e-commerce experience.</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nvSpPr>
        <p:spPr>
          <a:xfrm>
            <a:off x="321475" y="147325"/>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RELATED WORKS/ EXISTED WORKS</a:t>
            </a:r>
            <a:endParaRPr b="0" i="0" sz="3000" u="none" cap="none" strike="noStrike">
              <a:solidFill>
                <a:schemeClr val="dk1"/>
              </a:solidFill>
              <a:latin typeface="Roboto"/>
              <a:ea typeface="Roboto"/>
              <a:cs typeface="Roboto"/>
              <a:sym typeface="Roboto"/>
            </a:endParaRPr>
          </a:p>
        </p:txBody>
      </p:sp>
      <p:cxnSp>
        <p:nvCxnSpPr>
          <p:cNvPr id="93" name="Google Shape;93;p17"/>
          <p:cNvCxnSpPr/>
          <p:nvPr/>
        </p:nvCxnSpPr>
        <p:spPr>
          <a:xfrm flipH="1" rot="10800000">
            <a:off x="575975" y="793775"/>
            <a:ext cx="1835100" cy="9900"/>
          </a:xfrm>
          <a:prstGeom prst="straightConnector1">
            <a:avLst/>
          </a:prstGeom>
          <a:noFill/>
          <a:ln cap="flat" cmpd="sng" w="9525">
            <a:solidFill>
              <a:schemeClr val="lt2"/>
            </a:solidFill>
            <a:prstDash val="solid"/>
            <a:round/>
            <a:headEnd len="sm" w="sm" type="none"/>
            <a:tailEnd len="sm" w="sm" type="none"/>
          </a:ln>
        </p:spPr>
      </p:cxnSp>
      <p:sp>
        <p:nvSpPr>
          <p:cNvPr id="94" name="Google Shape;94;p17"/>
          <p:cNvSpPr txBox="1"/>
          <p:nvPr/>
        </p:nvSpPr>
        <p:spPr>
          <a:xfrm>
            <a:off x="455400" y="910825"/>
            <a:ext cx="82242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Mostly used platforms like flipkart, amazon etc. offer robust product management tools for administrators, enabling them to add, update, and categorize products effectively. Users benefit from streamlined registration processes, allowing them to create profiles, manage listings, and track sales seamlessly. Secure payment gateways ensure safe transactions, while dynamic shopping carts enable users to modify their selections before checkout. Comprehensive review and rating systems build trust by facilitating user feedback. Advanced search and filtering options enhance product discovery, and personalized recommendations based on user behavior improve engagement. Responsive customer support channels ensure prompt assistance, and mobile optimization ensures accessibility across devices. These features collectively aim to provide a user-friendly and efficient e-commerce experience, catering to diverse consumer needs and preferences.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388425" y="187525"/>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PROPOSED METHOD</a:t>
            </a:r>
            <a:endParaRPr b="0" i="0" sz="3000" u="none" cap="none" strike="noStrike">
              <a:solidFill>
                <a:schemeClr val="dk1"/>
              </a:solidFill>
              <a:latin typeface="Roboto"/>
              <a:ea typeface="Roboto"/>
              <a:cs typeface="Roboto"/>
              <a:sym typeface="Roboto"/>
            </a:endParaRPr>
          </a:p>
        </p:txBody>
      </p:sp>
      <p:cxnSp>
        <p:nvCxnSpPr>
          <p:cNvPr id="100" name="Google Shape;100;p18"/>
          <p:cNvCxnSpPr/>
          <p:nvPr/>
        </p:nvCxnSpPr>
        <p:spPr>
          <a:xfrm flipH="1" rot="10800000">
            <a:off x="575975" y="793775"/>
            <a:ext cx="1835100" cy="9900"/>
          </a:xfrm>
          <a:prstGeom prst="straightConnector1">
            <a:avLst/>
          </a:prstGeom>
          <a:noFill/>
          <a:ln cap="flat" cmpd="sng" w="9525">
            <a:solidFill>
              <a:schemeClr val="lt2"/>
            </a:solidFill>
            <a:prstDash val="solid"/>
            <a:round/>
            <a:headEnd len="sm" w="sm" type="none"/>
            <a:tailEnd len="sm" w="sm" type="none"/>
          </a:ln>
        </p:spPr>
      </p:cxnSp>
      <p:sp>
        <p:nvSpPr>
          <p:cNvPr id="101" name="Google Shape;101;p18"/>
          <p:cNvSpPr txBox="1"/>
          <p:nvPr/>
        </p:nvSpPr>
        <p:spPr>
          <a:xfrm>
            <a:off x="575975" y="1278750"/>
            <a:ext cx="44469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a:ea typeface="Roboto"/>
                <a:cs typeface="Roboto"/>
                <a:sym typeface="Roboto"/>
              </a:rPr>
              <a:t>Shop Smart distinguishes itself by offering a seamless integration of comprehensive product management tools for administrators and effortless user registration processes. Unlike other platforms, Shop Smart emphasizes admins to add products and user to buy products.</a:t>
            </a:r>
            <a:endParaRPr b="0" i="0" sz="1800" u="none" cap="none" strike="noStrike">
              <a:solidFill>
                <a:schemeClr val="dk1"/>
              </a:solidFill>
              <a:latin typeface="Roboto"/>
              <a:ea typeface="Roboto"/>
              <a:cs typeface="Roboto"/>
              <a:sym typeface="Roboto"/>
            </a:endParaRPr>
          </a:p>
        </p:txBody>
      </p:sp>
      <p:sp>
        <p:nvSpPr>
          <p:cNvPr id="102" name="Google Shape;102;p18"/>
          <p:cNvSpPr/>
          <p:nvPr/>
        </p:nvSpPr>
        <p:spPr>
          <a:xfrm>
            <a:off x="6121300" y="254500"/>
            <a:ext cx="24378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Admin Adds products</a:t>
            </a:r>
            <a:endParaRPr b="0" i="0" sz="1400" u="none" cap="none" strike="noStrike">
              <a:solidFill>
                <a:srgbClr val="000000"/>
              </a:solidFill>
              <a:latin typeface="Roboto"/>
              <a:ea typeface="Roboto"/>
              <a:cs typeface="Roboto"/>
              <a:sym typeface="Roboto"/>
            </a:endParaRPr>
          </a:p>
        </p:txBody>
      </p:sp>
      <p:sp>
        <p:nvSpPr>
          <p:cNvPr id="103" name="Google Shape;103;p18"/>
          <p:cNvSpPr/>
          <p:nvPr/>
        </p:nvSpPr>
        <p:spPr>
          <a:xfrm>
            <a:off x="7125875" y="736600"/>
            <a:ext cx="281400" cy="30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4" name="Google Shape;104;p18"/>
          <p:cNvSpPr/>
          <p:nvPr/>
        </p:nvSpPr>
        <p:spPr>
          <a:xfrm>
            <a:off x="6121300" y="1044700"/>
            <a:ext cx="24378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Added products goes to user page</a:t>
            </a:r>
            <a:endParaRPr b="0" i="0" sz="1400" u="none" cap="none" strike="noStrike">
              <a:solidFill>
                <a:srgbClr val="000000"/>
              </a:solidFill>
              <a:latin typeface="Roboto"/>
              <a:ea typeface="Roboto"/>
              <a:cs typeface="Roboto"/>
              <a:sym typeface="Roboto"/>
            </a:endParaRPr>
          </a:p>
        </p:txBody>
      </p:sp>
      <p:sp>
        <p:nvSpPr>
          <p:cNvPr id="105" name="Google Shape;105;p18"/>
          <p:cNvSpPr/>
          <p:nvPr/>
        </p:nvSpPr>
        <p:spPr>
          <a:xfrm>
            <a:off x="7125875" y="1526800"/>
            <a:ext cx="281400" cy="30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6" name="Google Shape;106;p18"/>
          <p:cNvSpPr/>
          <p:nvPr/>
        </p:nvSpPr>
        <p:spPr>
          <a:xfrm>
            <a:off x="6121300" y="1834900"/>
            <a:ext cx="24378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User sees products</a:t>
            </a:r>
            <a:endParaRPr b="0" i="0" sz="1400" u="none" cap="none" strike="noStrike">
              <a:solidFill>
                <a:srgbClr val="000000"/>
              </a:solidFill>
              <a:latin typeface="Roboto"/>
              <a:ea typeface="Roboto"/>
              <a:cs typeface="Roboto"/>
              <a:sym typeface="Roboto"/>
            </a:endParaRPr>
          </a:p>
        </p:txBody>
      </p:sp>
      <p:sp>
        <p:nvSpPr>
          <p:cNvPr id="107" name="Google Shape;107;p18"/>
          <p:cNvSpPr/>
          <p:nvPr/>
        </p:nvSpPr>
        <p:spPr>
          <a:xfrm>
            <a:off x="7125875" y="2317000"/>
            <a:ext cx="281400" cy="30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8" name="Google Shape;108;p18"/>
          <p:cNvSpPr/>
          <p:nvPr/>
        </p:nvSpPr>
        <p:spPr>
          <a:xfrm>
            <a:off x="6121300" y="2625100"/>
            <a:ext cx="24378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User can select products based on categories</a:t>
            </a:r>
            <a:endParaRPr b="0" i="0" sz="1400" u="none" cap="none" strike="noStrike">
              <a:solidFill>
                <a:srgbClr val="000000"/>
              </a:solidFill>
              <a:latin typeface="Roboto"/>
              <a:ea typeface="Roboto"/>
              <a:cs typeface="Roboto"/>
              <a:sym typeface="Roboto"/>
            </a:endParaRPr>
          </a:p>
        </p:txBody>
      </p:sp>
      <p:sp>
        <p:nvSpPr>
          <p:cNvPr id="109" name="Google Shape;109;p18"/>
          <p:cNvSpPr/>
          <p:nvPr/>
        </p:nvSpPr>
        <p:spPr>
          <a:xfrm>
            <a:off x="7125875" y="3107200"/>
            <a:ext cx="281400" cy="30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0" name="Google Shape;110;p18"/>
          <p:cNvSpPr/>
          <p:nvPr/>
        </p:nvSpPr>
        <p:spPr>
          <a:xfrm>
            <a:off x="6121300" y="3415300"/>
            <a:ext cx="24378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User can add liked products to cart</a:t>
            </a:r>
            <a:endParaRPr b="0" i="0" sz="1400" u="none" cap="none" strike="noStrike">
              <a:solidFill>
                <a:srgbClr val="000000"/>
              </a:solidFill>
              <a:latin typeface="Roboto"/>
              <a:ea typeface="Roboto"/>
              <a:cs typeface="Roboto"/>
              <a:sym typeface="Roboto"/>
            </a:endParaRPr>
          </a:p>
        </p:txBody>
      </p:sp>
      <p:sp>
        <p:nvSpPr>
          <p:cNvPr id="111" name="Google Shape;111;p18"/>
          <p:cNvSpPr/>
          <p:nvPr/>
        </p:nvSpPr>
        <p:spPr>
          <a:xfrm>
            <a:off x="7125875" y="3897400"/>
            <a:ext cx="281400" cy="308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2" name="Google Shape;112;p18"/>
          <p:cNvSpPr/>
          <p:nvPr/>
        </p:nvSpPr>
        <p:spPr>
          <a:xfrm>
            <a:off x="6121300" y="4205500"/>
            <a:ext cx="2437800" cy="48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User can place order</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nvSpPr>
        <p:spPr>
          <a:xfrm>
            <a:off x="375050" y="147325"/>
            <a:ext cx="7715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dk1"/>
                </a:solidFill>
                <a:latin typeface="Roboto"/>
                <a:ea typeface="Roboto"/>
                <a:cs typeface="Roboto"/>
                <a:sym typeface="Roboto"/>
              </a:rPr>
              <a:t>DESIGNING SETUP</a:t>
            </a:r>
            <a:endParaRPr b="0" i="0" sz="3000" u="none" cap="none" strike="noStrike">
              <a:solidFill>
                <a:schemeClr val="dk1"/>
              </a:solidFill>
              <a:latin typeface="Roboto"/>
              <a:ea typeface="Roboto"/>
              <a:cs typeface="Roboto"/>
              <a:sym typeface="Roboto"/>
            </a:endParaRPr>
          </a:p>
        </p:txBody>
      </p:sp>
      <p:cxnSp>
        <p:nvCxnSpPr>
          <p:cNvPr id="118" name="Google Shape;118;p19"/>
          <p:cNvCxnSpPr/>
          <p:nvPr/>
        </p:nvCxnSpPr>
        <p:spPr>
          <a:xfrm flipH="1" rot="10800000">
            <a:off x="575975" y="793775"/>
            <a:ext cx="1835100" cy="9900"/>
          </a:xfrm>
          <a:prstGeom prst="straightConnector1">
            <a:avLst/>
          </a:prstGeom>
          <a:noFill/>
          <a:ln cap="flat" cmpd="sng" w="9525">
            <a:solidFill>
              <a:schemeClr val="lt2"/>
            </a:solidFill>
            <a:prstDash val="solid"/>
            <a:round/>
            <a:headEnd len="sm" w="sm" type="none"/>
            <a:tailEnd len="sm" w="sm" type="none"/>
          </a:ln>
        </p:spPr>
      </p:cxnSp>
      <p:sp>
        <p:nvSpPr>
          <p:cNvPr id="119" name="Google Shape;119;p19"/>
          <p:cNvSpPr txBox="1"/>
          <p:nvPr/>
        </p:nvSpPr>
        <p:spPr>
          <a:xfrm>
            <a:off x="-870650" y="53575"/>
            <a:ext cx="77154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Roboto"/>
              <a:ea typeface="Roboto"/>
              <a:cs typeface="Roboto"/>
              <a:sym typeface="Roboto"/>
            </a:endParaRPr>
          </a:p>
        </p:txBody>
      </p:sp>
      <p:sp>
        <p:nvSpPr>
          <p:cNvPr id="120" name="Google Shape;120;p19"/>
          <p:cNvSpPr txBox="1"/>
          <p:nvPr/>
        </p:nvSpPr>
        <p:spPr>
          <a:xfrm>
            <a:off x="575975" y="1433200"/>
            <a:ext cx="7715400" cy="12930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Initially designed a login and signup forms for both User and Admin.</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If the person logged in as user then user page will be visible.</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Roboto"/>
              <a:buChar char="●"/>
            </a:pPr>
            <a:r>
              <a:rPr b="0" i="0" lang="en" sz="1800" u="none" cap="none" strike="noStrike">
                <a:solidFill>
                  <a:schemeClr val="dk1"/>
                </a:solidFill>
                <a:latin typeface="Roboto"/>
                <a:ea typeface="Roboto"/>
                <a:cs typeface="Roboto"/>
                <a:sym typeface="Roboto"/>
              </a:rPr>
              <a:t>If the person logged in as admin then the admin page will be visible.</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rotWithShape="1">
          <a:blip r:embed="rId3">
            <a:alphaModFix/>
          </a:blip>
          <a:srcRect b="0" l="0" r="0" t="0"/>
          <a:stretch/>
        </p:blipFill>
        <p:spPr>
          <a:xfrm>
            <a:off x="152400" y="152400"/>
            <a:ext cx="8817186"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3">
            <a:alphaModFix/>
          </a:blip>
          <a:srcRect b="0" l="0" r="0" t="0"/>
          <a:stretch/>
        </p:blipFill>
        <p:spPr>
          <a:xfrm>
            <a:off x="152400" y="152400"/>
            <a:ext cx="8839202" cy="47633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