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3"/>
  </p:notesMasterIdLst>
  <p:handoutMasterIdLst>
    <p:handoutMasterId r:id="rId24"/>
  </p:handoutMasterIdLst>
  <p:sldIdLst>
    <p:sldId id="268" r:id="rId5"/>
    <p:sldId id="267" r:id="rId6"/>
    <p:sldId id="271" r:id="rId7"/>
    <p:sldId id="277" r:id="rId8"/>
    <p:sldId id="279" r:id="rId9"/>
    <p:sldId id="278" r:id="rId10"/>
    <p:sldId id="300" r:id="rId11"/>
    <p:sldId id="299" r:id="rId12"/>
    <p:sldId id="296" r:id="rId13"/>
    <p:sldId id="301" r:id="rId14"/>
    <p:sldId id="281" r:id="rId15"/>
    <p:sldId id="302" r:id="rId16"/>
    <p:sldId id="303" r:id="rId17"/>
    <p:sldId id="292" r:id="rId18"/>
    <p:sldId id="294" r:id="rId19"/>
    <p:sldId id="305" r:id="rId20"/>
    <p:sldId id="306" r:id="rId21"/>
    <p:sldId id="30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652" autoAdjust="0"/>
  </p:normalViewPr>
  <p:slideViewPr>
    <p:cSldViewPr snapToGrid="0">
      <p:cViewPr varScale="1">
        <p:scale>
          <a:sx n="68" d="100"/>
          <a:sy n="68" d="100"/>
        </p:scale>
        <p:origin x="714" y="7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6/19/2024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6/19/2024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6/19/2024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6/19/2024</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6/19/2024</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611995" y="811272"/>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39483" y="126609"/>
            <a:ext cx="8819091" cy="3685736"/>
          </a:xfrm>
        </p:spPr>
        <p:txBody>
          <a:bodyPr>
            <a:normAutofit/>
          </a:bodyPr>
          <a:lstStyle/>
          <a:p>
            <a:pPr algn="ctr"/>
            <a:r>
              <a:rPr lang="en-US" dirty="0">
                <a:latin typeface="Times New Roman" panose="02020603050405020304" pitchFamily="18" charset="0"/>
                <a:cs typeface="Times New Roman" panose="02020603050405020304" pitchFamily="18" charset="0"/>
              </a:rPr>
              <a:t>YOUTUBE CLONE</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and 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4107" y="1869600"/>
            <a:ext cx="9252282" cy="3921600"/>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Minimum Hardware requirement:</a:t>
            </a:r>
          </a:p>
          <a:p>
            <a:r>
              <a:rPr lang="en-US" sz="2000" dirty="0">
                <a:latin typeface="Times New Roman" panose="02020603050405020304" pitchFamily="18" charset="0"/>
                <a:cs typeface="Times New Roman" panose="02020603050405020304" pitchFamily="18" charset="0"/>
              </a:rPr>
              <a:t>RAM : 4GB</a:t>
            </a:r>
          </a:p>
          <a:p>
            <a:r>
              <a:rPr lang="en-US" sz="2000" dirty="0">
                <a:latin typeface="Times New Roman" panose="02020603050405020304" pitchFamily="18" charset="0"/>
                <a:cs typeface="Times New Roman" panose="02020603050405020304" pitchFamily="18" charset="0"/>
              </a:rPr>
              <a:t>Storage: HDD or SSD with sufficient storage</a:t>
            </a:r>
          </a:p>
          <a:p>
            <a:r>
              <a:rPr lang="en-US" sz="2000" dirty="0">
                <a:latin typeface="Times New Roman" panose="02020603050405020304" pitchFamily="18" charset="0"/>
                <a:cs typeface="Times New Roman" panose="02020603050405020304" pitchFamily="18" charset="0"/>
              </a:rPr>
              <a:t>System type: 64-bit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Minimum Software requirements:</a:t>
            </a:r>
          </a:p>
          <a:p>
            <a:r>
              <a:rPr lang="en-US" sz="2000" dirty="0">
                <a:latin typeface="Times New Roman" panose="02020603050405020304" pitchFamily="18" charset="0"/>
                <a:cs typeface="Times New Roman" panose="02020603050405020304" pitchFamily="18" charset="0"/>
              </a:rPr>
              <a:t>Operating System: Windows 8 and above</a:t>
            </a:r>
          </a:p>
          <a:p>
            <a:r>
              <a:rPr lang="en-US" sz="2000" dirty="0">
                <a:latin typeface="Times New Roman" panose="02020603050405020304" pitchFamily="18" charset="0"/>
                <a:cs typeface="Times New Roman" panose="02020603050405020304" pitchFamily="18" charset="0"/>
              </a:rPr>
              <a:t>Programming Language : React JS, JavaScript</a:t>
            </a:r>
          </a:p>
          <a:p>
            <a:r>
              <a:rPr lang="en-US" sz="2000" dirty="0">
                <a:latin typeface="Times New Roman" panose="02020603050405020304" pitchFamily="18" charset="0"/>
                <a:cs typeface="Times New Roman" panose="02020603050405020304" pitchFamily="18" charset="0"/>
              </a:rPr>
              <a:t>Other Technologies : Api’s, HTML, Material UI, </a:t>
            </a:r>
          </a:p>
          <a:p>
            <a:r>
              <a:rPr lang="en-US" sz="2000" dirty="0">
                <a:latin typeface="Times New Roman" panose="02020603050405020304" pitchFamily="18" charset="0"/>
                <a:cs typeface="Times New Roman" panose="02020603050405020304" pitchFamily="18" charset="0"/>
              </a:rPr>
              <a:t>IDE: Visual Studio Code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911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54746"/>
            <a:ext cx="9889586" cy="815925"/>
          </a:xfrm>
        </p:spPr>
        <p:txBody>
          <a:bodyPr>
            <a:normAutofit/>
          </a:bodyPr>
          <a:lstStyle/>
          <a:p>
            <a:r>
              <a:rPr lang="en-US" dirty="0"/>
              <a:t>Code</a:t>
            </a:r>
            <a:endParaRPr lang="en-IN" dirty="0"/>
          </a:p>
        </p:txBody>
      </p:sp>
      <p:sp>
        <p:nvSpPr>
          <p:cNvPr id="8" name="TextBox 7">
            <a:extLst>
              <a:ext uri="{FF2B5EF4-FFF2-40B4-BE49-F238E27FC236}">
                <a16:creationId xmlns:a16="http://schemas.microsoft.com/office/drawing/2014/main" id="{A7F22790-177E-18CB-4AA6-528866ACA181}"/>
              </a:ext>
            </a:extLst>
          </p:cNvPr>
          <p:cNvSpPr txBox="1"/>
          <p:nvPr/>
        </p:nvSpPr>
        <p:spPr>
          <a:xfrm>
            <a:off x="196949" y="970671"/>
            <a:ext cx="11798102" cy="5386090"/>
          </a:xfrm>
          <a:prstGeom prst="rect">
            <a:avLst/>
          </a:prstGeom>
          <a:noFill/>
        </p:spPr>
        <p:txBody>
          <a:bodyPr wrap="square">
            <a:spAutoFit/>
          </a:bodyPr>
          <a:lstStyle/>
          <a:p>
            <a:pPr marL="457200"/>
            <a:r>
              <a:rPr lang="en-US" sz="2000" b="1"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App.Js</a:t>
            </a:r>
            <a:r>
              <a:rPr lang="en-US" sz="2000" b="1"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457200"/>
            <a:r>
              <a:rPr lang="en-US" sz="1800" b="1"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import {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BrowserRouter</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Routes, Route } from "react-router-</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dom</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import { Box } from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mui</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/material"</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import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ChannelDetail</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Feed, Navbar,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SearchFeed</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VideoDetail</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from './components'</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const App = () =&gt; (</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BrowserRouter</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&lt;Box </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sx</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backgroundColor</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"#000"}}&gt;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&lt;Navbar/&gt;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&lt;Routes&gt;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 exact path="/" element={&lt;Feed/&gt;}/&gt;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 path="/video/:id" element={&lt;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VideoDetail</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/&gt;}/&gt;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 path="/channel/:id" element={&lt;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ChannelDetail</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/&gt;}/&gt;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 path="/search/:</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searchTerm</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element={&lt;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SearchFeed</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/&gt;}/&gt;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&lt;/Routes&gt;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&lt;/Box&gt;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    &lt;/</a:t>
            </a:r>
            <a:r>
              <a:rPr lang="en-US" sz="1800" dirty="0" err="1">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BrowserRouter</a:t>
            </a:r>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&gt;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914400"/>
            <a:r>
              <a:rPr lang="en-US" sz="1800" dirty="0">
                <a:solidFill>
                  <a:schemeClr val="tx1">
                    <a:lumMod val="95000"/>
                  </a:schemeClr>
                </a:solidFill>
                <a:effectLst/>
                <a:latin typeface="Times New Roman" panose="02020603050405020304" pitchFamily="18" charset="0"/>
                <a:ea typeface="Calibri" panose="020F0502020204030204" pitchFamily="34" charset="0"/>
                <a:cs typeface="Tahoma" panose="020B0604030504040204" pitchFamily="34" charset="0"/>
              </a:rPr>
              <a:t>export default App</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37876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583" y="0"/>
            <a:ext cx="10840914" cy="1260000"/>
          </a:xfrm>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0C26721-31AB-CA2C-76EB-A969064E60A6}"/>
              </a:ext>
            </a:extLst>
          </p:cNvPr>
          <p:cNvPicPr>
            <a:picLocks noChangeAspect="1"/>
          </p:cNvPicPr>
          <p:nvPr/>
        </p:nvPicPr>
        <p:blipFill>
          <a:blip r:embed="rId2"/>
          <a:stretch>
            <a:fillRect/>
          </a:stretch>
        </p:blipFill>
        <p:spPr>
          <a:xfrm>
            <a:off x="931330" y="1125416"/>
            <a:ext cx="10238418" cy="5331656"/>
          </a:xfrm>
          <a:prstGeom prst="rect">
            <a:avLst/>
          </a:prstGeom>
        </p:spPr>
      </p:pic>
    </p:spTree>
    <p:extLst>
      <p:ext uri="{BB962C8B-B14F-4D97-AF65-F5344CB8AC3E}">
        <p14:creationId xmlns:p14="http://schemas.microsoft.com/office/powerpoint/2010/main" val="165248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45" y="112542"/>
            <a:ext cx="11029070" cy="954257"/>
          </a:xfrm>
        </p:spPr>
        <p:txBody>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CB3E3B6-C050-6EBD-31B8-8B82F60E0E3C}"/>
              </a:ext>
            </a:extLst>
          </p:cNvPr>
          <p:cNvPicPr>
            <a:picLocks noChangeAspect="1"/>
          </p:cNvPicPr>
          <p:nvPr/>
        </p:nvPicPr>
        <p:blipFill>
          <a:blip r:embed="rId2"/>
          <a:stretch>
            <a:fillRect/>
          </a:stretch>
        </p:blipFill>
        <p:spPr>
          <a:xfrm>
            <a:off x="872197" y="1066799"/>
            <a:ext cx="10592972" cy="5348655"/>
          </a:xfrm>
          <a:prstGeom prst="rect">
            <a:avLst/>
          </a:prstGeom>
        </p:spPr>
      </p:pic>
    </p:spTree>
    <p:extLst>
      <p:ext uri="{BB962C8B-B14F-4D97-AF65-F5344CB8AC3E}">
        <p14:creationId xmlns:p14="http://schemas.microsoft.com/office/powerpoint/2010/main" val="3269063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3" y="140678"/>
            <a:ext cx="8820442" cy="751038"/>
          </a:xfrm>
        </p:spPr>
        <p:txBody>
          <a:bodyPr>
            <a:norm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0484940-80AD-787A-BA95-9CC405048769}"/>
              </a:ext>
            </a:extLst>
          </p:cNvPr>
          <p:cNvPicPr>
            <a:picLocks noChangeAspect="1"/>
          </p:cNvPicPr>
          <p:nvPr/>
        </p:nvPicPr>
        <p:blipFill>
          <a:blip r:embed="rId2"/>
          <a:stretch>
            <a:fillRect/>
          </a:stretch>
        </p:blipFill>
        <p:spPr>
          <a:xfrm>
            <a:off x="984738" y="1016977"/>
            <a:ext cx="10396025" cy="5186876"/>
          </a:xfrm>
          <a:prstGeom prst="rect">
            <a:avLst/>
          </a:prstGeom>
        </p:spPr>
      </p:pic>
    </p:spTree>
    <p:extLst>
      <p:ext uri="{BB962C8B-B14F-4D97-AF65-F5344CB8AC3E}">
        <p14:creationId xmlns:p14="http://schemas.microsoft.com/office/powerpoint/2010/main" val="224917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83" y="211015"/>
            <a:ext cx="8271803" cy="787791"/>
          </a:xfrm>
        </p:spPr>
        <p:txBody>
          <a:bodyPr/>
          <a:lstStyle/>
          <a:p>
            <a:r>
              <a:rPr lang="en-US" dirty="0">
                <a:latin typeface="Times New Roman" panose="02020603050405020304" pitchFamily="18" charset="0"/>
                <a:cs typeface="Times New Roman" panose="02020603050405020304" pitchFamily="18" charset="0"/>
              </a:rPr>
              <a:t> Conclusion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723C558-647E-3825-3E2D-7D0034581812}"/>
              </a:ext>
            </a:extLst>
          </p:cNvPr>
          <p:cNvSpPr txBox="1"/>
          <p:nvPr/>
        </p:nvSpPr>
        <p:spPr>
          <a:xfrm>
            <a:off x="829993" y="1406768"/>
            <a:ext cx="11211951" cy="369331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YouTube Clone Project represents a comprehensive effort to replicate and enhance the core functionalities of YouTube through modern web development technologies. By leveraging HTML, JavaScript, Material UI, React.js, and the </a:t>
            </a:r>
            <a:r>
              <a:rPr lang="en-US" sz="1800" dirty="0" err="1">
                <a:effectLst/>
                <a:latin typeface="Times New Roman" panose="02020603050405020304" pitchFamily="18" charset="0"/>
                <a:ea typeface="Times New Roman" panose="02020603050405020304" pitchFamily="18" charset="0"/>
              </a:rPr>
              <a:t>RapidAPI</a:t>
            </a:r>
            <a:r>
              <a:rPr lang="en-US" sz="1800" dirty="0">
                <a:effectLst/>
                <a:latin typeface="Times New Roman" panose="02020603050405020304" pitchFamily="18" charset="0"/>
                <a:ea typeface="Times New Roman" panose="02020603050405020304" pitchFamily="18" charset="0"/>
              </a:rPr>
              <a:t> YouTube v3, the project aims to deliver a robust platform with a user-friendly front end design and seamless navigation using React Router DOM.</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Key components such as the robust video player supporting various formats and resolutions, advanced search capabilities with personalized recommendations, and responsive design ensure a consistent and engaging user experience across different devices. The emphasis on scalability and performance optimizations ensures efficient handling of large datasets and concurrent users, making the platform capable of meeting growing demands.</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Ultimately, the project strives to offer users a familiar yet enhanced experience akin to YouTube, enabling seamless video playback, efficient video discovery through advanced search and recommendation features, all while maintaining high standards of performance and scalability.</a:t>
            </a:r>
            <a:endParaRPr lang="en-IN" dirty="0"/>
          </a:p>
        </p:txBody>
      </p:sp>
    </p:spTree>
    <p:extLst>
      <p:ext uri="{BB962C8B-B14F-4D97-AF65-F5344CB8AC3E}">
        <p14:creationId xmlns:p14="http://schemas.microsoft.com/office/powerpoint/2010/main" val="2739284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5973" y="173501"/>
            <a:ext cx="9935307" cy="1050388"/>
          </a:xfrm>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56603" y="1223889"/>
            <a:ext cx="10570112" cy="4567312"/>
          </a:xfrm>
        </p:spPr>
        <p:txBody>
          <a:bodyPr>
            <a:normAutofit/>
          </a:bodyPr>
          <a:lstStyle/>
          <a:p>
            <a:r>
              <a:rPr lang="en-US" sz="2000" b="1" dirty="0"/>
              <a:t>Technology and Scalability</a:t>
            </a:r>
            <a:r>
              <a:rPr lang="en-US" sz="2000" dirty="0"/>
              <a:t>: Ensure our platform can handle growth. Scalability is critical as user numbers and content volume increase.</a:t>
            </a:r>
          </a:p>
          <a:p>
            <a:pPr marL="0" indent="0">
              <a:buNone/>
            </a:pPr>
            <a:endParaRPr lang="en-US" sz="2000" dirty="0"/>
          </a:p>
          <a:p>
            <a:r>
              <a:rPr lang="en-IN" sz="2000" b="1" dirty="0"/>
              <a:t>User Experience </a:t>
            </a:r>
            <a:r>
              <a:rPr lang="en-IN" sz="2000" dirty="0"/>
              <a:t>: Prioritize intuitive design and responsive features. A positive user experience encourages engagement and retention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00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55" y="112542"/>
            <a:ext cx="9439422" cy="942535"/>
          </a:xfrm>
        </p:spPr>
        <p:txBody>
          <a:bodyPr/>
          <a:lstStyle/>
          <a:p>
            <a:r>
              <a:rPr lang="en-US" dirty="0"/>
              <a:t>References</a:t>
            </a:r>
            <a:endParaRPr lang="en-IN" dirty="0"/>
          </a:p>
        </p:txBody>
      </p:sp>
      <p:sp>
        <p:nvSpPr>
          <p:cNvPr id="3" name="Content Placeholder 2"/>
          <p:cNvSpPr>
            <a:spLocks noGrp="1"/>
          </p:cNvSpPr>
          <p:nvPr>
            <p:ph idx="1"/>
          </p:nvPr>
        </p:nvSpPr>
        <p:spPr>
          <a:xfrm>
            <a:off x="1378634" y="956603"/>
            <a:ext cx="9702450" cy="5227628"/>
          </a:xfrm>
        </p:spPr>
        <p:txBody>
          <a:bodyPr>
            <a:normAutofit/>
          </a:bodyPr>
          <a:lstStyle/>
          <a:p>
            <a:pPr marL="342900" indent="-342900">
              <a:buFont typeface="+mj-lt"/>
              <a:buAutoNum type="arabicPeriod"/>
            </a:pPr>
            <a:r>
              <a:rPr lang="en-US" dirty="0" err="1"/>
              <a:t>Youtube</a:t>
            </a:r>
            <a:endParaRPr lang="en-US" dirty="0"/>
          </a:p>
          <a:p>
            <a:pPr marL="342900" indent="-342900">
              <a:buFont typeface="+mj-lt"/>
              <a:buAutoNum type="arabicPeriod"/>
            </a:pPr>
            <a:r>
              <a:rPr lang="en-US" dirty="0" err="1"/>
              <a:t>Github</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025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50495" y="2811379"/>
            <a:ext cx="10840914" cy="1260000"/>
          </a:xfrm>
        </p:spPr>
        <p:txBody>
          <a:bodyPr>
            <a:noAutofit/>
          </a:bodyPr>
          <a:lstStyle/>
          <a:p>
            <a:pPr algn="ctr"/>
            <a:r>
              <a:rPr lang="en-US" sz="8800" dirty="0">
                <a:latin typeface="Curlz MT" panose="04040404050702020202" pitchFamily="82" charset="0"/>
              </a:rPr>
              <a:t>Thank  you</a:t>
            </a:r>
            <a:endParaRPr lang="en-IN" sz="8800" dirty="0">
              <a:latin typeface="Curlz MT" panose="04040404050702020202" pitchFamily="82" charset="0"/>
            </a:endParaRPr>
          </a:p>
        </p:txBody>
      </p:sp>
    </p:spTree>
    <p:extLst>
      <p:ext uri="{BB962C8B-B14F-4D97-AF65-F5344CB8AC3E}">
        <p14:creationId xmlns:p14="http://schemas.microsoft.com/office/powerpoint/2010/main" val="176430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05F2-4D75-4D76-BA59-F00627AB83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Team Members</a:t>
            </a:r>
          </a:p>
        </p:txBody>
      </p:sp>
      <p:sp>
        <p:nvSpPr>
          <p:cNvPr id="3" name="Content Placeholder 2">
            <a:extLst>
              <a:ext uri="{FF2B5EF4-FFF2-40B4-BE49-F238E27FC236}">
                <a16:creationId xmlns:a16="http://schemas.microsoft.com/office/drawing/2014/main" id="{88CB4E0E-ECE5-4628-8AFC-87C9EFB0840C}"/>
              </a:ext>
            </a:extLst>
          </p:cNvPr>
          <p:cNvSpPr>
            <a:spLocks noGrp="1"/>
          </p:cNvSpPr>
          <p:nvPr>
            <p:ph idx="1"/>
          </p:nvPr>
        </p:nvSpPr>
        <p:spPr>
          <a:xfrm>
            <a:off x="1973179" y="2134295"/>
            <a:ext cx="6807200" cy="39216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N190422  -  P. BUJJI</a:t>
            </a:r>
          </a:p>
          <a:p>
            <a:pPr>
              <a:lnSpc>
                <a:spcPct val="150000"/>
              </a:lnSpc>
            </a:pPr>
            <a:r>
              <a:rPr lang="en-US" sz="2400" dirty="0">
                <a:latin typeface="Times New Roman" panose="02020603050405020304" pitchFamily="18" charset="0"/>
                <a:cs typeface="Times New Roman" panose="02020603050405020304" pitchFamily="18" charset="0"/>
              </a:rPr>
              <a:t>N190897  -  B. SRUTHI</a:t>
            </a:r>
          </a:p>
          <a:p>
            <a:pPr>
              <a:lnSpc>
                <a:spcPct val="150000"/>
              </a:lnSpc>
            </a:pPr>
            <a:r>
              <a:rPr lang="en-US" sz="2400" dirty="0">
                <a:latin typeface="Times New Roman" panose="02020603050405020304" pitchFamily="18" charset="0"/>
                <a:cs typeface="Times New Roman" panose="02020603050405020304" pitchFamily="18" charset="0"/>
              </a:rPr>
              <a:t>N190201  -  B. NAGARANI</a:t>
            </a:r>
          </a:p>
          <a:p>
            <a:pPr>
              <a:lnSpc>
                <a:spcPct val="150000"/>
              </a:lnSpc>
            </a:pPr>
            <a:r>
              <a:rPr lang="en-US" sz="2400" dirty="0">
                <a:latin typeface="Times New Roman" panose="02020603050405020304" pitchFamily="18" charset="0"/>
                <a:cs typeface="Times New Roman" panose="02020603050405020304" pitchFamily="18" charset="0"/>
              </a:rPr>
              <a:t>N191106   -  R. UMADEVI</a:t>
            </a:r>
          </a:p>
          <a:p>
            <a:pPr>
              <a:lnSpc>
                <a:spcPct val="150000"/>
              </a:lnSpc>
            </a:pPr>
            <a:r>
              <a:rPr lang="en-US" sz="2400" dirty="0">
                <a:latin typeface="Times New Roman" panose="02020603050405020304" pitchFamily="18" charset="0"/>
                <a:cs typeface="Times New Roman" panose="02020603050405020304" pitchFamily="18" charset="0"/>
              </a:rPr>
              <a:t>N190396   -  B. PRAVALLIKA</a:t>
            </a:r>
          </a:p>
        </p:txBody>
      </p:sp>
      <p:pic>
        <p:nvPicPr>
          <p:cNvPr id="6" name="Picture 5"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86265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C826E-72DB-45B4-B092-DA86DA68C4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6" name="Text Placeholder 35">
            <a:extLst>
              <a:ext uri="{FF2B5EF4-FFF2-40B4-BE49-F238E27FC236}">
                <a16:creationId xmlns:a16="http://schemas.microsoft.com/office/drawing/2014/main" id="{E14C2379-D648-4FA4-892B-A031C8CF38FA}"/>
              </a:ext>
            </a:extLst>
          </p:cNvPr>
          <p:cNvSpPr>
            <a:spLocks noGrp="1"/>
          </p:cNvSpPr>
          <p:nvPr>
            <p:ph type="body" sz="quarter" idx="18"/>
          </p:nvPr>
        </p:nvSpPr>
        <p:spPr>
          <a:xfrm>
            <a:off x="1638481" y="1656828"/>
            <a:ext cx="9212580" cy="4759798"/>
          </a:xfrm>
        </p:spPr>
        <p:txBody>
          <a:bodyPr/>
          <a:lstStyle/>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Abstract</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Technologies Used</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and Software Components</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Code</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lgn="l">
              <a:lnSpc>
                <a:spcPct val="150000"/>
              </a:lnSpc>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p:txBody>
      </p:sp>
      <p:pic>
        <p:nvPicPr>
          <p:cNvPr id="18" name="Picture 17" descr="pen and paper icon">
            <a:extLst>
              <a:ext uri="{FF2B5EF4-FFF2-40B4-BE49-F238E27FC236}">
                <a16:creationId xmlns:a16="http://schemas.microsoft.com/office/drawing/2014/main" id="{CE889C08-FD1F-4AE0-9D82-E718A6E92DF1}"/>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722045" y="726021"/>
            <a:ext cx="814387" cy="814387"/>
          </a:xfrm>
          <a:prstGeom prst="rect">
            <a:avLst/>
          </a:prstGeom>
        </p:spPr>
      </p:pic>
    </p:spTree>
    <p:extLst>
      <p:ext uri="{BB962C8B-B14F-4D97-AF65-F5344CB8AC3E}">
        <p14:creationId xmlns:p14="http://schemas.microsoft.com/office/powerpoint/2010/main" val="537041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abstract</a:t>
            </a:r>
            <a:r>
              <a:rPr lang="en-US" dirty="0"/>
              <a:t> </a:t>
            </a:r>
            <a:endParaRPr lang="en-IN" dirty="0"/>
          </a:p>
        </p:txBody>
      </p:sp>
      <p:sp>
        <p:nvSpPr>
          <p:cNvPr id="3" name="Content Placeholder 2"/>
          <p:cNvSpPr>
            <a:spLocks noGrp="1"/>
          </p:cNvSpPr>
          <p:nvPr>
            <p:ph idx="1"/>
          </p:nvPr>
        </p:nvSpPr>
        <p:spPr>
          <a:xfrm>
            <a:off x="1364892" y="1869599"/>
            <a:ext cx="9824475" cy="4615421"/>
          </a:xfrm>
        </p:spPr>
        <p:txBody>
          <a:bodyPr>
            <a:noAutofit/>
          </a:bodyPr>
          <a:lstStyle/>
          <a:p>
            <a:pPr marL="0" indent="0">
              <a:spcBef>
                <a:spcPts val="120"/>
              </a:spcBef>
              <a:buNone/>
            </a:pP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ahoma" panose="020B0604030504040204" pitchFamily="34" charset="0"/>
              </a:rPr>
              <a:t>The YouTube Clone Project aims to develop a web-based platform that replicates the core functionalities of YouTube. This platform allows users to search videos and view them. It also includes features for video categorization, search functionality, and personalized recommendations.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120"/>
              </a:spcBef>
              <a:buNone/>
            </a:pPr>
            <a:r>
              <a:rPr lang="en-US" sz="1800" dirty="0">
                <a:effectLst/>
                <a:latin typeface="Times New Roman" panose="02020603050405020304" pitchFamily="18" charset="0"/>
                <a:ea typeface="Calibri" panose="020F0502020204030204" pitchFamily="34" charset="0"/>
              </a:rPr>
              <a:t>Key components of the project include: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120"/>
              </a:spcBef>
              <a:buNone/>
            </a:pPr>
            <a:r>
              <a:rPr lang="en-US" sz="1800" b="1" dirty="0">
                <a:effectLst/>
                <a:latin typeface="Times New Roman" panose="02020603050405020304" pitchFamily="18" charset="0"/>
                <a:ea typeface="Calibri" panose="020F0502020204030204" pitchFamily="34" charset="0"/>
                <a:cs typeface="Tahoma" panose="020B0604030504040204" pitchFamily="34" charset="0"/>
              </a:rPr>
              <a:t>Video Playback:</a:t>
            </a:r>
            <a:r>
              <a:rPr lang="en-US" sz="1800" dirty="0">
                <a:effectLst/>
                <a:latin typeface="Times New Roman" panose="02020603050405020304" pitchFamily="18" charset="0"/>
                <a:ea typeface="Calibri" panose="020F0502020204030204" pitchFamily="34" charset="0"/>
                <a:cs typeface="Tahoma" panose="020B0604030504040204" pitchFamily="34" charset="0"/>
              </a:rPr>
              <a:t> A robust video player supporting various formats and resolutions, with controls for play, pause, seek, volume adjustment, and </a:t>
            </a:r>
            <a:r>
              <a:rPr lang="en-US" sz="1800" dirty="0" err="1">
                <a:effectLst/>
                <a:latin typeface="Times New Roman" panose="02020603050405020304" pitchFamily="18" charset="0"/>
                <a:ea typeface="Calibri" panose="020F0502020204030204" pitchFamily="34" charset="0"/>
                <a:cs typeface="Tahoma" panose="020B0604030504040204" pitchFamily="34" charset="0"/>
              </a:rPr>
              <a:t>fullscreen</a:t>
            </a:r>
            <a:r>
              <a:rPr lang="en-US" sz="1800" dirty="0">
                <a:effectLst/>
                <a:latin typeface="Times New Roman" panose="02020603050405020304" pitchFamily="18" charset="0"/>
                <a:ea typeface="Calibri" panose="020F0502020204030204" pitchFamily="34" charset="0"/>
                <a:cs typeface="Tahoma" panose="020B0604030504040204" pitchFamily="34" charset="0"/>
              </a:rPr>
              <a:t> mode.</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spcBef>
                <a:spcPts val="120"/>
              </a:spcBef>
              <a:buNone/>
            </a:pPr>
            <a:r>
              <a:rPr lang="en-US" sz="1800" b="1" dirty="0">
                <a:effectLst/>
                <a:latin typeface="Times New Roman" panose="02020603050405020304" pitchFamily="18" charset="0"/>
                <a:ea typeface="Calibri" panose="020F0502020204030204" pitchFamily="34" charset="0"/>
                <a:cs typeface="Tahoma" panose="020B0604030504040204" pitchFamily="34" charset="0"/>
              </a:rPr>
              <a:t>Search and Discovery:</a:t>
            </a:r>
            <a:r>
              <a:rPr lang="en-US" sz="1800" dirty="0">
                <a:effectLst/>
                <a:latin typeface="Times New Roman" panose="02020603050405020304" pitchFamily="18" charset="0"/>
                <a:ea typeface="Calibri" panose="020F0502020204030204" pitchFamily="34" charset="0"/>
                <a:cs typeface="Tahoma" panose="020B0604030504040204" pitchFamily="34" charset="0"/>
              </a:rPr>
              <a:t> Advanced search capabilities with filters for video categories. Personalized recommendations based on user behavior and preferences.</a:t>
            </a:r>
          </a:p>
          <a:p>
            <a:pPr marL="0" indent="0">
              <a:spcBef>
                <a:spcPts val="120"/>
              </a:spcBef>
              <a:buNone/>
            </a:pPr>
            <a:r>
              <a:rPr lang="en-US" sz="1800" b="1" dirty="0">
                <a:effectLst/>
                <a:latin typeface="Times New Roman" panose="02020603050405020304" pitchFamily="18" charset="0"/>
                <a:ea typeface="Calibri" panose="020F0502020204030204" pitchFamily="34" charset="0"/>
                <a:cs typeface="Tahoma" panose="020B0604030504040204" pitchFamily="34" charset="0"/>
              </a:rPr>
              <a:t>Responsive Design:</a:t>
            </a:r>
            <a:r>
              <a:rPr lang="en-US" sz="1800" dirty="0">
                <a:effectLst/>
                <a:latin typeface="Times New Roman" panose="02020603050405020304" pitchFamily="18" charset="0"/>
                <a:ea typeface="Calibri" panose="020F0502020204030204" pitchFamily="34" charset="0"/>
                <a:cs typeface="Tahoma" panose="020B0604030504040204" pitchFamily="34" charset="0"/>
              </a:rPr>
              <a:t> A user interface that adapts seamlessly to different devices and screen sizes, ensuring a consistent experience across desktops, tablets, and smartphones.</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spcBef>
                <a:spcPts val="120"/>
              </a:spcBef>
              <a:buNone/>
            </a:pPr>
            <a:r>
              <a:rPr lang="en-US" sz="1800" b="1" dirty="0">
                <a:effectLst/>
                <a:latin typeface="Times New Roman" panose="02020603050405020304" pitchFamily="18" charset="0"/>
                <a:ea typeface="Calibri" panose="020F0502020204030204" pitchFamily="34" charset="0"/>
                <a:cs typeface="Tahoma" panose="020B0604030504040204" pitchFamily="34" charset="0"/>
              </a:rPr>
              <a:t>Scalability and Performance:</a:t>
            </a:r>
            <a:r>
              <a:rPr lang="en-US" sz="1800" dirty="0">
                <a:effectLst/>
                <a:latin typeface="Times New Roman" panose="02020603050405020304" pitchFamily="18" charset="0"/>
                <a:ea typeface="Calibri" panose="020F0502020204030204" pitchFamily="34" charset="0"/>
                <a:cs typeface="Tahoma" panose="020B0604030504040204" pitchFamily="34" charset="0"/>
              </a:rPr>
              <a:t> Efficient handling of large volumes of data and concurrent users, with backend optimizations for performance and scalability.</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spcBef>
                <a:spcPts val="120"/>
              </a:spcBef>
              <a:buNone/>
            </a:pP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spcBef>
                <a:spcPts val="120"/>
              </a:spcBef>
              <a:buNone/>
            </a:pPr>
            <a:endParaRPr lang="en-IN" sz="1800" dirty="0">
              <a:effectLst/>
              <a:latin typeface="Calibri" panose="020F0502020204030204" pitchFamily="34" charset="0"/>
              <a:ea typeface="Calibri" panose="020F0502020204030204" pitchFamily="34" charset="0"/>
              <a:cs typeface="Tahoma" panose="020B0604030504040204" pitchFamily="34" charset="0"/>
            </a:endParaRPr>
          </a:p>
        </p:txBody>
      </p:sp>
      <p:pic>
        <p:nvPicPr>
          <p:cNvPr id="5" name="Picture 4"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172266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D968B6-4B86-7749-725B-280AB908D8C1}"/>
              </a:ext>
            </a:extLst>
          </p:cNvPr>
          <p:cNvSpPr txBox="1"/>
          <p:nvPr/>
        </p:nvSpPr>
        <p:spPr>
          <a:xfrm>
            <a:off x="1519311" y="351692"/>
            <a:ext cx="8834511" cy="2031325"/>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Tahoma" panose="020B0604030504040204" pitchFamily="34" charset="0"/>
              </a:rPr>
              <a:t>The project utilizes modern web development technologies, including HTML, JavaScript, Material UI, React JS, React Player and </a:t>
            </a:r>
            <a:r>
              <a:rPr lang="en-US" sz="1800" dirty="0" err="1">
                <a:effectLst/>
                <a:latin typeface="Times New Roman" panose="02020603050405020304" pitchFamily="18" charset="0"/>
                <a:ea typeface="Calibri" panose="020F0502020204030204" pitchFamily="34" charset="0"/>
                <a:cs typeface="Tahoma" panose="020B0604030504040204" pitchFamily="34" charset="0"/>
              </a:rPr>
              <a:t>rapidAPI</a:t>
            </a:r>
            <a:r>
              <a:rPr lang="en-US" sz="1800" dirty="0">
                <a:effectLst/>
                <a:latin typeface="Times New Roman" panose="02020603050405020304" pitchFamily="18" charset="0"/>
                <a:ea typeface="Calibri" panose="020F0502020204030204" pitchFamily="34" charset="0"/>
                <a:cs typeface="Tahoma" panose="020B0604030504040204" pitchFamily="34" charset="0"/>
              </a:rPr>
              <a:t> </a:t>
            </a:r>
            <a:r>
              <a:rPr lang="en-US" sz="1800" dirty="0" err="1">
                <a:effectLst/>
                <a:latin typeface="Times New Roman" panose="02020603050405020304" pitchFamily="18" charset="0"/>
                <a:ea typeface="Calibri" panose="020F0502020204030204" pitchFamily="34" charset="0"/>
                <a:cs typeface="Tahoma" panose="020B0604030504040204" pitchFamily="34" charset="0"/>
              </a:rPr>
              <a:t>Youtube</a:t>
            </a:r>
            <a:r>
              <a:rPr lang="en-US" sz="1800" dirty="0">
                <a:effectLst/>
                <a:latin typeface="Times New Roman" panose="02020603050405020304" pitchFamily="18" charset="0"/>
                <a:ea typeface="Calibri" panose="020F0502020204030204" pitchFamily="34" charset="0"/>
                <a:cs typeface="Tahoma" panose="020B0604030504040204" pitchFamily="34" charset="0"/>
              </a:rPr>
              <a:t> v3. </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Through this project, we aim to deliver a user-friendly and efficient front end design and React Router DOM for smooth navigation. With the help of the </a:t>
            </a:r>
            <a:r>
              <a:rPr lang="en-US" sz="1800" dirty="0" err="1">
                <a:effectLst/>
                <a:latin typeface="Times New Roman" panose="02020603050405020304" pitchFamily="18" charset="0"/>
                <a:ea typeface="Calibri" panose="020F0502020204030204" pitchFamily="34" charset="0"/>
              </a:rPr>
              <a:t>RapidAPI</a:t>
            </a:r>
            <a:r>
              <a:rPr lang="en-US" sz="1800" dirty="0">
                <a:effectLst/>
                <a:latin typeface="Times New Roman" panose="02020603050405020304" pitchFamily="18" charset="0"/>
                <a:ea typeface="Calibri" panose="020F0502020204030204" pitchFamily="34" charset="0"/>
              </a:rPr>
              <a:t> YouTube v3, we've integrated real-time data fetching from YouTube's vast library of videos, allowing users to seamlessly browse and watch their favorite content</a:t>
            </a:r>
            <a:endParaRPr lang="en-IN" dirty="0"/>
          </a:p>
        </p:txBody>
      </p:sp>
    </p:spTree>
    <p:extLst>
      <p:ext uri="{BB962C8B-B14F-4D97-AF65-F5344CB8AC3E}">
        <p14:creationId xmlns:p14="http://schemas.microsoft.com/office/powerpoint/2010/main" val="207839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30326" y="1869600"/>
            <a:ext cx="8510954" cy="4639483"/>
          </a:xfrm>
        </p:spPr>
        <p:txBody>
          <a:bodyPr>
            <a:normAutofit fontScale="85000" lnSpcReduction="10000"/>
          </a:bodyPr>
          <a:lstStyle/>
          <a:p>
            <a:pPr marL="0" indent="0" algn="just">
              <a:lnSpc>
                <a:spcPct val="150000"/>
              </a:lnSpc>
              <a:spcBef>
                <a:spcPts val="1200"/>
              </a:spcBef>
              <a:buNone/>
            </a:pPr>
            <a:r>
              <a:rPr lang="en-US" sz="1800" dirty="0">
                <a:effectLst/>
                <a:latin typeface="Times New Roman" panose="02020603050405020304" pitchFamily="18" charset="0"/>
                <a:ea typeface="Calibri" panose="020F0502020204030204" pitchFamily="34" charset="0"/>
                <a:cs typeface="Tahoma" panose="020B0604030504040204" pitchFamily="34" charset="0"/>
              </a:rPr>
              <a:t>The YouTube Clone Project leverages modern web development technologies to achieve these goals. We utilize HTML, JavaScript, and Material UI for building a dynamic and intuitive front-end interface. React.js and React Player are employed for creating interactive components and video playback functionality, while React Router DOM facilitates smooth navigation within the platform.</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lgn="just">
              <a:lnSpc>
                <a:spcPct val="150000"/>
              </a:lnSpc>
              <a:spcBef>
                <a:spcPts val="1200"/>
              </a:spcBef>
              <a:buNone/>
            </a:pPr>
            <a:r>
              <a:rPr lang="en-US" sz="1800" dirty="0">
                <a:effectLst/>
                <a:latin typeface="Times New Roman" panose="02020603050405020304" pitchFamily="18" charset="0"/>
                <a:ea typeface="Calibri" panose="020F0502020204030204" pitchFamily="34" charset="0"/>
                <a:cs typeface="Tahoma" panose="020B0604030504040204" pitchFamily="34" charset="0"/>
              </a:rPr>
              <a:t>Central to our implementation is the integration with </a:t>
            </a:r>
            <a:r>
              <a:rPr lang="en-US" sz="1800" dirty="0" err="1">
                <a:effectLst/>
                <a:latin typeface="Times New Roman" panose="02020603050405020304" pitchFamily="18" charset="0"/>
                <a:ea typeface="Calibri" panose="020F0502020204030204" pitchFamily="34" charset="0"/>
                <a:cs typeface="Tahoma" panose="020B0604030504040204" pitchFamily="34" charset="0"/>
              </a:rPr>
              <a:t>RapidAPI's</a:t>
            </a:r>
            <a:r>
              <a:rPr lang="en-US" sz="1800" dirty="0">
                <a:effectLst/>
                <a:latin typeface="Times New Roman" panose="02020603050405020304" pitchFamily="18" charset="0"/>
                <a:ea typeface="Calibri" panose="020F0502020204030204" pitchFamily="34" charset="0"/>
                <a:cs typeface="Tahoma" panose="020B0604030504040204" pitchFamily="34" charset="0"/>
              </a:rPr>
              <a:t> YouTube v3, which allows real-time data fetching from YouTube's extensive video library. This integration provides users with access to a vast array of videos, enhancing the overall user experience by enabling seamless browsing and watching of their favorite content.</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lgn="just">
              <a:lnSpc>
                <a:spcPct val="150000"/>
              </a:lnSpc>
              <a:spcBef>
                <a:spcPts val="1200"/>
              </a:spcBef>
              <a:buNone/>
            </a:pPr>
            <a:r>
              <a:rPr lang="en-US" sz="1800" dirty="0">
                <a:effectLst/>
                <a:latin typeface="Times New Roman" panose="02020603050405020304" pitchFamily="18" charset="0"/>
                <a:ea typeface="Calibri" panose="020F0502020204030204" pitchFamily="34" charset="0"/>
                <a:cs typeface="Tahoma" panose="020B0604030504040204" pitchFamily="34" charset="0"/>
              </a:rPr>
              <a:t>Through this project, we aim to deliver an efficient and engaging video-sharing platform that showcases the capabilities of modern web technologies. Our focus on user experience, performance, and scalability ensures that the YouTube Clone Project not only replicates YouTube's core functionalities but also provides a robust foundation for future enhancements and innovations.</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0" indent="0">
              <a:spcBef>
                <a:spcPts val="120"/>
              </a:spcBef>
              <a:buNone/>
            </a:pPr>
            <a:endParaRPr lang="en-IN" sz="2000" dirty="0">
              <a:latin typeface="Times New Roman" panose="02020603050405020304" pitchFamily="18" charset="0"/>
              <a:cs typeface="Times New Roman" panose="02020603050405020304" pitchFamily="18" charset="0"/>
            </a:endParaRPr>
          </a:p>
        </p:txBody>
      </p:sp>
      <p:pic>
        <p:nvPicPr>
          <p:cNvPr id="4" name="Picture 3"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656416" y="914747"/>
            <a:ext cx="708476" cy="649706"/>
          </a:xfrm>
          <a:prstGeom prst="rect">
            <a:avLst/>
          </a:prstGeom>
          <a:ln>
            <a:noFill/>
          </a:ln>
        </p:spPr>
      </p:pic>
    </p:spTree>
    <p:extLst>
      <p:ext uri="{BB962C8B-B14F-4D97-AF65-F5344CB8AC3E}">
        <p14:creationId xmlns:p14="http://schemas.microsoft.com/office/powerpoint/2010/main" val="422867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895" y="0"/>
            <a:ext cx="11132820" cy="1153551"/>
          </a:xfrm>
        </p:spPr>
        <p:txBody>
          <a:bodyPr/>
          <a:lstStyle/>
          <a:p>
            <a:r>
              <a:rPr lang="en-US" dirty="0">
                <a:latin typeface="Times New Roman" panose="02020603050405020304" pitchFamily="18" charset="0"/>
                <a:cs typeface="Times New Roman" panose="02020603050405020304" pitchFamily="18" charset="0"/>
              </a:rPr>
              <a:t>Technologies USED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07014" y="928467"/>
            <a:ext cx="10710789" cy="5630963"/>
          </a:xfrm>
        </p:spPr>
        <p:txBody>
          <a:bodyPr>
            <a:noAutofit/>
          </a:bodyPr>
          <a:lstStyle/>
          <a:p>
            <a:pPr marL="0" indent="0" algn="just">
              <a:lnSpc>
                <a:spcPct val="150000"/>
              </a:lnSpc>
              <a:spcBef>
                <a:spcPts val="1200"/>
              </a:spcBef>
              <a:spcAft>
                <a:spcPts val="1000"/>
              </a:spcAft>
              <a:buNone/>
            </a:pPr>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React.js:</a:t>
            </a:r>
          </a:p>
          <a:p>
            <a:pPr marL="457200" lvl="1" indent="0" algn="just">
              <a:lnSpc>
                <a:spcPct val="150000"/>
              </a:lnSpc>
              <a:spcBef>
                <a:spcPts val="1200"/>
              </a:spcBef>
              <a:buNone/>
            </a:pP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React.js is a popular JavaScript library developed by Facebook for building user interfaces, particularly single-page applications. It allows developers to create reusable UI components, making it easier to manage complex applications. </a:t>
            </a:r>
            <a:r>
              <a:rPr lang="en-US" dirty="0" err="1">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React's</a:t>
            </a: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 virtual DOM improves performance by updating only the parts of the page that have changed, rather than reloading the entire page. This efficiency, along with its component-based architecture, makes React.js a preferred choice for developing dynamic and responsive web applications.</a:t>
            </a:r>
            <a:endParaRPr lang="en-IN" dirty="0">
              <a:solidFill>
                <a:schemeClr val="tx1">
                  <a:lumMod val="95000"/>
                </a:schemeClr>
              </a:solidFill>
              <a:latin typeface="Calibri" panose="020F0502020204030204" pitchFamily="34" charset="0"/>
              <a:ea typeface="Times New Roman" panose="02020603050405020304" pitchFamily="18" charset="0"/>
              <a:cs typeface="Tahoma" panose="020B0604030504040204" pitchFamily="34" charset="0"/>
            </a:endParaRPr>
          </a:p>
          <a:p>
            <a:pPr marL="0" indent="0" algn="just">
              <a:lnSpc>
                <a:spcPct val="150000"/>
              </a:lnSpc>
              <a:spcBef>
                <a:spcPts val="1200"/>
              </a:spcBef>
              <a:spcAft>
                <a:spcPts val="1000"/>
              </a:spcAft>
              <a:buNone/>
            </a:pPr>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Material-UI:</a:t>
            </a:r>
          </a:p>
          <a:p>
            <a:pPr marL="457200" lvl="1" indent="0" algn="just">
              <a:lnSpc>
                <a:spcPct val="150000"/>
              </a:lnSpc>
              <a:spcBef>
                <a:spcPts val="1200"/>
              </a:spcBef>
              <a:buNone/>
            </a:pP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Material-UI is a comprehensive library of React components that implement Google's Material Design guidelines. It provides a wide range of pre-designed and customizable UI components, such as buttons, sliders, and grids, which help developers create visually appealing and consistent user interfaces. Material-UI enhances the development process by offering components that are both flexible and easy to integrate, ensuring a polished and professional look for the application.</a:t>
            </a:r>
            <a:endParaRPr lang="en-IN"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0" indent="0">
              <a:buNone/>
            </a:pPr>
            <a:endParaRPr lang="en-IN" sz="2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72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211015"/>
            <a:ext cx="11175023" cy="858131"/>
          </a:xfrm>
        </p:spPr>
        <p:txBody>
          <a:bodyPr>
            <a:normAutofit/>
          </a:bodyPr>
          <a:lstStyle/>
          <a:p>
            <a:r>
              <a:rPr lang="en-US"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0671" y="1223889"/>
            <a:ext cx="10556043" cy="4996437"/>
          </a:xfrm>
        </p:spPr>
        <p:txBody>
          <a:bodyPr>
            <a:normAutofit fontScale="92500"/>
          </a:bodyPr>
          <a:lstStyle/>
          <a:p>
            <a:pPr marL="0" indent="0" algn="just">
              <a:lnSpc>
                <a:spcPct val="150000"/>
              </a:lnSpc>
              <a:spcBef>
                <a:spcPts val="1200"/>
              </a:spcBef>
              <a:spcAft>
                <a:spcPts val="1000"/>
              </a:spcAft>
              <a:buNone/>
            </a:pPr>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React Router DOM:</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457200" lvl="1" indent="0" algn="just">
              <a:lnSpc>
                <a:spcPct val="150000"/>
              </a:lnSpc>
              <a:spcBef>
                <a:spcPts val="1200"/>
              </a:spcBef>
              <a:buNone/>
            </a:pP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React Router DOM is a routing library for React applications, enabling navigation between different components and views without reloading the page. It manages the application's URL and renders the corresponding components, allowing for smooth transitions and deep linking. React Router DOM supports nested routes, dynamic route matching, and easy access to route parameters, making it a powerful tool for building single-page applications with complex navigation requirements.</a:t>
            </a:r>
            <a:endParaRPr lang="en-IN" dirty="0">
              <a:solidFill>
                <a:schemeClr val="tx1">
                  <a:lumMod val="95000"/>
                </a:schemeClr>
              </a:solidFill>
              <a:latin typeface="Calibri" panose="020F0502020204030204" pitchFamily="34" charset="0"/>
              <a:ea typeface="Times New Roman" panose="02020603050405020304" pitchFamily="18" charset="0"/>
              <a:cs typeface="Tahoma" panose="020B0604030504040204" pitchFamily="34" charset="0"/>
            </a:endParaRPr>
          </a:p>
          <a:p>
            <a:pPr marL="0" indent="0" algn="just">
              <a:lnSpc>
                <a:spcPct val="150000"/>
              </a:lnSpc>
              <a:spcBef>
                <a:spcPts val="1200"/>
              </a:spcBef>
              <a:spcAft>
                <a:spcPts val="1000"/>
              </a:spcAft>
              <a:buNone/>
            </a:pPr>
            <a:r>
              <a:rPr lang="en-US" sz="1800" b="1" dirty="0" err="1">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RapidAPI</a:t>
            </a:r>
            <a:r>
              <a:rPr lang="en-US" sz="1800" b="1"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 YouTube v3:</a:t>
            </a:r>
            <a:endParaRPr lang="en-IN" sz="1800"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457200" lvl="1" indent="0" algn="just">
              <a:lnSpc>
                <a:spcPct val="150000"/>
              </a:lnSpc>
              <a:spcBef>
                <a:spcPts val="1200"/>
              </a:spcBef>
              <a:buNone/>
            </a:pPr>
            <a:r>
              <a:rPr lang="en-US" dirty="0" err="1">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RapidAPI</a:t>
            </a: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 YouTube v3 is an API service that provides access to YouTube's extensive video library. It allows developers to fetch real-time data from YouTube, including video details, search results, and user information. By integrating </a:t>
            </a:r>
            <a:r>
              <a:rPr lang="en-US" dirty="0" err="1">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RapidAPI</a:t>
            </a:r>
            <a:r>
              <a:rPr lang="en-US" dirty="0">
                <a:solidFill>
                  <a:schemeClr val="tx1">
                    <a:lumMod val="95000"/>
                  </a:schemeClr>
                </a:solidFill>
                <a:effectLst/>
                <a:latin typeface="Times New Roman" panose="02020603050405020304" pitchFamily="18" charset="0"/>
                <a:ea typeface="Times New Roman" panose="02020603050405020304" pitchFamily="18" charset="0"/>
                <a:cs typeface="Tahoma" panose="020B0604030504040204" pitchFamily="34" charset="0"/>
              </a:rPr>
              <a:t> YouTube v3 into the application, developers can offer users a rich video browsing experience, leveraging YouTube's vast content database. This API facilitates seamless data retrieval, ensuring that users can search for and watch videos effortlessly.</a:t>
            </a:r>
            <a:endParaRPr lang="en-IN" dirty="0">
              <a:solidFill>
                <a:schemeClr val="tx1">
                  <a:lumMod val="95000"/>
                </a:schemeClr>
              </a:solidFill>
              <a:effectLst/>
              <a:latin typeface="Calibri" panose="020F0502020204030204" pitchFamily="34" charset="0"/>
              <a:ea typeface="Calibri" panose="020F0502020204030204" pitchFamily="34" charset="0"/>
              <a:cs typeface="Tahoma" panose="020B0604030504040204" pitchFamily="34" charset="0"/>
            </a:endParaRPr>
          </a:p>
          <a:p>
            <a:pPr marL="0" indent="0">
              <a:buNone/>
            </a:pPr>
            <a:endParaRPr lang="en-US" sz="2000" b="1" dirty="0">
              <a:solidFill>
                <a:schemeClr val="tx1">
                  <a:lumMod val="95000"/>
                </a:schemeClr>
              </a:solidFill>
              <a:latin typeface="Times New Roman" panose="02020603050405020304" pitchFamily="18" charset="0"/>
              <a:cs typeface="Times New Roman" panose="02020603050405020304" pitchFamily="18" charset="0"/>
            </a:endParaRPr>
          </a:p>
          <a:p>
            <a:pPr marL="0" indent="0">
              <a:buNone/>
            </a:pPr>
            <a:endParaRPr lang="en-IN" sz="2000" b="1"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08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49" y="196948"/>
            <a:ext cx="9678571" cy="787790"/>
          </a:xfrm>
        </p:spPr>
        <p:txBody>
          <a:bodyPr/>
          <a:lstStyle/>
          <a:p>
            <a:r>
              <a:rPr lang="en-US" dirty="0">
                <a:latin typeface="Times New Roman" panose="02020603050405020304" pitchFamily="18" charset="0"/>
                <a:cs typeface="Times New Roman" panose="02020603050405020304" pitchFamily="18" charset="0"/>
              </a:rPr>
              <a:t>Technologies used</a:t>
            </a:r>
            <a:endParaRPr lang="en-IN" dirty="0"/>
          </a:p>
        </p:txBody>
      </p:sp>
      <p:sp>
        <p:nvSpPr>
          <p:cNvPr id="3" name="Content Placeholder 2"/>
          <p:cNvSpPr>
            <a:spLocks noGrp="1"/>
          </p:cNvSpPr>
          <p:nvPr>
            <p:ph idx="1"/>
          </p:nvPr>
        </p:nvSpPr>
        <p:spPr>
          <a:xfrm>
            <a:off x="703385" y="984738"/>
            <a:ext cx="10468168" cy="5319809"/>
          </a:xfrm>
        </p:spPr>
        <p:txBody>
          <a:bodyPr>
            <a:noAutofit/>
          </a:bodyPr>
          <a:lstStyle/>
          <a:p>
            <a:pPr marL="0" indent="0" algn="just">
              <a:lnSpc>
                <a:spcPct val="150000"/>
              </a:lnSpc>
              <a:spcBef>
                <a:spcPts val="1200"/>
              </a:spcBef>
              <a:spcAft>
                <a:spcPts val="1000"/>
              </a:spcAft>
              <a:buNone/>
            </a:pPr>
            <a:r>
              <a:rPr lang="en-US" sz="1800" b="1" dirty="0">
                <a:effectLst/>
                <a:latin typeface="Times New Roman" panose="02020603050405020304" pitchFamily="18" charset="0"/>
                <a:ea typeface="Times New Roman" panose="02020603050405020304" pitchFamily="18" charset="0"/>
                <a:cs typeface="Tahoma" panose="020B0604030504040204" pitchFamily="34" charset="0"/>
              </a:rPr>
              <a:t>React Player:</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457200" lvl="1" indent="0" algn="just">
              <a:lnSpc>
                <a:spcPct val="150000"/>
              </a:lnSpc>
              <a:spcBef>
                <a:spcPts val="1200"/>
              </a:spcBef>
              <a:buNone/>
            </a:pPr>
            <a:r>
              <a:rPr lang="en-US" dirty="0">
                <a:effectLst/>
                <a:latin typeface="Times New Roman" panose="02020603050405020304" pitchFamily="18" charset="0"/>
                <a:ea typeface="Times New Roman" panose="02020603050405020304" pitchFamily="18" charset="0"/>
                <a:cs typeface="Tahoma" panose="020B0604030504040204" pitchFamily="34" charset="0"/>
              </a:rPr>
              <a:t>React Player is a flexible media player component for React applications, supporting various media formats including YouTube, Vimeo, SoundCloud, and more. It provides a simple API for embedding and controlling media players within a React application. With features like play, pause, seek, volume control, and </a:t>
            </a:r>
            <a:r>
              <a:rPr lang="en-US" dirty="0" err="1">
                <a:effectLst/>
                <a:latin typeface="Times New Roman" panose="02020603050405020304" pitchFamily="18" charset="0"/>
                <a:ea typeface="Times New Roman" panose="02020603050405020304" pitchFamily="18" charset="0"/>
                <a:cs typeface="Tahoma" panose="020B0604030504040204" pitchFamily="34" charset="0"/>
              </a:rPr>
              <a:t>fullscreen</a:t>
            </a:r>
            <a:r>
              <a:rPr lang="en-US" dirty="0">
                <a:effectLst/>
                <a:latin typeface="Times New Roman" panose="02020603050405020304" pitchFamily="18" charset="0"/>
                <a:ea typeface="Times New Roman" panose="02020603050405020304" pitchFamily="18" charset="0"/>
                <a:cs typeface="Tahoma" panose="020B0604030504040204" pitchFamily="34" charset="0"/>
              </a:rPr>
              <a:t> mode, React Player ensures a smooth and customizable media playback experience. Its ease of integration and support for multiple media sources make it an ideal choice for building rich multimedia applications.</a:t>
            </a:r>
            <a:endParaRPr lang="en-IN" dirty="0">
              <a:effectLst/>
              <a:latin typeface="Calibri" panose="020F0502020204030204" pitchFamily="34" charset="0"/>
              <a:ea typeface="Calibri" panose="020F0502020204030204" pitchFamily="34" charset="0"/>
              <a:cs typeface="Tahoma" panose="020B0604030504040204" pitchFamily="34" charset="0"/>
            </a:endParaRPr>
          </a:p>
        </p:txBody>
      </p:sp>
    </p:spTree>
    <p:extLst>
      <p:ext uri="{BB962C8B-B14F-4D97-AF65-F5344CB8AC3E}">
        <p14:creationId xmlns:p14="http://schemas.microsoft.com/office/powerpoint/2010/main" val="721284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1292</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Curlz MT</vt:lpstr>
      <vt:lpstr>Times New Roman</vt:lpstr>
      <vt:lpstr>Celestial</vt:lpstr>
      <vt:lpstr>YOUTUBE CLONE</vt:lpstr>
      <vt:lpstr>   Team Members</vt:lpstr>
      <vt:lpstr>Table of contents</vt:lpstr>
      <vt:lpstr>           abstract </vt:lpstr>
      <vt:lpstr>PowerPoint Presentation</vt:lpstr>
      <vt:lpstr>   Introduction</vt:lpstr>
      <vt:lpstr>Technologies USED </vt:lpstr>
      <vt:lpstr>Technologies used</vt:lpstr>
      <vt:lpstr>Technologies used</vt:lpstr>
      <vt:lpstr>Hardware and software requirements</vt:lpstr>
      <vt:lpstr>Code</vt:lpstr>
      <vt:lpstr>output</vt:lpstr>
      <vt:lpstr>output</vt:lpstr>
      <vt:lpstr>output</vt:lpstr>
      <vt:lpstr> 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and SVM on MNIST data</dc:title>
  <dc:creator/>
  <cp:lastModifiedBy/>
  <cp:revision>1</cp:revision>
  <dcterms:created xsi:type="dcterms:W3CDTF">2023-07-11T03:31:31Z</dcterms:created>
  <dcterms:modified xsi:type="dcterms:W3CDTF">2024-06-19T16:33:12Z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