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6" r:id="rId6"/>
    <p:sldId id="270" r:id="rId7"/>
    <p:sldId id="268" r:id="rId8"/>
    <p:sldId id="269"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113452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5359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82494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2415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139032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2998962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2347204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1866448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246509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118989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389743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322583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277242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133183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242162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14905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A47708-1229-48E9-9B0F-57B693C07E55}" type="datetimeFigureOut">
              <a:rPr lang="en-US" smtClean="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8C2C9C-9C7F-4116-8200-9512EA1A9665}" type="slidenum">
              <a:rPr lang="en-US" smtClean="0"/>
              <a:t>‹#›</a:t>
            </a:fld>
            <a:endParaRPr lang="en-US" dirty="0"/>
          </a:p>
        </p:txBody>
      </p:sp>
    </p:spTree>
    <p:extLst>
      <p:ext uri="{BB962C8B-B14F-4D97-AF65-F5344CB8AC3E}">
        <p14:creationId xmlns:p14="http://schemas.microsoft.com/office/powerpoint/2010/main" val="401210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A47708-1229-48E9-9B0F-57B693C07E55}" type="datetimeFigureOut">
              <a:rPr lang="en-US" smtClean="0"/>
              <a:t>5/20/2024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88C2C9C-9C7F-4116-8200-9512EA1A9665}" type="slidenum">
              <a:rPr lang="en-US" smtClean="0"/>
              <a:t>‹#›</a:t>
            </a:fld>
            <a:endParaRPr lang="en-US" dirty="0"/>
          </a:p>
        </p:txBody>
      </p:sp>
    </p:spTree>
    <p:extLst>
      <p:ext uri="{BB962C8B-B14F-4D97-AF65-F5344CB8AC3E}">
        <p14:creationId xmlns:p14="http://schemas.microsoft.com/office/powerpoint/2010/main" val="33329853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594164"/>
          </a:xfrm>
        </p:spPr>
        <p:txBody>
          <a:bodyPr/>
          <a:lstStyle/>
          <a:p>
            <a:pPr algn="ctr"/>
            <a:r>
              <a:rPr lang="en-US" sz="4800" dirty="0" smtClean="0"/>
              <a:t>DISEASE PREDICTION</a:t>
            </a:r>
            <a:endParaRPr lang="en-US" sz="4800" dirty="0"/>
          </a:p>
        </p:txBody>
      </p:sp>
      <p:sp>
        <p:nvSpPr>
          <p:cNvPr id="3" name="Subtitle 2"/>
          <p:cNvSpPr>
            <a:spLocks noGrp="1"/>
          </p:cNvSpPr>
          <p:nvPr>
            <p:ph type="subTitle" idx="1"/>
          </p:nvPr>
        </p:nvSpPr>
        <p:spPr>
          <a:xfrm>
            <a:off x="1154955" y="3213980"/>
            <a:ext cx="8825658" cy="2299580"/>
          </a:xfrm>
        </p:spPr>
        <p:txBody>
          <a:bodyPr/>
          <a:lstStyle/>
          <a:p>
            <a:pPr algn="r"/>
            <a:r>
              <a:rPr lang="en-US" dirty="0" smtClean="0"/>
              <a:t>-BY PRAVALIKA</a:t>
            </a:r>
            <a:endParaRPr lang="en-US" dirty="0"/>
          </a:p>
        </p:txBody>
      </p:sp>
    </p:spTree>
    <p:extLst>
      <p:ext uri="{BB962C8B-B14F-4D97-AF65-F5344CB8AC3E}">
        <p14:creationId xmlns:p14="http://schemas.microsoft.com/office/powerpoint/2010/main" val="1925576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42376"/>
            <a:ext cx="9404723" cy="1892174"/>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02841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1103312" y="1647732"/>
            <a:ext cx="8946541" cy="4110272"/>
          </a:xfrm>
        </p:spPr>
        <p:txBody>
          <a:bodyPr/>
          <a:lstStyle/>
          <a:p>
            <a:pPr marL="0" indent="0">
              <a:buNone/>
            </a:pPr>
            <a:endParaRPr lang="en-US" dirty="0"/>
          </a:p>
          <a:p>
            <a:r>
              <a:rPr lang="en-US" dirty="0"/>
              <a:t>The objective of this project is to develop a predictive model that can accurately classify individuals </a:t>
            </a:r>
            <a:r>
              <a:rPr lang="en-US" dirty="0" smtClean="0"/>
              <a:t>into diseased </a:t>
            </a:r>
            <a:r>
              <a:rPr lang="en-US" dirty="0"/>
              <a:t>or non-diseased categories based on their health attributes. </a:t>
            </a:r>
            <a:endParaRPr lang="en-US" dirty="0" smtClean="0"/>
          </a:p>
          <a:p>
            <a:endParaRPr lang="en-US" dirty="0"/>
          </a:p>
          <a:p>
            <a:r>
              <a:rPr lang="en-US" dirty="0" smtClean="0"/>
              <a:t>By </a:t>
            </a:r>
            <a:r>
              <a:rPr lang="en-US" dirty="0"/>
              <a:t>leveraging machine </a:t>
            </a:r>
            <a:r>
              <a:rPr lang="en-US" dirty="0" smtClean="0"/>
              <a:t>learning algorithms</a:t>
            </a:r>
            <a:r>
              <a:rPr lang="en-US" dirty="0"/>
              <a:t>, we aim to create a reliable tool that healthcare providers can use to assist in </a:t>
            </a:r>
            <a:r>
              <a:rPr lang="en-US" dirty="0" smtClean="0"/>
              <a:t>disease diagnosis </a:t>
            </a:r>
            <a:r>
              <a:rPr lang="en-US" dirty="0"/>
              <a:t>and prognosis.</a:t>
            </a:r>
          </a:p>
        </p:txBody>
      </p:sp>
    </p:spTree>
    <p:extLst>
      <p:ext uri="{BB962C8B-B14F-4D97-AF65-F5344CB8AC3E}">
        <p14:creationId xmlns:p14="http://schemas.microsoft.com/office/powerpoint/2010/main" val="76686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406" y="561315"/>
            <a:ext cx="4148611" cy="651849"/>
          </a:xfrm>
        </p:spPr>
        <p:txBody>
          <a:bodyPr/>
          <a:lstStyle/>
          <a:p>
            <a:r>
              <a:rPr lang="en-US" sz="3200" dirty="0" smtClean="0"/>
              <a:t>Data cleaning:</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5163" y="1321805"/>
            <a:ext cx="6111089" cy="4703073"/>
          </a:xfrm>
        </p:spPr>
      </p:pic>
      <p:sp>
        <p:nvSpPr>
          <p:cNvPr id="4" name="Text Placeholder 3"/>
          <p:cNvSpPr>
            <a:spLocks noGrp="1"/>
          </p:cNvSpPr>
          <p:nvPr>
            <p:ph type="body" sz="half" idx="2"/>
          </p:nvPr>
        </p:nvSpPr>
        <p:spPr>
          <a:xfrm>
            <a:off x="887241" y="1421394"/>
            <a:ext cx="4725908" cy="4603486"/>
          </a:xfrm>
        </p:spPr>
        <p:txBody>
          <a:bodyPr>
            <a:normAutofit lnSpcReduction="10000"/>
          </a:bodyPr>
          <a:lstStyle/>
          <a:p>
            <a:pPr marL="342900" indent="-342900">
              <a:buFont typeface="+mj-lt"/>
              <a:buAutoNum type="arabicPeriod"/>
            </a:pPr>
            <a:r>
              <a:rPr lang="en-US" b="1" dirty="0"/>
              <a:t>Removal of Unwanted Observations</a:t>
            </a:r>
            <a:r>
              <a:rPr lang="en-US" dirty="0"/>
              <a:t>: Identify and eliminate irrelevant or redundant observations from the dataset. The step involves scrutinizing data entries for duplicate records, irrelevant information, or data points that do not contribute meaningfully to the analysis</a:t>
            </a:r>
            <a:r>
              <a:rPr lang="en-US" dirty="0" smtClean="0"/>
              <a:t>.</a:t>
            </a:r>
          </a:p>
          <a:p>
            <a:pPr marL="342900" indent="-342900">
              <a:buFont typeface="+mj-lt"/>
              <a:buAutoNum type="arabicPeriod"/>
            </a:pPr>
            <a:r>
              <a:rPr lang="en-US" b="1" dirty="0" smtClean="0"/>
              <a:t> Fixing </a:t>
            </a:r>
            <a:r>
              <a:rPr lang="en-US" b="1" dirty="0"/>
              <a:t>Structure errors: </a:t>
            </a:r>
            <a:r>
              <a:rPr lang="en-US" dirty="0"/>
              <a:t>Address structural issues in the dataset, such as inconsistencies in data formats, naming conventions, or variable types</a:t>
            </a:r>
            <a:r>
              <a:rPr lang="en-US" dirty="0" smtClean="0"/>
              <a:t>.</a:t>
            </a:r>
          </a:p>
          <a:p>
            <a:pPr marL="342900" indent="-342900">
              <a:buFont typeface="+mj-lt"/>
              <a:buAutoNum type="arabicPeriod"/>
            </a:pPr>
            <a:r>
              <a:rPr lang="en-US" b="1" dirty="0"/>
              <a:t>Managing Unwanted outliers: </a:t>
            </a:r>
            <a:r>
              <a:rPr lang="en-US" dirty="0"/>
              <a:t>Identify and manage outliers, which are data points significantly deviating from the norm. Depending on the context, decide whether to remove outliers or transform them to minimize their impact on analysis. </a:t>
            </a:r>
            <a:endParaRPr lang="en-US" dirty="0" smtClean="0"/>
          </a:p>
          <a:p>
            <a:pPr marL="342900" indent="-342900">
              <a:buFont typeface="+mj-lt"/>
              <a:buAutoNum type="arabicPeriod"/>
            </a:pPr>
            <a:r>
              <a:rPr lang="en-US" b="1" dirty="0"/>
              <a:t>Handling Missing Data:</a:t>
            </a:r>
            <a:r>
              <a:rPr lang="en-US" dirty="0"/>
              <a:t> Devise strategies to handle missing data effectively. This may involve imputing missing values based on statistical methods, removing records with missing values, or employing advanced imputation techniques. </a:t>
            </a:r>
          </a:p>
        </p:txBody>
      </p:sp>
    </p:spTree>
    <p:extLst>
      <p:ext uri="{BB962C8B-B14F-4D97-AF65-F5344CB8AC3E}">
        <p14:creationId xmlns:p14="http://schemas.microsoft.com/office/powerpoint/2010/main" val="309201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4436" y="1251269"/>
            <a:ext cx="6989275" cy="4997131"/>
          </a:xfrm>
        </p:spPr>
      </p:pic>
    </p:spTree>
    <p:extLst>
      <p:ext uri="{BB962C8B-B14F-4D97-AF65-F5344CB8AC3E}">
        <p14:creationId xmlns:p14="http://schemas.microsoft.com/office/powerpoint/2010/main" val="50772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35" y="235390"/>
            <a:ext cx="9571000" cy="905347"/>
          </a:xfrm>
        </p:spPr>
        <p:txBody>
          <a:bodyPr/>
          <a:lstStyle/>
          <a:p>
            <a:r>
              <a:rPr lang="en-US" sz="3600" b="1" dirty="0"/>
              <a:t>Types of Exploratory Data Analysis:</a:t>
            </a:r>
            <a:br>
              <a:rPr lang="en-US" sz="3600" b="1" dirty="0"/>
            </a:br>
            <a:endParaRPr lang="en-US" sz="3600" dirty="0"/>
          </a:p>
        </p:txBody>
      </p:sp>
      <p:sp>
        <p:nvSpPr>
          <p:cNvPr id="3" name="Content Placeholder 2"/>
          <p:cNvSpPr>
            <a:spLocks noGrp="1"/>
          </p:cNvSpPr>
          <p:nvPr>
            <p:ph idx="1"/>
          </p:nvPr>
        </p:nvSpPr>
        <p:spPr>
          <a:xfrm>
            <a:off x="1103312" y="1050202"/>
            <a:ext cx="8946541" cy="5807798"/>
          </a:xfrm>
        </p:spPr>
        <p:txBody>
          <a:bodyPr>
            <a:normAutofit fontScale="70000" lnSpcReduction="20000"/>
          </a:bodyPr>
          <a:lstStyle/>
          <a:p>
            <a:pPr marL="0" indent="0" fontAlgn="base">
              <a:buNone/>
            </a:pPr>
            <a:r>
              <a:rPr lang="en-US" b="1" dirty="0" smtClean="0"/>
              <a:t>Univariate</a:t>
            </a:r>
            <a:r>
              <a:rPr lang="en-US" b="1" dirty="0" smtClean="0"/>
              <a:t> Analysis:</a:t>
            </a:r>
            <a:endParaRPr lang="en-US" b="1" dirty="0"/>
          </a:p>
          <a:p>
            <a:pPr fontAlgn="base"/>
            <a:r>
              <a:rPr lang="en-US" b="1" dirty="0"/>
              <a:t>Histograms</a:t>
            </a:r>
            <a:r>
              <a:rPr lang="en-US" dirty="0"/>
              <a:t>: Used to visualize the distribution of a variable.</a:t>
            </a:r>
          </a:p>
          <a:p>
            <a:pPr fontAlgn="base"/>
            <a:r>
              <a:rPr lang="en-US" b="1" dirty="0"/>
              <a:t>Box plots</a:t>
            </a:r>
            <a:r>
              <a:rPr lang="en-US" dirty="0"/>
              <a:t>: Useful for detecting outliers and understanding the spread and </a:t>
            </a:r>
            <a:r>
              <a:rPr lang="en-US" dirty="0" smtClean="0"/>
              <a:t>skewness</a:t>
            </a:r>
            <a:r>
              <a:rPr lang="en-US" dirty="0" smtClean="0"/>
              <a:t> </a:t>
            </a:r>
            <a:r>
              <a:rPr lang="en-US" dirty="0"/>
              <a:t>of the data.</a:t>
            </a:r>
          </a:p>
          <a:p>
            <a:pPr fontAlgn="base"/>
            <a:r>
              <a:rPr lang="en-US" b="1" dirty="0"/>
              <a:t>Bar charts</a:t>
            </a:r>
            <a:r>
              <a:rPr lang="en-US" dirty="0"/>
              <a:t>: Employed for categorical data to show the frequency of each category.</a:t>
            </a:r>
          </a:p>
          <a:p>
            <a:pPr fontAlgn="base"/>
            <a:r>
              <a:rPr lang="en-US" b="1" dirty="0"/>
              <a:t>Summary statistics</a:t>
            </a:r>
            <a:r>
              <a:rPr lang="en-US" dirty="0"/>
              <a:t>: Calculations like mean, median, mode, variance, and standard deviation that describe the central tendency and dispersion of the data</a:t>
            </a:r>
            <a:r>
              <a:rPr lang="en-US" dirty="0" smtClean="0"/>
              <a:t>.</a:t>
            </a:r>
          </a:p>
          <a:p>
            <a:pPr marL="0" indent="0" fontAlgn="base">
              <a:buNone/>
            </a:pPr>
            <a:endParaRPr lang="en-US" dirty="0"/>
          </a:p>
          <a:p>
            <a:pPr marL="0" indent="0" fontAlgn="base">
              <a:buNone/>
            </a:pPr>
            <a:r>
              <a:rPr lang="en-US" b="1" dirty="0" smtClean="0"/>
              <a:t>Bivariate Analysis:</a:t>
            </a:r>
          </a:p>
          <a:p>
            <a:pPr fontAlgn="base">
              <a:buFont typeface="Wingdings" panose="05000000000000000000" pitchFamily="2" charset="2"/>
              <a:buChar char="Ø"/>
            </a:pPr>
            <a:r>
              <a:rPr lang="en-US" dirty="0"/>
              <a:t> </a:t>
            </a:r>
            <a:r>
              <a:rPr lang="en-US" b="1" dirty="0"/>
              <a:t>Scatter Plots: </a:t>
            </a:r>
            <a:r>
              <a:rPr lang="en-US" dirty="0" smtClean="0"/>
              <a:t>A </a:t>
            </a:r>
            <a:r>
              <a:rPr lang="en-US" dirty="0"/>
              <a:t>scatter plot helps visualize the relationship between two continuous </a:t>
            </a:r>
            <a:r>
              <a:rPr lang="en-US" dirty="0" smtClean="0"/>
              <a:t>variables.</a:t>
            </a:r>
          </a:p>
          <a:p>
            <a:pPr fontAlgn="base">
              <a:buFont typeface="Wingdings" panose="05000000000000000000" pitchFamily="2" charset="2"/>
              <a:buChar char="Ø"/>
            </a:pPr>
            <a:r>
              <a:rPr lang="en-US" b="1" dirty="0" smtClean="0"/>
              <a:t>Correlation </a:t>
            </a:r>
            <a:r>
              <a:rPr lang="en-US" b="1" dirty="0"/>
              <a:t>Coefficient</a:t>
            </a:r>
            <a:r>
              <a:rPr lang="en-US" dirty="0"/>
              <a:t>: This statistical measure (often Pearson’s correlation coefficient for linear relationships) quantifies the degree to which two variables are related</a:t>
            </a:r>
            <a:r>
              <a:rPr lang="en-US" dirty="0" smtClean="0"/>
              <a:t>.</a:t>
            </a:r>
          </a:p>
          <a:p>
            <a:pPr marL="0" indent="0" fontAlgn="base">
              <a:buNone/>
            </a:pPr>
            <a:endParaRPr lang="en-US" dirty="0" smtClean="0"/>
          </a:p>
          <a:p>
            <a:pPr marL="0" indent="0" fontAlgn="base">
              <a:buNone/>
            </a:pPr>
            <a:r>
              <a:rPr lang="en-US" b="1" dirty="0"/>
              <a:t>Multivariate </a:t>
            </a:r>
            <a:r>
              <a:rPr lang="en-US" b="1" dirty="0" smtClean="0"/>
              <a:t>Analysis:</a:t>
            </a:r>
          </a:p>
          <a:p>
            <a:pPr fontAlgn="base"/>
            <a:r>
              <a:rPr lang="en-US" b="1" dirty="0"/>
              <a:t>Pair plots</a:t>
            </a:r>
            <a:r>
              <a:rPr lang="en-US" dirty="0"/>
              <a:t>: Visualize relationships across several variables simultaneously to capture a comprehensive view of potential interactions.</a:t>
            </a:r>
          </a:p>
          <a:p>
            <a:pPr fontAlgn="base"/>
            <a:r>
              <a:rPr lang="en-US" b="1" dirty="0"/>
              <a:t>Principal Component Analysis (PCA)</a:t>
            </a:r>
            <a:r>
              <a:rPr lang="en-US" dirty="0"/>
              <a:t>: A dimensionality reduction technique used to reduce the dimensionality of large datasets, while preserving as much variance as possible.</a:t>
            </a:r>
          </a:p>
          <a:p>
            <a:pPr marL="0" indent="0">
              <a:buNone/>
            </a:pPr>
            <a:r>
              <a:rPr lang="en-US" dirty="0"/>
              <a:t/>
            </a:r>
            <a:br>
              <a:rPr lang="en-US" dirty="0"/>
            </a:br>
            <a:endParaRPr lang="en-US" b="1" dirty="0"/>
          </a:p>
          <a:p>
            <a:pPr marL="0" indent="0" fontAlgn="base">
              <a:buNone/>
            </a:pPr>
            <a:endParaRPr lang="en-US" dirty="0"/>
          </a:p>
          <a:p>
            <a:pPr marL="0" indent="0" fontAlgn="base">
              <a:buNone/>
            </a:pPr>
            <a:endParaRPr lang="en-US" b="1" dirty="0"/>
          </a:p>
        </p:txBody>
      </p:sp>
    </p:spTree>
    <p:extLst>
      <p:ext uri="{BB962C8B-B14F-4D97-AF65-F5344CB8AC3E}">
        <p14:creationId xmlns:p14="http://schemas.microsoft.com/office/powerpoint/2010/main" val="163318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plot of disease: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560" y="1222218"/>
            <a:ext cx="9569513" cy="5214796"/>
          </a:xfrm>
        </p:spPr>
      </p:pic>
    </p:spTree>
    <p:extLst>
      <p:ext uri="{BB962C8B-B14F-4D97-AF65-F5344CB8AC3E}">
        <p14:creationId xmlns:p14="http://schemas.microsoft.com/office/powerpoint/2010/main" val="289415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70" y="72429"/>
            <a:ext cx="9799544" cy="733089"/>
          </a:xfrm>
        </p:spPr>
        <p:txBody>
          <a:bodyPr>
            <a:noAutofit/>
          </a:bodyPr>
          <a:lstStyle/>
          <a:p>
            <a:pPr fontAlgn="base"/>
            <a:r>
              <a:rPr lang="en-US" sz="3600" b="1" dirty="0"/>
              <a:t>Data </a:t>
            </a:r>
            <a:r>
              <a:rPr lang="en-US" sz="3600" b="1" dirty="0" smtClean="0"/>
              <a:t>Preprocessing:</a:t>
            </a:r>
            <a:endParaRPr lang="en-US" sz="3600" b="1" dirty="0"/>
          </a:p>
        </p:txBody>
      </p:sp>
      <p:sp>
        <p:nvSpPr>
          <p:cNvPr id="4" name="Text Placeholder 3"/>
          <p:cNvSpPr>
            <a:spLocks noGrp="1"/>
          </p:cNvSpPr>
          <p:nvPr>
            <p:ph type="body" sz="half" idx="2"/>
          </p:nvPr>
        </p:nvSpPr>
        <p:spPr>
          <a:xfrm>
            <a:off x="1082529" y="4861711"/>
            <a:ext cx="8825656" cy="1520982"/>
          </a:xfrm>
        </p:spPr>
        <p:txBody>
          <a:bodyPr>
            <a:normAutofit/>
          </a:bodyPr>
          <a:lstStyle/>
          <a:p>
            <a:r>
              <a:rPr lang="en-US" sz="1600" dirty="0"/>
              <a:t>Pre-processing refers to the transformations applied to our data before feeding it to the algorithm. Data preprocessing is a technique that is used to convert the raw data into a clean data set. In other words, whenever the data is gathered from different sources it is collected in raw format which is not feasible for the analysis.</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4657" b="4657"/>
          <a:stretch>
            <a:fillRect/>
          </a:stretch>
        </p:blipFill>
        <p:spPr>
          <a:xfrm>
            <a:off x="965139" y="1367073"/>
            <a:ext cx="10201763" cy="3049500"/>
          </a:xfrm>
          <a:prstGeom prst="roundRect">
            <a:avLst>
              <a:gd name="adj" fmla="val 1567"/>
            </a:avLst>
          </a:prstGeom>
        </p:spPr>
      </p:pic>
    </p:spTree>
    <p:extLst>
      <p:ext uri="{BB962C8B-B14F-4D97-AF65-F5344CB8AC3E}">
        <p14:creationId xmlns:p14="http://schemas.microsoft.com/office/powerpoint/2010/main" val="360388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344032"/>
            <a:ext cx="5092906" cy="1131683"/>
          </a:xfrm>
        </p:spPr>
        <p:txBody>
          <a:bodyPr>
            <a:normAutofit fontScale="90000"/>
          </a:bodyPr>
          <a:lstStyle/>
          <a:p>
            <a:r>
              <a:rPr lang="en-US" dirty="0" smtClean="0"/>
              <a:t>Model building:</a:t>
            </a:r>
            <a:br>
              <a:rPr lang="en-US" dirty="0" smtClean="0"/>
            </a:br>
            <a:endParaRPr lang="en-US" dirty="0"/>
          </a:p>
        </p:txBody>
      </p:sp>
      <p:sp>
        <p:nvSpPr>
          <p:cNvPr id="4" name="Text Placeholder 3"/>
          <p:cNvSpPr>
            <a:spLocks noGrp="1"/>
          </p:cNvSpPr>
          <p:nvPr>
            <p:ph type="body" sz="half" idx="2"/>
          </p:nvPr>
        </p:nvSpPr>
        <p:spPr>
          <a:xfrm>
            <a:off x="1153907" y="1412342"/>
            <a:ext cx="4088049" cy="4879816"/>
          </a:xfrm>
        </p:spPr>
        <p:txBody>
          <a:bodyPr/>
          <a:lstStyle/>
          <a:p>
            <a:pPr marL="342900" indent="-342900">
              <a:buClr>
                <a:schemeClr val="tx2"/>
              </a:buClr>
              <a:buFont typeface="+mj-lt"/>
              <a:buAutoNum type="arabicPeriod"/>
            </a:pPr>
            <a:r>
              <a:rPr lang="en-US" sz="1800" dirty="0" smtClean="0"/>
              <a:t>For build a model I have used classification methods like logistic regression, support vector machine, </a:t>
            </a:r>
            <a:r>
              <a:rPr lang="en-US" sz="1800" dirty="0"/>
              <a:t>k-nearest neighbors (KNN) </a:t>
            </a:r>
            <a:r>
              <a:rPr lang="en-US" sz="1800" dirty="0" smtClean="0"/>
              <a:t>and random forest.</a:t>
            </a:r>
          </a:p>
          <a:p>
            <a:pPr marL="342900" indent="-342900">
              <a:buClr>
                <a:schemeClr val="tx2"/>
              </a:buClr>
              <a:buFont typeface="+mj-lt"/>
              <a:buAutoNum type="arabicPeriod"/>
            </a:pPr>
            <a:r>
              <a:rPr lang="en-US" sz="1800" dirty="0" smtClean="0"/>
              <a:t>Out of all these models I have better performance in random forest model. i.e., 95% of accuracy.</a:t>
            </a:r>
          </a:p>
          <a:p>
            <a:pPr marL="342900" indent="-342900">
              <a:buClr>
                <a:schemeClr val="tx2"/>
              </a:buClr>
              <a:buFont typeface="+mj-lt"/>
              <a:buAutoNum type="arabicPeriod"/>
            </a:pPr>
            <a:r>
              <a:rPr lang="en-US" sz="1800" dirty="0" smtClean="0"/>
              <a:t>Random forest has the clear observation among the disease prediction analysis and has given the deeper insights of the dataset.</a:t>
            </a:r>
          </a:p>
          <a:p>
            <a:pPr marL="342900" indent="-342900">
              <a:buClr>
                <a:schemeClr val="tx2"/>
              </a:buClr>
              <a:buFont typeface="+mj-lt"/>
              <a:buAutoNum type="arabicPeriod"/>
            </a:pPr>
            <a:endParaRPr lang="en-US" dirty="0"/>
          </a:p>
          <a:p>
            <a:pPr marL="342900" indent="-342900">
              <a:buClr>
                <a:schemeClr val="tx2"/>
              </a:buClr>
              <a:buFont typeface="+mj-lt"/>
              <a:buAutoNum type="arabicPeriod"/>
            </a:pPr>
            <a:endParaRPr lang="en-US" dirty="0"/>
          </a:p>
          <a:p>
            <a:pPr>
              <a:buClr>
                <a:schemeClr val="tx2"/>
              </a:buClr>
            </a:pPr>
            <a:endParaRPr lang="en-US"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2332" b="2332"/>
          <a:stretch>
            <a:fillRect/>
          </a:stretch>
        </p:blipFill>
        <p:spPr>
          <a:xfrm>
            <a:off x="5569026" y="1665838"/>
            <a:ext cx="6549082" cy="4164752"/>
          </a:xfrm>
        </p:spPr>
      </p:pic>
    </p:spTree>
    <p:extLst>
      <p:ext uri="{BB962C8B-B14F-4D97-AF65-F5344CB8AC3E}">
        <p14:creationId xmlns:p14="http://schemas.microsoft.com/office/powerpoint/2010/main" val="429291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br>
              <a:rPr lang="en-US" dirty="0" smtClean="0"/>
            </a:br>
            <a:endParaRPr lang="en-US" dirty="0"/>
          </a:p>
        </p:txBody>
      </p:sp>
      <p:sp>
        <p:nvSpPr>
          <p:cNvPr id="3" name="Content Placeholder 2"/>
          <p:cNvSpPr>
            <a:spLocks noGrp="1"/>
          </p:cNvSpPr>
          <p:nvPr>
            <p:ph idx="1"/>
          </p:nvPr>
        </p:nvSpPr>
        <p:spPr>
          <a:xfrm>
            <a:off x="1104293" y="1853248"/>
            <a:ext cx="8946541" cy="4195481"/>
          </a:xfrm>
        </p:spPr>
        <p:txBody>
          <a:bodyPr/>
          <a:lstStyle/>
          <a:p>
            <a:r>
              <a:rPr lang="en-US" dirty="0"/>
              <a:t>Random Forest Regression is a highly versatile and reliable model for predicting outcomes in </a:t>
            </a:r>
            <a:r>
              <a:rPr lang="en-US" dirty="0" smtClean="0"/>
              <a:t>disease prediction task. </a:t>
            </a:r>
            <a:r>
              <a:rPr lang="en-US" dirty="0"/>
              <a:t>Its ability to handle non linearity and its resistance to </a:t>
            </a:r>
            <a:r>
              <a:rPr lang="en-US" dirty="0" smtClean="0"/>
              <a:t>over-fitting </a:t>
            </a:r>
            <a:r>
              <a:rPr lang="en-US" dirty="0"/>
              <a:t>makes it an ideal choice for many predictive applications</a:t>
            </a:r>
            <a:r>
              <a:rPr lang="en-US" dirty="0" smtClean="0"/>
              <a:t>.</a:t>
            </a:r>
          </a:p>
          <a:p>
            <a:r>
              <a:rPr lang="en-US" dirty="0" smtClean="0"/>
              <a:t>Over all the random forest model is the best choice for making predictions on the multiple diseases.</a:t>
            </a:r>
          </a:p>
          <a:p>
            <a:r>
              <a:rPr lang="en-US" dirty="0"/>
              <a:t>Random Forest is an example of ensemble learning where each model is a decision tree</a:t>
            </a:r>
            <a:r>
              <a:rPr lang="en-US" dirty="0" smtClean="0"/>
              <a:t>. </a:t>
            </a:r>
            <a:r>
              <a:rPr lang="en-US" dirty="0"/>
              <a:t>Ensemble learning creates a stronger model by aggregating the predictions of multiple weak models, such as decision </a:t>
            </a:r>
            <a:r>
              <a:rPr lang="en-US" dirty="0" smtClean="0"/>
              <a:t>trees.</a:t>
            </a:r>
          </a:p>
          <a:p>
            <a:endParaRPr lang="en-US" dirty="0"/>
          </a:p>
        </p:txBody>
      </p:sp>
    </p:spTree>
    <p:extLst>
      <p:ext uri="{BB962C8B-B14F-4D97-AF65-F5344CB8AC3E}">
        <p14:creationId xmlns:p14="http://schemas.microsoft.com/office/powerpoint/2010/main" val="1454823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358</TotalTime>
  <Words>384</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DISEASE PREDICTION</vt:lpstr>
      <vt:lpstr>Objective:</vt:lpstr>
      <vt:lpstr>Data cleaning:</vt:lpstr>
      <vt:lpstr>EDA: </vt:lpstr>
      <vt:lpstr>Types of Exploratory Data Analysis: </vt:lpstr>
      <vt:lpstr>Count plot of disease:</vt:lpstr>
      <vt:lpstr>Data Preprocessing:</vt:lpstr>
      <vt:lpstr>Model building: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dc:title>
  <dc:creator>hp</dc:creator>
  <cp:lastModifiedBy>hp</cp:lastModifiedBy>
  <cp:revision>20</cp:revision>
  <dcterms:created xsi:type="dcterms:W3CDTF">2024-05-11T04:18:31Z</dcterms:created>
  <dcterms:modified xsi:type="dcterms:W3CDTF">2024-05-20T06:01:11Z</dcterms:modified>
</cp:coreProperties>
</file>