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65" r:id="rId7"/>
    <p:sldId id="267" r:id="rId8"/>
    <p:sldId id="260" r:id="rId9"/>
    <p:sldId id="261" r:id="rId10"/>
    <p:sldId id="263"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2ACB0-507D-4A4B-8E3F-38227CF859F3}" v="29" dt="2025-02-07T09:17:41.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ithub.com/Hardik-Sankhla/CNN-Plastic-Waste-Classification/blob/main/Images/CNN-Architecture.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kern="0" spc="-44" dirty="0">
                <a:solidFill>
                  <a:srgbClr val="FFFFFF"/>
                </a:solidFill>
                <a:latin typeface="Montserrat Bold" pitchFamily="34" charset="0"/>
                <a:ea typeface="Montserrat Bold" pitchFamily="34" charset="-122"/>
                <a:cs typeface="Montserrat Bold" pitchFamily="34" charset="-120"/>
              </a:rPr>
              <a:t>CNN Waste Classification Project</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AA69D33F-5735-009E-BC21-52E17C462891}"/>
              </a:ext>
            </a:extLst>
          </p:cNvPr>
          <p:cNvPicPr>
            <a:picLocks noChangeAspect="1"/>
          </p:cNvPicPr>
          <p:nvPr/>
        </p:nvPicPr>
        <p:blipFill>
          <a:blip r:embed="rId2"/>
          <a:stretch>
            <a:fillRect/>
          </a:stretch>
        </p:blipFill>
        <p:spPr>
          <a:xfrm>
            <a:off x="1505329" y="1917051"/>
            <a:ext cx="3825572" cy="3886537"/>
          </a:xfrm>
          <a:prstGeom prst="rect">
            <a:avLst/>
          </a:prstGeom>
        </p:spPr>
      </p:pic>
      <p:pic>
        <p:nvPicPr>
          <p:cNvPr id="6" name="Picture 5">
            <a:extLst>
              <a:ext uri="{FF2B5EF4-FFF2-40B4-BE49-F238E27FC236}">
                <a16:creationId xmlns:a16="http://schemas.microsoft.com/office/drawing/2014/main" id="{155DCD62-B9AB-9663-4A9A-96EC6B3C264F}"/>
              </a:ext>
            </a:extLst>
          </p:cNvPr>
          <p:cNvPicPr>
            <a:picLocks noChangeAspect="1"/>
          </p:cNvPicPr>
          <p:nvPr/>
        </p:nvPicPr>
        <p:blipFill>
          <a:blip r:embed="rId3"/>
          <a:stretch>
            <a:fillRect/>
          </a:stretch>
        </p:blipFill>
        <p:spPr>
          <a:xfrm>
            <a:off x="6029410" y="1917051"/>
            <a:ext cx="4313294" cy="397798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Rectangle: Rounded Corners 3">
            <a:extLst>
              <a:ext uri="{FF2B5EF4-FFF2-40B4-BE49-F238E27FC236}">
                <a16:creationId xmlns:a16="http://schemas.microsoft.com/office/drawing/2014/main" id="{6BED2DE2-1FB7-87E5-83EE-3EE1893FBAAB}"/>
              </a:ext>
            </a:extLst>
          </p:cNvPr>
          <p:cNvSpPr/>
          <p:nvPr/>
        </p:nvSpPr>
        <p:spPr>
          <a:xfrm>
            <a:off x="1275184" y="2017685"/>
            <a:ext cx="8658808" cy="30884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6FC0967-D1EA-4DD7-72BB-38F900A968DC}"/>
              </a:ext>
            </a:extLst>
          </p:cNvPr>
          <p:cNvSpPr txBox="1"/>
          <p:nvPr/>
        </p:nvSpPr>
        <p:spPr>
          <a:xfrm>
            <a:off x="2258008" y="2441721"/>
            <a:ext cx="6494106" cy="2390911"/>
          </a:xfrm>
          <a:prstGeom prst="rect">
            <a:avLst/>
          </a:prstGeom>
          <a:noFill/>
        </p:spPr>
        <p:txBody>
          <a:bodyPr wrap="square" rtlCol="0">
            <a:spAutoFit/>
          </a:bodyPr>
          <a:lstStyle/>
          <a:p>
            <a:r>
              <a:rPr lang="en-US" dirty="0">
                <a:latin typeface="Bookman Old Style" panose="02050604050505020204" pitchFamily="18" charset="0"/>
              </a:rPr>
              <a:t>CNN-based waste classification provides an effective, automated approach to sorting waste into different categories. The model enhances recycling efforts, reduces manual labor, and promotes efficient waste management. Through deep learning, waste segregation becomes more accurate, enabling better environmental sustainability.</a:t>
            </a:r>
          </a:p>
          <a:p>
            <a:endParaRPr lang="en-IN"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2073" name="TextBox 2072">
            <a:extLst>
              <a:ext uri="{FF2B5EF4-FFF2-40B4-BE49-F238E27FC236}">
                <a16:creationId xmlns:a16="http://schemas.microsoft.com/office/drawing/2014/main" id="{BB2B4AC5-BED4-9F34-94BD-3536F5AD1A19}"/>
              </a:ext>
            </a:extLst>
          </p:cNvPr>
          <p:cNvSpPr txBox="1"/>
          <p:nvPr/>
        </p:nvSpPr>
        <p:spPr>
          <a:xfrm>
            <a:off x="569167" y="2062082"/>
            <a:ext cx="5182015" cy="363113"/>
          </a:xfrm>
          <a:prstGeom prst="rect">
            <a:avLst/>
          </a:prstGeom>
          <a:noFill/>
        </p:spPr>
        <p:txBody>
          <a:bodyPr wrap="square" rtlCol="0">
            <a:spAutoFit/>
          </a:bodyPr>
          <a:lstStyle/>
          <a:p>
            <a:pPr marR="0" lvl="0" algn="just" fontAlgn="base">
              <a:lnSpc>
                <a:spcPct val="105000"/>
              </a:lnSpc>
              <a:spcAft>
                <a:spcPts val="1615"/>
              </a:spcAft>
              <a:buClr>
                <a:srgbClr val="9E3611"/>
              </a:buClr>
              <a:buSzPts val="1700"/>
            </a:pPr>
            <a:endParaRPr lang="en-IN" sz="1800" u="none" strike="noStrike" kern="100"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
        <p:nvSpPr>
          <p:cNvPr id="8" name="TextBox 7">
            <a:extLst>
              <a:ext uri="{FF2B5EF4-FFF2-40B4-BE49-F238E27FC236}">
                <a16:creationId xmlns:a16="http://schemas.microsoft.com/office/drawing/2014/main" id="{2D477A91-5198-AA33-2FDF-9EE94F41E41B}"/>
              </a:ext>
            </a:extLst>
          </p:cNvPr>
          <p:cNvSpPr txBox="1"/>
          <p:nvPr/>
        </p:nvSpPr>
        <p:spPr>
          <a:xfrm>
            <a:off x="780868" y="1896603"/>
            <a:ext cx="6021148" cy="3463705"/>
          </a:xfrm>
          <a:prstGeom prst="rect">
            <a:avLst/>
          </a:prstGeom>
          <a:noFill/>
        </p:spPr>
        <p:txBody>
          <a:bodyPr wrap="square" rtlCol="0">
            <a:spAutoFit/>
          </a:bodyPr>
          <a:lstStyle/>
          <a:p>
            <a:pPr marL="285750" marR="0" indent="-285750">
              <a:lnSpc>
                <a:spcPct val="107000"/>
              </a:lnSpc>
              <a:spcAft>
                <a:spcPts val="800"/>
              </a:spcAft>
              <a:buFont typeface="Wingdings" panose="05000000000000000000" pitchFamily="2" charset="2"/>
              <a:buChar char="Ø"/>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Automate Waste Classification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Improve Waste Segregation Efficiency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IN" sz="1800" b="1" kern="100" dirty="0">
                <a:latin typeface="Bookman Old Style" panose="02050604050505020204" pitchFamily="18" charset="0"/>
                <a:ea typeface="Calibri" panose="020F0502020204030204" pitchFamily="34" charset="0"/>
                <a:cs typeface="Times New Roman" panose="02020603050405020304" pitchFamily="18" charset="0"/>
              </a:rPr>
              <a:t> </a:t>
            </a: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Achieve High Accuracy in Classification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Enable Real-Time Waste Detection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Reduce Human Effort in Waste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Integrate AI with IoT for Smart Waste Solutions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2" name="TextBox 1">
            <a:extLst>
              <a:ext uri="{FF2B5EF4-FFF2-40B4-BE49-F238E27FC236}">
                <a16:creationId xmlns:a16="http://schemas.microsoft.com/office/drawing/2014/main" id="{2531EF9C-E831-AE27-A91B-0712237A1AC1}"/>
              </a:ext>
            </a:extLst>
          </p:cNvPr>
          <p:cNvSpPr txBox="1"/>
          <p:nvPr/>
        </p:nvSpPr>
        <p:spPr>
          <a:xfrm>
            <a:off x="709127" y="1754155"/>
            <a:ext cx="10142375" cy="4363759"/>
          </a:xfrm>
          <a:prstGeom prst="rect">
            <a:avLst/>
          </a:prstGeom>
          <a:noFill/>
        </p:spPr>
        <p:txBody>
          <a:bodyPr wrap="square" rtlCol="0">
            <a:spAutoFit/>
          </a:bodyPr>
          <a:lstStyle/>
          <a:p>
            <a:pPr marL="0" marR="0">
              <a:lnSpc>
                <a:spcPct val="107000"/>
              </a:lnSpc>
              <a:spcAft>
                <a:spcPts val="800"/>
              </a:spcAf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1. Programming Languages: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Python</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 Used for model development, training, and evaluation.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2. Deep Learning Frameworks: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TensorFlow / Keras</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 To build and train the Convolutional Neural Network (CNN).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PyTorch</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(alternative) – Another deep learning framework that can be used.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3. Image Processing Libraries: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OpenCV</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 For image preprocessing (resizing, noise removal,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Pillow (PIL)</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 For handling and modifying images.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4. Dataset &amp; Storage: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Garbage Classification Dataset</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 A dataset containing labeled waste images.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Bookman Old Style" panose="02050604050505020204" pitchFamily="18" charset="0"/>
                <a:ea typeface="Calibri" panose="020F0502020204030204" pitchFamily="34" charset="0"/>
                <a:cs typeface="Times New Roman" panose="02020603050405020304" pitchFamily="18" charset="0"/>
              </a:rPr>
              <a:t>Google Drive / Local Storage</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 For dataset storage and model checkpoints.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7D7D5B-D429-31AA-96BE-F442A3A76018}"/>
              </a:ext>
            </a:extLst>
          </p:cNvPr>
          <p:cNvSpPr txBox="1"/>
          <p:nvPr/>
        </p:nvSpPr>
        <p:spPr>
          <a:xfrm>
            <a:off x="774441" y="1408922"/>
            <a:ext cx="10590245" cy="4061689"/>
          </a:xfrm>
          <a:prstGeom prst="rect">
            <a:avLst/>
          </a:prstGeom>
          <a:noFill/>
        </p:spPr>
        <p:txBody>
          <a:bodyPr wrap="square" rtlCol="0">
            <a:spAutoFit/>
          </a:bodyPr>
          <a:lstStyle/>
          <a:p>
            <a:pPr marL="0" marR="0">
              <a:lnSpc>
                <a:spcPct val="107000"/>
              </a:lnSpc>
              <a:spcAft>
                <a:spcPts val="800"/>
              </a:spcAft>
            </a:pPr>
            <a:r>
              <a:rPr lang="en-IN" sz="2000" b="1" kern="100" dirty="0">
                <a:effectLst/>
                <a:latin typeface="Bookman Old Style" panose="02050604050505020204" pitchFamily="18" charset="0"/>
                <a:ea typeface="Calibri" panose="020F0502020204030204" pitchFamily="34" charset="0"/>
                <a:cs typeface="Times New Roman" panose="02020603050405020304" pitchFamily="18" charset="0"/>
              </a:rPr>
              <a:t>5. Data Preprocessing &amp; Augmentation: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Bookman Old Style" panose="02050604050505020204" pitchFamily="18" charset="0"/>
                <a:ea typeface="Calibri" panose="020F0502020204030204" pitchFamily="34" charset="0"/>
                <a:cs typeface="Times New Roman" panose="02020603050405020304" pitchFamily="18" charset="0"/>
              </a:rPr>
              <a:t>NumPy</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 – For numerical operations and handling image arrays.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Bookman Old Style" panose="02050604050505020204" pitchFamily="18" charset="0"/>
                <a:ea typeface="Calibri" panose="020F0502020204030204" pitchFamily="34" charset="0"/>
                <a:cs typeface="Times New Roman" panose="02020603050405020304" pitchFamily="18" charset="0"/>
              </a:rPr>
              <a:t>Pandas</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 – For managing dataset metadata.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Bookman Old Style" panose="02050604050505020204" pitchFamily="18" charset="0"/>
                <a:ea typeface="Calibri" panose="020F0502020204030204" pitchFamily="34" charset="0"/>
                <a:cs typeface="Times New Roman" panose="02020603050405020304" pitchFamily="18" charset="0"/>
              </a:rPr>
              <a:t>Matplotlib / Seaborn</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 – For visualizing dataset distribution and model performance.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2000" b="1" kern="100" dirty="0">
                <a:effectLst/>
                <a:latin typeface="Bookman Old Style" panose="02050604050505020204" pitchFamily="18" charset="0"/>
                <a:ea typeface="Calibri" panose="020F0502020204030204" pitchFamily="34" charset="0"/>
                <a:cs typeface="Times New Roman" panose="02020603050405020304" pitchFamily="18" charset="0"/>
              </a:rPr>
              <a:t>6. Training &amp; Evaluation Tools: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2000" b="1" kern="100" dirty="0" err="1">
                <a:effectLst/>
                <a:latin typeface="Bookman Old Style" panose="02050604050505020204" pitchFamily="18" charset="0"/>
                <a:ea typeface="Calibri" panose="020F0502020204030204" pitchFamily="34" charset="0"/>
                <a:cs typeface="Times New Roman" panose="02020603050405020304" pitchFamily="18" charset="0"/>
              </a:rPr>
              <a:t>Jupyter</a:t>
            </a:r>
            <a:r>
              <a:rPr lang="en-IN" sz="2000" b="1" kern="100" dirty="0">
                <a:effectLst/>
                <a:latin typeface="Bookman Old Style" panose="02050604050505020204" pitchFamily="18" charset="0"/>
                <a:ea typeface="Calibri" panose="020F0502020204030204" pitchFamily="34" charset="0"/>
                <a:cs typeface="Times New Roman" panose="02020603050405020304" pitchFamily="18" charset="0"/>
              </a:rPr>
              <a:t> Notebook / Google </a:t>
            </a:r>
            <a:r>
              <a:rPr lang="en-IN" sz="2000" b="1" kern="100" dirty="0" err="1">
                <a:effectLst/>
                <a:latin typeface="Bookman Old Style" panose="02050604050505020204" pitchFamily="18" charset="0"/>
                <a:ea typeface="Calibri" panose="020F0502020204030204" pitchFamily="34" charset="0"/>
                <a:cs typeface="Times New Roman" panose="02020603050405020304" pitchFamily="18" charset="0"/>
              </a:rPr>
              <a:t>Colab</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 – For running and experimenting with the model.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Bookman Old Style" panose="02050604050505020204" pitchFamily="18" charset="0"/>
                <a:ea typeface="Calibri" panose="020F0502020204030204" pitchFamily="34" charset="0"/>
                <a:cs typeface="Times New Roman" panose="02020603050405020304" pitchFamily="18" charset="0"/>
              </a:rPr>
              <a:t>Confusion Matrix / Classification Report</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 – To evaluate model performance.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641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34C1F573-3EE9-34A0-7A89-255D1389D63B}"/>
              </a:ext>
            </a:extLst>
          </p:cNvPr>
          <p:cNvSpPr txBox="1"/>
          <p:nvPr/>
        </p:nvSpPr>
        <p:spPr>
          <a:xfrm>
            <a:off x="1231641" y="1791478"/>
            <a:ext cx="9144000" cy="4264373"/>
          </a:xfrm>
          <a:prstGeom prst="rect">
            <a:avLst/>
          </a:prstGeom>
          <a:noFill/>
        </p:spPr>
        <p:txBody>
          <a:bodyPr wrap="square" rtlCol="0">
            <a:spAutoFit/>
          </a:bodyPr>
          <a:lstStyle/>
          <a:p>
            <a:pPr marL="342900" marR="0" lvl="0" indent="-342900">
              <a:buSzPts val="1000"/>
              <a:buFont typeface="Symbol" panose="05050102010706020507" pitchFamily="18" charset="2"/>
              <a:buChar char=""/>
              <a:tabLst>
                <a:tab pos="457200" algn="l"/>
              </a:tabLst>
            </a:pPr>
            <a:r>
              <a:rPr lang="en-IN" sz="1800" b="1" dirty="0">
                <a:effectLst/>
                <a:latin typeface="Bookman Old Style" panose="02050604050505020204" pitchFamily="18" charset="0"/>
                <a:ea typeface="Times New Roman" panose="02020603050405020304" pitchFamily="18" charset="0"/>
              </a:rPr>
              <a:t>Data Collection &amp; Preprocessing</a:t>
            </a:r>
            <a:endParaRPr lang="en-IN" sz="1800" dirty="0">
              <a:effectLst/>
              <a:latin typeface="Times New Roman" panose="02020603050405020304" pitchFamily="18" charset="0"/>
              <a:ea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Gather labeled images of waste categories.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Preprocess images (resize, normalize, augment).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b="1" dirty="0">
                <a:effectLst/>
                <a:latin typeface="Bookman Old Style" panose="02050604050505020204" pitchFamily="18" charset="0"/>
                <a:ea typeface="Times New Roman" panose="02020603050405020304" pitchFamily="18" charset="0"/>
              </a:rPr>
              <a:t>Model Development</a:t>
            </a:r>
            <a:endParaRPr lang="en-IN" sz="1800" dirty="0">
              <a:effectLst/>
              <a:latin typeface="Times New Roman" panose="02020603050405020304" pitchFamily="18" charset="0"/>
              <a:ea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Design CNN architecture with convolutional, pooling, and fully connected layers.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Select activation functions, optimizers, and loss functions.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b="1" dirty="0">
                <a:effectLst/>
                <a:latin typeface="Bookman Old Style" panose="02050604050505020204" pitchFamily="18" charset="0"/>
                <a:ea typeface="Times New Roman" panose="02020603050405020304" pitchFamily="18" charset="0"/>
              </a:rPr>
              <a:t>Training the Model</a:t>
            </a:r>
            <a:endParaRPr lang="en-IN" sz="1800" dirty="0">
              <a:effectLst/>
              <a:latin typeface="Times New Roman" panose="02020603050405020304" pitchFamily="18" charset="0"/>
              <a:ea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Train CNN using the dataset with batch processing and multiple epochs.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Monitor accuracy and loss during training.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b="1" dirty="0">
                <a:effectLst/>
                <a:latin typeface="Bookman Old Style" panose="02050604050505020204" pitchFamily="18" charset="0"/>
                <a:ea typeface="Times New Roman" panose="02020603050405020304" pitchFamily="18" charset="0"/>
              </a:rPr>
              <a:t>Evaluation &amp; Performance Tuning</a:t>
            </a:r>
            <a:endParaRPr lang="en-IN" sz="1800" dirty="0">
              <a:effectLst/>
              <a:latin typeface="Times New Roman" panose="02020603050405020304" pitchFamily="18" charset="0"/>
              <a:ea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Use test data to evaluate model accuracy.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IN" sz="1800" dirty="0">
                <a:effectLst/>
                <a:latin typeface="Bookman Old Style" panose="02050604050505020204" pitchFamily="18" charset="0"/>
                <a:ea typeface="Times New Roman" panose="02020603050405020304" pitchFamily="18" charset="0"/>
                <a:cs typeface="Times New Roman" panose="02020603050405020304" pitchFamily="18" charset="0"/>
              </a:rPr>
              <a:t>Adjust hyperparameters to optimize performance.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Aft>
                <a:spcPts val="800"/>
              </a:spcAft>
            </a:pPr>
            <a:r>
              <a:rPr lang="en-IN" sz="1100" kern="1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51B5CD-1319-984C-541E-081CF5C836B8}"/>
              </a:ext>
            </a:extLst>
          </p:cNvPr>
          <p:cNvSpPr>
            <a:spLocks noChangeArrowheads="1"/>
          </p:cNvSpPr>
          <p:nvPr/>
        </p:nvSpPr>
        <p:spPr bwMode="auto">
          <a:xfrm>
            <a:off x="1744825" y="1254396"/>
            <a:ext cx="579431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CNN architecture includes: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Convolutional Layers: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Feature extraction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Pooling Layers: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Dimensionality reduction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Fully Connected Layers: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Activation Functions: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ReLU and Softmax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49" name="Picture 2">
            <a:hlinkClick r:id="rId2"/>
            <a:extLst>
              <a:ext uri="{FF2B5EF4-FFF2-40B4-BE49-F238E27FC236}">
                <a16:creationId xmlns:a16="http://schemas.microsoft.com/office/drawing/2014/main" id="{15345A6B-B680-6F74-5BA5-D1A680FF2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824" y="2985796"/>
            <a:ext cx="7952955" cy="32426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CDB3E8-058D-0AFF-1375-20E027857C13}"/>
              </a:ext>
            </a:extLst>
          </p:cNvPr>
          <p:cNvSpPr txBox="1"/>
          <p:nvPr/>
        </p:nvSpPr>
        <p:spPr>
          <a:xfrm>
            <a:off x="3051110" y="6307494"/>
            <a:ext cx="6120882" cy="379656"/>
          </a:xfrm>
          <a:prstGeom prst="rect">
            <a:avLst/>
          </a:prstGeom>
          <a:noFill/>
        </p:spPr>
        <p:txBody>
          <a:bodyPr wrap="square" rtlCol="0">
            <a:spAutoFit/>
          </a:bodyPr>
          <a:lstStyle/>
          <a:p>
            <a:r>
              <a:rPr lang="en-IN" dirty="0"/>
              <a:t>                            Basic CNN Architecture</a:t>
            </a:r>
          </a:p>
        </p:txBody>
      </p:sp>
    </p:spTree>
    <p:extLst>
      <p:ext uri="{BB962C8B-B14F-4D97-AF65-F5344CB8AC3E}">
        <p14:creationId xmlns:p14="http://schemas.microsoft.com/office/powerpoint/2010/main" val="144856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281F54-D316-CCFC-3850-C26AA714F98A}"/>
              </a:ext>
            </a:extLst>
          </p:cNvPr>
          <p:cNvPicPr>
            <a:picLocks noChangeAspect="1"/>
          </p:cNvPicPr>
          <p:nvPr/>
        </p:nvPicPr>
        <p:blipFill>
          <a:blip r:embed="rId2"/>
          <a:stretch>
            <a:fillRect/>
          </a:stretch>
        </p:blipFill>
        <p:spPr>
          <a:xfrm>
            <a:off x="1344369" y="1580328"/>
            <a:ext cx="3478796" cy="3486195"/>
          </a:xfrm>
          <a:prstGeom prst="rect">
            <a:avLst/>
          </a:prstGeom>
        </p:spPr>
      </p:pic>
      <p:sp>
        <p:nvSpPr>
          <p:cNvPr id="4" name="TextBox 3">
            <a:extLst>
              <a:ext uri="{FF2B5EF4-FFF2-40B4-BE49-F238E27FC236}">
                <a16:creationId xmlns:a16="http://schemas.microsoft.com/office/drawing/2014/main" id="{248709E4-FC52-9AF0-A504-942756FF3C93}"/>
              </a:ext>
            </a:extLst>
          </p:cNvPr>
          <p:cNvSpPr txBox="1"/>
          <p:nvPr/>
        </p:nvSpPr>
        <p:spPr>
          <a:xfrm>
            <a:off x="1324947" y="5365102"/>
            <a:ext cx="3517641" cy="400110"/>
          </a:xfrm>
          <a:prstGeom prst="rect">
            <a:avLst/>
          </a:prstGeom>
          <a:noFill/>
        </p:spPr>
        <p:txBody>
          <a:bodyPr wrap="square" rtlCol="0">
            <a:spAutoFit/>
          </a:bodyPr>
          <a:lstStyle/>
          <a:p>
            <a:r>
              <a:rPr lang="en-IN" sz="2000" b="1" dirty="0">
                <a:latin typeface="Bookman Old Style" panose="02050604050505020204" pitchFamily="18" charset="0"/>
              </a:rPr>
              <a:t>Connvolutional Layer</a:t>
            </a:r>
          </a:p>
        </p:txBody>
      </p:sp>
      <p:pic>
        <p:nvPicPr>
          <p:cNvPr id="6" name="Picture 5">
            <a:extLst>
              <a:ext uri="{FF2B5EF4-FFF2-40B4-BE49-F238E27FC236}">
                <a16:creationId xmlns:a16="http://schemas.microsoft.com/office/drawing/2014/main" id="{6CDC6598-A3CD-BF99-BE04-91663C52286F}"/>
              </a:ext>
            </a:extLst>
          </p:cNvPr>
          <p:cNvPicPr>
            <a:picLocks noChangeAspect="1"/>
          </p:cNvPicPr>
          <p:nvPr/>
        </p:nvPicPr>
        <p:blipFill>
          <a:blip r:embed="rId3"/>
          <a:stretch>
            <a:fillRect/>
          </a:stretch>
        </p:blipFill>
        <p:spPr>
          <a:xfrm>
            <a:off x="5539088" y="2571322"/>
            <a:ext cx="5704299" cy="1935364"/>
          </a:xfrm>
          <a:prstGeom prst="rect">
            <a:avLst/>
          </a:prstGeom>
        </p:spPr>
      </p:pic>
      <p:sp>
        <p:nvSpPr>
          <p:cNvPr id="7" name="TextBox 6">
            <a:extLst>
              <a:ext uri="{FF2B5EF4-FFF2-40B4-BE49-F238E27FC236}">
                <a16:creationId xmlns:a16="http://schemas.microsoft.com/office/drawing/2014/main" id="{B181D026-713D-1D83-BA9D-D1C93BF940C1}"/>
              </a:ext>
            </a:extLst>
          </p:cNvPr>
          <p:cNvSpPr txBox="1"/>
          <p:nvPr/>
        </p:nvSpPr>
        <p:spPr>
          <a:xfrm>
            <a:off x="6420223" y="4980382"/>
            <a:ext cx="4446831" cy="461665"/>
          </a:xfrm>
          <a:prstGeom prst="rect">
            <a:avLst/>
          </a:prstGeom>
          <a:noFill/>
        </p:spPr>
        <p:txBody>
          <a:bodyPr wrap="square" rtlCol="0">
            <a:spAutoFit/>
          </a:bodyPr>
          <a:lstStyle/>
          <a:p>
            <a:r>
              <a:rPr lang="en-IN" sz="2400" b="1" dirty="0" err="1">
                <a:latin typeface="Bookman Old Style" panose="02050604050505020204" pitchFamily="18" charset="0"/>
              </a:rPr>
              <a:t>ReLU</a:t>
            </a:r>
            <a:r>
              <a:rPr lang="en-IN" sz="2400" b="1" dirty="0">
                <a:latin typeface="Bookman Old Style" panose="02050604050505020204" pitchFamily="18" charset="0"/>
              </a:rPr>
              <a:t> Layer</a:t>
            </a:r>
          </a:p>
        </p:txBody>
      </p:sp>
    </p:spTree>
    <p:extLst>
      <p:ext uri="{BB962C8B-B14F-4D97-AF65-F5344CB8AC3E}">
        <p14:creationId xmlns:p14="http://schemas.microsoft.com/office/powerpoint/2010/main" val="307553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Cloud 1">
            <a:extLst>
              <a:ext uri="{FF2B5EF4-FFF2-40B4-BE49-F238E27FC236}">
                <a16:creationId xmlns:a16="http://schemas.microsoft.com/office/drawing/2014/main" id="{C43620B6-3C0C-2281-AFBC-506ABD5906B7}"/>
              </a:ext>
            </a:extLst>
          </p:cNvPr>
          <p:cNvSpPr/>
          <p:nvPr/>
        </p:nvSpPr>
        <p:spPr>
          <a:xfrm>
            <a:off x="2453951" y="2006082"/>
            <a:ext cx="5383763" cy="3564294"/>
          </a:xfrm>
          <a:prstGeom prst="clou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86D4020-47F0-B38C-2BEE-812AFAF49BEA}"/>
              </a:ext>
            </a:extLst>
          </p:cNvPr>
          <p:cNvSpPr txBox="1"/>
          <p:nvPr/>
        </p:nvSpPr>
        <p:spPr>
          <a:xfrm>
            <a:off x="3806890" y="3032449"/>
            <a:ext cx="2771192" cy="1856983"/>
          </a:xfrm>
          <a:prstGeom prst="rect">
            <a:avLst/>
          </a:prstGeom>
          <a:noFill/>
        </p:spPr>
        <p:txBody>
          <a:bodyPr wrap="square" rtlCol="0">
            <a:spAutoFit/>
          </a:bodyPr>
          <a:lstStyle/>
          <a:p>
            <a:r>
              <a:rPr lang="en-US" sz="2400" dirty="0">
                <a:latin typeface="Bookman Old Style" panose="02050604050505020204" pitchFamily="18" charset="0"/>
              </a:rPr>
              <a:t>Improper waste disposal leads to environmental hazards.</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Cloud 1">
            <a:extLst>
              <a:ext uri="{FF2B5EF4-FFF2-40B4-BE49-F238E27FC236}">
                <a16:creationId xmlns:a16="http://schemas.microsoft.com/office/drawing/2014/main" id="{6EC6930E-A6E7-3A81-3BA8-9DD0CD153B23}"/>
              </a:ext>
            </a:extLst>
          </p:cNvPr>
          <p:cNvSpPr/>
          <p:nvPr/>
        </p:nvSpPr>
        <p:spPr>
          <a:xfrm>
            <a:off x="2649894" y="2164702"/>
            <a:ext cx="5589037" cy="3778898"/>
          </a:xfrm>
          <a:prstGeom prst="cloud">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A02475A-F092-AC80-4D2D-39DA45E0389D}"/>
              </a:ext>
            </a:extLst>
          </p:cNvPr>
          <p:cNvSpPr txBox="1"/>
          <p:nvPr/>
        </p:nvSpPr>
        <p:spPr>
          <a:xfrm>
            <a:off x="3937518" y="3275045"/>
            <a:ext cx="3200400" cy="1610762"/>
          </a:xfrm>
          <a:prstGeom prst="rect">
            <a:avLst/>
          </a:prstGeom>
          <a:noFill/>
        </p:spPr>
        <p:txBody>
          <a:bodyPr wrap="square" rtlCol="0">
            <a:spAutoFit/>
          </a:bodyPr>
          <a:lstStyle/>
          <a:p>
            <a:r>
              <a:rPr lang="en-US" sz="2000" dirty="0">
                <a:latin typeface="Bookman Old Style" panose="02050604050505020204" pitchFamily="18" charset="0"/>
              </a:rPr>
              <a:t>Use </a:t>
            </a:r>
            <a:r>
              <a:rPr lang="en-US" sz="2000" b="1" dirty="0">
                <a:latin typeface="Bookman Old Style" panose="02050604050505020204" pitchFamily="18" charset="0"/>
              </a:rPr>
              <a:t>Convolutional Neural Networks (CNNs)</a:t>
            </a:r>
            <a:r>
              <a:rPr lang="en-US" sz="2000" dirty="0">
                <a:latin typeface="Bookman Old Style" panose="02050604050505020204" pitchFamily="18" charset="0"/>
              </a:rPr>
              <a:t> to classify waste automatically.</a:t>
            </a:r>
          </a:p>
          <a:p>
            <a:endParaRPr lang="en-IN" dirty="0"/>
          </a:p>
        </p:txBody>
      </p:sp>
    </p:spTree>
    <p:extLst>
      <p:ext uri="{BB962C8B-B14F-4D97-AF65-F5344CB8AC3E}">
        <p14:creationId xmlns:p14="http://schemas.microsoft.com/office/powerpoint/2010/main" val="300296886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70</TotalTime>
  <Words>440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Bookman Old Style</vt:lpstr>
      <vt:lpstr>Calibri</vt:lpstr>
      <vt:lpstr>Courier New</vt:lpstr>
      <vt:lpstr>Montserrat Bold</vt:lpstr>
      <vt:lpstr>Symbol</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PRAVALIKA PEDDABOINA</cp:lastModifiedBy>
  <cp:revision>7</cp:revision>
  <dcterms:created xsi:type="dcterms:W3CDTF">2024-12-31T09:40:01Z</dcterms:created>
  <dcterms:modified xsi:type="dcterms:W3CDTF">2025-02-07T09:20:44Z</dcterms:modified>
</cp:coreProperties>
</file>