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4"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ANA CHOWDARY" initials="BC" lastIdx="1" clrIdx="0">
    <p:extLst>
      <p:ext uri="{19B8F6BF-5375-455C-9EA6-DF929625EA0E}">
        <p15:presenceInfo xmlns:p15="http://schemas.microsoft.com/office/powerpoint/2012/main" userId="4629233f97beeb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90"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302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6939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40630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744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12827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21289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3428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45537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6646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5599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7569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3278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187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0457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492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1643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39925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6158266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C13E-2996-0E74-E4C5-778FFC5AC18F}"/>
              </a:ext>
            </a:extLst>
          </p:cNvPr>
          <p:cNvSpPr>
            <a:spLocks noGrp="1"/>
          </p:cNvSpPr>
          <p:nvPr>
            <p:ph type="ctrTitle"/>
          </p:nvPr>
        </p:nvSpPr>
        <p:spPr>
          <a:xfrm>
            <a:off x="3019476" y="244492"/>
            <a:ext cx="7444780" cy="1355708"/>
          </a:xfrm>
        </p:spPr>
        <p:txBody>
          <a:bodyPr>
            <a:normAutofit fontScale="90000"/>
          </a:bodyPr>
          <a:lstStyle/>
          <a:p>
            <a:r>
              <a:rPr lang="en-IN" dirty="0"/>
              <a:t>DIABETES PREDICTION USING                    MACHINE Learning </a:t>
            </a:r>
            <a:endParaRPr lang="en-US" dirty="0"/>
          </a:p>
        </p:txBody>
      </p:sp>
      <p:sp>
        <p:nvSpPr>
          <p:cNvPr id="3" name="Subtitle 2">
            <a:extLst>
              <a:ext uri="{FF2B5EF4-FFF2-40B4-BE49-F238E27FC236}">
                <a16:creationId xmlns:a16="http://schemas.microsoft.com/office/drawing/2014/main" id="{606409A1-E38F-5AF4-A854-D2905603682C}"/>
              </a:ext>
            </a:extLst>
          </p:cNvPr>
          <p:cNvSpPr>
            <a:spLocks noGrp="1"/>
          </p:cNvSpPr>
          <p:nvPr>
            <p:ph type="subTitle" idx="1"/>
          </p:nvPr>
        </p:nvSpPr>
        <p:spPr>
          <a:xfrm>
            <a:off x="6527935" y="2188203"/>
            <a:ext cx="4718695" cy="3777401"/>
          </a:xfrm>
        </p:spPr>
        <p:txBody>
          <a:bodyPr/>
          <a:lstStyle/>
          <a:p>
            <a:r>
              <a:rPr lang="en-IN" u="sng" dirty="0">
                <a:solidFill>
                  <a:schemeClr val="bg1"/>
                </a:solidFill>
              </a:rPr>
              <a:t>Guided by:</a:t>
            </a:r>
          </a:p>
          <a:p>
            <a:r>
              <a:rPr lang="en-IN" dirty="0">
                <a:solidFill>
                  <a:schemeClr val="bg1"/>
                </a:solidFill>
              </a:rPr>
              <a:t>G . Indira </a:t>
            </a:r>
            <a:r>
              <a:rPr lang="en-IN" dirty="0" err="1">
                <a:solidFill>
                  <a:schemeClr val="bg1"/>
                </a:solidFill>
              </a:rPr>
              <a:t>priyadarshni</a:t>
            </a:r>
            <a:endParaRPr lang="en-IN" dirty="0">
              <a:solidFill>
                <a:schemeClr val="bg1"/>
              </a:solidFill>
            </a:endParaRPr>
          </a:p>
          <a:p>
            <a:r>
              <a:rPr lang="en-IN" dirty="0">
                <a:solidFill>
                  <a:schemeClr val="bg1"/>
                </a:solidFill>
              </a:rPr>
              <a:t>  (associate professor)</a:t>
            </a:r>
          </a:p>
          <a:p>
            <a:r>
              <a:rPr lang="en-IN" u="sng" dirty="0">
                <a:solidFill>
                  <a:schemeClr val="bg1"/>
                </a:solidFill>
              </a:rPr>
              <a:t>PROJECT team members:</a:t>
            </a:r>
          </a:p>
          <a:p>
            <a:r>
              <a:rPr lang="en-IN" dirty="0">
                <a:solidFill>
                  <a:schemeClr val="bg1"/>
                </a:solidFill>
              </a:rPr>
              <a:t>B . </a:t>
            </a:r>
            <a:r>
              <a:rPr lang="en-IN" dirty="0" err="1">
                <a:solidFill>
                  <a:schemeClr val="bg1"/>
                </a:solidFill>
              </a:rPr>
              <a:t>Pravalika</a:t>
            </a:r>
            <a:r>
              <a:rPr lang="en-IN" dirty="0">
                <a:solidFill>
                  <a:schemeClr val="bg1"/>
                </a:solidFill>
              </a:rPr>
              <a:t> – 20911A1213</a:t>
            </a:r>
          </a:p>
          <a:p>
            <a:r>
              <a:rPr lang="en-IN" dirty="0">
                <a:solidFill>
                  <a:schemeClr val="bg1"/>
                </a:solidFill>
              </a:rPr>
              <a:t>P . Rajasree  - 20911A1241</a:t>
            </a:r>
          </a:p>
          <a:p>
            <a:r>
              <a:rPr lang="en-IN" dirty="0">
                <a:solidFill>
                  <a:schemeClr val="bg1"/>
                </a:solidFill>
              </a:rPr>
              <a:t>T . Bhavana – 20911A1251</a:t>
            </a:r>
          </a:p>
        </p:txBody>
      </p:sp>
    </p:spTree>
    <p:extLst>
      <p:ext uri="{BB962C8B-B14F-4D97-AF65-F5344CB8AC3E}">
        <p14:creationId xmlns:p14="http://schemas.microsoft.com/office/powerpoint/2010/main" val="159094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8D28-7AF2-D202-5F69-95624863E093}"/>
              </a:ext>
            </a:extLst>
          </p:cNvPr>
          <p:cNvSpPr>
            <a:spLocks noGrp="1"/>
          </p:cNvSpPr>
          <p:nvPr>
            <p:ph type="title"/>
          </p:nvPr>
        </p:nvSpPr>
        <p:spPr>
          <a:xfrm>
            <a:off x="746760" y="76200"/>
            <a:ext cx="10422571" cy="624840"/>
          </a:xfrm>
        </p:spPr>
        <p:txBody>
          <a:bodyPr>
            <a:normAutofit/>
          </a:bodyPr>
          <a:lstStyle/>
          <a:p>
            <a:r>
              <a:rPr lang="en-IN" u="sng" dirty="0"/>
              <a:t>class diagram:</a:t>
            </a:r>
          </a:p>
        </p:txBody>
      </p:sp>
      <p:pic>
        <p:nvPicPr>
          <p:cNvPr id="4" name="Picture 3">
            <a:extLst>
              <a:ext uri="{FF2B5EF4-FFF2-40B4-BE49-F238E27FC236}">
                <a16:creationId xmlns:a16="http://schemas.microsoft.com/office/drawing/2014/main" id="{FC3CDCA3-DB68-30F3-F420-834098BBB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543" y="1710813"/>
            <a:ext cx="5958348" cy="3805084"/>
          </a:xfrm>
          <a:prstGeom prst="rect">
            <a:avLst/>
          </a:prstGeom>
        </p:spPr>
      </p:pic>
    </p:spTree>
    <p:extLst>
      <p:ext uri="{BB962C8B-B14F-4D97-AF65-F5344CB8AC3E}">
        <p14:creationId xmlns:p14="http://schemas.microsoft.com/office/powerpoint/2010/main" val="626217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E9B7-4235-FA2B-686C-89C140E4B974}"/>
              </a:ext>
            </a:extLst>
          </p:cNvPr>
          <p:cNvSpPr>
            <a:spLocks noGrp="1"/>
          </p:cNvSpPr>
          <p:nvPr>
            <p:ph type="title"/>
          </p:nvPr>
        </p:nvSpPr>
        <p:spPr>
          <a:xfrm>
            <a:off x="586740" y="327660"/>
            <a:ext cx="10460671" cy="403860"/>
          </a:xfrm>
        </p:spPr>
        <p:txBody>
          <a:bodyPr>
            <a:normAutofit fontScale="90000"/>
          </a:bodyPr>
          <a:lstStyle/>
          <a:p>
            <a:r>
              <a:rPr lang="en-IN" u="sng" dirty="0"/>
              <a:t>ACTIVITY DIAGRAM:</a:t>
            </a:r>
          </a:p>
        </p:txBody>
      </p:sp>
      <p:pic>
        <p:nvPicPr>
          <p:cNvPr id="5" name="Picture 4">
            <a:extLst>
              <a:ext uri="{FF2B5EF4-FFF2-40B4-BE49-F238E27FC236}">
                <a16:creationId xmlns:a16="http://schemas.microsoft.com/office/drawing/2014/main" id="{B33E2744-E27C-4BBB-C667-1E74DB4C8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109" y="1104862"/>
            <a:ext cx="4052004" cy="5149916"/>
          </a:xfrm>
          <a:prstGeom prst="rect">
            <a:avLst/>
          </a:prstGeom>
        </p:spPr>
      </p:pic>
    </p:spTree>
    <p:extLst>
      <p:ext uri="{BB962C8B-B14F-4D97-AF65-F5344CB8AC3E}">
        <p14:creationId xmlns:p14="http://schemas.microsoft.com/office/powerpoint/2010/main" val="267783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FCF7-6A1F-A65B-140F-B0EFAE0B05CF}"/>
              </a:ext>
            </a:extLst>
          </p:cNvPr>
          <p:cNvSpPr>
            <a:spLocks noGrp="1"/>
          </p:cNvSpPr>
          <p:nvPr>
            <p:ph type="title"/>
          </p:nvPr>
        </p:nvSpPr>
        <p:spPr>
          <a:xfrm>
            <a:off x="579120" y="618518"/>
            <a:ext cx="10468291" cy="600682"/>
          </a:xfrm>
        </p:spPr>
        <p:txBody>
          <a:bodyPr/>
          <a:lstStyle/>
          <a:p>
            <a:r>
              <a:rPr lang="en-IN" u="sng" dirty="0"/>
              <a:t>Sequence  DIAGRAM:</a:t>
            </a:r>
          </a:p>
        </p:txBody>
      </p:sp>
      <p:pic>
        <p:nvPicPr>
          <p:cNvPr id="4" name="Picture 3">
            <a:extLst>
              <a:ext uri="{FF2B5EF4-FFF2-40B4-BE49-F238E27FC236}">
                <a16:creationId xmlns:a16="http://schemas.microsoft.com/office/drawing/2014/main" id="{1582BCE6-5BCF-20D2-B360-64F0D3FC1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476" y="1582994"/>
            <a:ext cx="7285705" cy="4422518"/>
          </a:xfrm>
          <a:prstGeom prst="rect">
            <a:avLst/>
          </a:prstGeom>
        </p:spPr>
      </p:pic>
    </p:spTree>
    <p:extLst>
      <p:ext uri="{BB962C8B-B14F-4D97-AF65-F5344CB8AC3E}">
        <p14:creationId xmlns:p14="http://schemas.microsoft.com/office/powerpoint/2010/main" val="269219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257B-6620-E5E6-A62F-4DB34F4523E0}"/>
              </a:ext>
            </a:extLst>
          </p:cNvPr>
          <p:cNvSpPr>
            <a:spLocks noGrp="1"/>
          </p:cNvSpPr>
          <p:nvPr>
            <p:ph type="title"/>
          </p:nvPr>
        </p:nvSpPr>
        <p:spPr/>
        <p:txBody>
          <a:bodyPr/>
          <a:lstStyle/>
          <a:p>
            <a:r>
              <a:rPr lang="en-US" dirty="0"/>
              <a:t>output screens:</a:t>
            </a:r>
            <a:endParaRPr lang="en-IN" dirty="0"/>
          </a:p>
        </p:txBody>
      </p:sp>
      <p:pic>
        <p:nvPicPr>
          <p:cNvPr id="5" name="Content Placeholder 4">
            <a:extLst>
              <a:ext uri="{FF2B5EF4-FFF2-40B4-BE49-F238E27FC236}">
                <a16:creationId xmlns:a16="http://schemas.microsoft.com/office/drawing/2014/main" id="{73DB6B96-B776-7776-18B4-D08660281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720646"/>
            <a:ext cx="10057529" cy="4198373"/>
          </a:xfrm>
        </p:spPr>
      </p:pic>
    </p:spTree>
    <p:extLst>
      <p:ext uri="{BB962C8B-B14F-4D97-AF65-F5344CB8AC3E}">
        <p14:creationId xmlns:p14="http://schemas.microsoft.com/office/powerpoint/2010/main" val="166252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7B83C-C0AB-1C6A-9290-8265AE599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29" y="881062"/>
            <a:ext cx="9832258" cy="5095875"/>
          </a:xfrm>
          <a:prstGeom prst="rect">
            <a:avLst/>
          </a:prstGeom>
        </p:spPr>
      </p:pic>
    </p:spTree>
    <p:extLst>
      <p:ext uri="{BB962C8B-B14F-4D97-AF65-F5344CB8AC3E}">
        <p14:creationId xmlns:p14="http://schemas.microsoft.com/office/powerpoint/2010/main" val="107792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3BC1-6AAF-AAEA-A9C7-3BCD6CDF746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D4A2AC9-FEF7-94C9-1039-0A03AA97B526}"/>
              </a:ext>
            </a:extLst>
          </p:cNvPr>
          <p:cNvSpPr>
            <a:spLocks noGrp="1"/>
          </p:cNvSpPr>
          <p:nvPr>
            <p:ph idx="1"/>
          </p:nvPr>
        </p:nvSpPr>
        <p:spPr/>
        <p:txBody>
          <a:bodyPr/>
          <a:lstStyle/>
          <a:p>
            <a:pPr algn="just"/>
            <a:r>
              <a:rPr lang="en-US" dirty="0"/>
              <a:t> The main objective of project is to classify and predict diabetes using machine learning algorithms is being discussed throughout the project.</a:t>
            </a:r>
          </a:p>
          <a:p>
            <a:pPr algn="just"/>
            <a:r>
              <a:rPr lang="en-US" dirty="0"/>
              <a:t>We build the model using machine learning algorithm that is support vector machine, it is supervised  learning algorithm in machine learning.</a:t>
            </a:r>
            <a:endParaRPr lang="en-IN" dirty="0"/>
          </a:p>
        </p:txBody>
      </p:sp>
    </p:spTree>
    <p:extLst>
      <p:ext uri="{BB962C8B-B14F-4D97-AF65-F5344CB8AC3E}">
        <p14:creationId xmlns:p14="http://schemas.microsoft.com/office/powerpoint/2010/main" val="316828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91BF-E8DC-CD12-E569-B330CCF2369C}"/>
              </a:ext>
            </a:extLst>
          </p:cNvPr>
          <p:cNvSpPr>
            <a:spLocks noGrp="1"/>
          </p:cNvSpPr>
          <p:nvPr>
            <p:ph type="title"/>
          </p:nvPr>
        </p:nvSpPr>
        <p:spPr/>
        <p:txBody>
          <a:bodyPr/>
          <a:lstStyle/>
          <a:p>
            <a:r>
              <a:rPr lang="en-US" dirty="0"/>
              <a:t>Future enhancement:</a:t>
            </a:r>
            <a:endParaRPr lang="en-IN" dirty="0"/>
          </a:p>
        </p:txBody>
      </p:sp>
      <p:sp>
        <p:nvSpPr>
          <p:cNvPr id="3" name="Content Placeholder 2">
            <a:extLst>
              <a:ext uri="{FF2B5EF4-FFF2-40B4-BE49-F238E27FC236}">
                <a16:creationId xmlns:a16="http://schemas.microsoft.com/office/drawing/2014/main" id="{E0185D8E-1E57-457B-AC33-98BF73885BBF}"/>
              </a:ext>
            </a:extLst>
          </p:cNvPr>
          <p:cNvSpPr>
            <a:spLocks noGrp="1"/>
          </p:cNvSpPr>
          <p:nvPr>
            <p:ph idx="1"/>
          </p:nvPr>
        </p:nvSpPr>
        <p:spPr/>
        <p:txBody>
          <a:bodyPr/>
          <a:lstStyle/>
          <a:p>
            <a:pPr algn="just"/>
            <a:r>
              <a:rPr lang="en-US" dirty="0"/>
              <a:t>There is no interactive tool for users to predict diabetes.</a:t>
            </a:r>
            <a:endParaRPr lang="en-IN" dirty="0"/>
          </a:p>
          <a:p>
            <a:pPr algn="just"/>
            <a:r>
              <a:rPr lang="en-IN" dirty="0"/>
              <a:t>Due to small size of dataset, an accuracy of 77% for the model is </a:t>
            </a:r>
            <a:r>
              <a:rPr lang="en-IN" dirty="0" err="1"/>
              <a:t>achived</a:t>
            </a:r>
            <a:r>
              <a:rPr lang="en-IN" dirty="0"/>
              <a:t>. This issue can be resolved by continuously gathering more data in training model.</a:t>
            </a:r>
          </a:p>
        </p:txBody>
      </p:sp>
    </p:spTree>
    <p:extLst>
      <p:ext uri="{BB962C8B-B14F-4D97-AF65-F5344CB8AC3E}">
        <p14:creationId xmlns:p14="http://schemas.microsoft.com/office/powerpoint/2010/main" val="4086162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79B9-6A7F-579E-A29B-6DF266C9CD66}"/>
              </a:ext>
            </a:extLst>
          </p:cNvPr>
          <p:cNvSpPr>
            <a:spLocks noGrp="1"/>
          </p:cNvSpPr>
          <p:nvPr>
            <p:ph type="title"/>
          </p:nvPr>
        </p:nvSpPr>
        <p:spPr>
          <a:xfrm>
            <a:off x="4876799" y="1700981"/>
            <a:ext cx="6170611" cy="2595715"/>
          </a:xfrm>
        </p:spPr>
        <p:txBody>
          <a:bodyPr/>
          <a:lstStyle/>
          <a:p>
            <a:r>
              <a:rPr lang="en-US" dirty="0"/>
              <a:t>Thank you</a:t>
            </a:r>
            <a:endParaRPr lang="en-IN" dirty="0"/>
          </a:p>
        </p:txBody>
      </p:sp>
    </p:spTree>
    <p:extLst>
      <p:ext uri="{BB962C8B-B14F-4D97-AF65-F5344CB8AC3E}">
        <p14:creationId xmlns:p14="http://schemas.microsoft.com/office/powerpoint/2010/main" val="320441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203745-935F-DEF0-C9BE-3AFB7205D4FC}"/>
              </a:ext>
            </a:extLst>
          </p:cNvPr>
          <p:cNvSpPr>
            <a:spLocks noGrp="1"/>
          </p:cNvSpPr>
          <p:nvPr>
            <p:ph type="title"/>
          </p:nvPr>
        </p:nvSpPr>
        <p:spPr>
          <a:xfrm>
            <a:off x="1143001" y="215105"/>
            <a:ext cx="9905998" cy="5689375"/>
          </a:xfrm>
        </p:spPr>
        <p:txBody>
          <a:bodyPr/>
          <a:lstStyle/>
          <a:p>
            <a:r>
              <a:rPr lang="en-US" dirty="0"/>
              <a:t> </a:t>
            </a:r>
          </a:p>
        </p:txBody>
      </p:sp>
      <p:sp>
        <p:nvSpPr>
          <p:cNvPr id="3" name="TextBox 2">
            <a:extLst>
              <a:ext uri="{FF2B5EF4-FFF2-40B4-BE49-F238E27FC236}">
                <a16:creationId xmlns:a16="http://schemas.microsoft.com/office/drawing/2014/main" id="{E7F60B38-D367-CB36-3A39-915029E4EFAF}"/>
              </a:ext>
            </a:extLst>
          </p:cNvPr>
          <p:cNvSpPr txBox="1"/>
          <p:nvPr/>
        </p:nvSpPr>
        <p:spPr>
          <a:xfrm>
            <a:off x="1357460" y="395926"/>
            <a:ext cx="7779470" cy="4339650"/>
          </a:xfrm>
          <a:prstGeom prst="rect">
            <a:avLst/>
          </a:prstGeom>
          <a:noFill/>
        </p:spPr>
        <p:txBody>
          <a:bodyPr wrap="square">
            <a:spAutoFit/>
          </a:bodyPr>
          <a:lstStyle/>
          <a:p>
            <a:r>
              <a:rPr lang="en-IN" b="1" u="sng" dirty="0"/>
              <a:t>ABSTRACT</a:t>
            </a:r>
          </a:p>
          <a:p>
            <a:endParaRPr lang="en-IN" dirty="0"/>
          </a:p>
          <a:p>
            <a:pPr algn="just"/>
            <a:r>
              <a:rPr lang="en-IN" sz="2000" dirty="0"/>
              <a:t>Diabetes is a disease caused due to the increase level of blood glucose.  Various traditional methods based on physical and chemical tests are available for diagnosing diabetes. Our task is to make predictions on medical data. This system proposes a diabetes prediction model utilizing machine learning techniques with data from the Pima dataset. The machine learning model is trained using the Support Vector Machine (SVM) algorithm. Input features such as BMI, glucose levels, number of pregnancies, and blood pressure are utilized to build an accurate prediction model. The trained model is then evaluated using input data to assess whether an individual is likely to have diabetes or not. This research aims to enhance early diagnosis and management of diabetes through the implementation of advanced machine learning  techniques</a:t>
            </a:r>
          </a:p>
        </p:txBody>
      </p:sp>
    </p:spTree>
    <p:extLst>
      <p:ext uri="{BB962C8B-B14F-4D97-AF65-F5344CB8AC3E}">
        <p14:creationId xmlns:p14="http://schemas.microsoft.com/office/powerpoint/2010/main" val="92644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1200-1EF6-4A11-9500-C106BA27ADFC}"/>
              </a:ext>
            </a:extLst>
          </p:cNvPr>
          <p:cNvSpPr>
            <a:spLocks noGrp="1"/>
          </p:cNvSpPr>
          <p:nvPr>
            <p:ph type="title"/>
          </p:nvPr>
        </p:nvSpPr>
        <p:spPr>
          <a:xfrm>
            <a:off x="1062488" y="739140"/>
            <a:ext cx="10067023" cy="457202"/>
          </a:xfrm>
        </p:spPr>
        <p:txBody>
          <a:bodyPr>
            <a:normAutofit fontScale="90000"/>
          </a:bodyPr>
          <a:lstStyle/>
          <a:p>
            <a:r>
              <a:rPr lang="en-US" u="sng" dirty="0"/>
              <a:t>INTRODUCTION:</a:t>
            </a:r>
            <a:endParaRPr lang="en-IN" u="sng" dirty="0"/>
          </a:p>
        </p:txBody>
      </p:sp>
      <p:sp>
        <p:nvSpPr>
          <p:cNvPr id="3" name="Text Placeholder 2">
            <a:extLst>
              <a:ext uri="{FF2B5EF4-FFF2-40B4-BE49-F238E27FC236}">
                <a16:creationId xmlns:a16="http://schemas.microsoft.com/office/drawing/2014/main" id="{629CBC88-21A0-DB73-232D-0D4979F02998}"/>
              </a:ext>
            </a:extLst>
          </p:cNvPr>
          <p:cNvSpPr>
            <a:spLocks noGrp="1"/>
          </p:cNvSpPr>
          <p:nvPr>
            <p:ph type="body" sz="half" idx="2"/>
          </p:nvPr>
        </p:nvSpPr>
        <p:spPr>
          <a:xfrm>
            <a:off x="1291472" y="1027523"/>
            <a:ext cx="9593375" cy="4694547"/>
          </a:xfrm>
        </p:spPr>
        <p:txBody>
          <a:bodyPr>
            <a:noAutofit/>
          </a:bodyPr>
          <a:lstStyle/>
          <a:p>
            <a:pPr marL="285750" indent="-285750">
              <a:buFont typeface="Arial" panose="020B0604020202020204" pitchFamily="34" charset="0"/>
              <a:buChar char="•"/>
            </a:pPr>
            <a:r>
              <a:rPr lang="en-US" sz="2000" dirty="0"/>
              <a:t>According to International Diabetes Federation 382 million people are living with diabetes across the whole world.</a:t>
            </a:r>
          </a:p>
          <a:p>
            <a:pPr marL="285750" indent="-285750">
              <a:buFont typeface="Arial" panose="020B0604020202020204" pitchFamily="34" charset="0"/>
              <a:buChar char="•"/>
            </a:pPr>
            <a:r>
              <a:rPr lang="en-US" sz="2000" dirty="0"/>
              <a:t>The data which is collected is trained using various algorithms. Healthcare professionals working in this area have their own limits and cannot forecast the probability of high accuracy in diabetes.</a:t>
            </a:r>
          </a:p>
          <a:p>
            <a:pPr marL="285750" indent="-285750">
              <a:buFont typeface="Arial" panose="020B0604020202020204" pitchFamily="34" charset="0"/>
              <a:buChar char="•"/>
            </a:pPr>
            <a:r>
              <a:rPr lang="en-US" sz="2000" dirty="0"/>
              <a:t>The project aims to improve diabetes prediction using SVM algorithm of machine learning considering the healthcare dataset from the open source of PIMA dataset sets which classifies the patients whether they are having diabetes or not.</a:t>
            </a:r>
            <a:endParaRPr lang="en-IN" sz="2000" dirty="0"/>
          </a:p>
        </p:txBody>
      </p:sp>
    </p:spTree>
    <p:extLst>
      <p:ext uri="{BB962C8B-B14F-4D97-AF65-F5344CB8AC3E}">
        <p14:creationId xmlns:p14="http://schemas.microsoft.com/office/powerpoint/2010/main" val="352203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4DD7-AC4D-B737-D39C-DC94D5219BB7}"/>
              </a:ext>
            </a:extLst>
          </p:cNvPr>
          <p:cNvSpPr>
            <a:spLocks noGrp="1"/>
          </p:cNvSpPr>
          <p:nvPr>
            <p:ph type="title"/>
          </p:nvPr>
        </p:nvSpPr>
        <p:spPr>
          <a:xfrm>
            <a:off x="1146130" y="249813"/>
            <a:ext cx="9972755" cy="1011810"/>
          </a:xfrm>
        </p:spPr>
        <p:txBody>
          <a:bodyPr/>
          <a:lstStyle/>
          <a:p>
            <a:r>
              <a:rPr lang="en-US" u="sng" dirty="0"/>
              <a:t>Existing system:</a:t>
            </a:r>
            <a:endParaRPr lang="en-IN" u="sng" dirty="0"/>
          </a:p>
        </p:txBody>
      </p:sp>
      <p:sp>
        <p:nvSpPr>
          <p:cNvPr id="3" name="Text Placeholder 2">
            <a:extLst>
              <a:ext uri="{FF2B5EF4-FFF2-40B4-BE49-F238E27FC236}">
                <a16:creationId xmlns:a16="http://schemas.microsoft.com/office/drawing/2014/main" id="{954B7347-7F6D-2335-4AD7-4BB8FEA1E621}"/>
              </a:ext>
            </a:extLst>
          </p:cNvPr>
          <p:cNvSpPr>
            <a:spLocks noGrp="1"/>
          </p:cNvSpPr>
          <p:nvPr>
            <p:ph type="body" sz="half" idx="2"/>
          </p:nvPr>
        </p:nvSpPr>
        <p:spPr>
          <a:xfrm>
            <a:off x="1029821" y="652023"/>
            <a:ext cx="10039510" cy="3687449"/>
          </a:xfrm>
        </p:spPr>
        <p:txBody>
          <a:bodyPr>
            <a:normAutofit/>
          </a:bodyPr>
          <a:lstStyle/>
          <a:p>
            <a:pPr algn="just"/>
            <a:r>
              <a:rPr lang="en-US" sz="2000" dirty="0"/>
              <a:t>Many Existing systems handled for diabetes detection . Data mining approach like clustering, classification were studied in existing system .Diabetes prediction using algorithms such as </a:t>
            </a:r>
            <a:r>
              <a:rPr lang="en-US" sz="2000" dirty="0" err="1"/>
              <a:t>KNN,k</a:t>
            </a:r>
            <a:r>
              <a:rPr lang="en-US" sz="2000" dirty="0"/>
              <a:t>-means was proposed. A basic diabetic dataset is chosen for carrying out the comparative analysis . The importance of feature analysis for predicting diabetes by employing machine learning technique is discussed . In this system the accuracy of detection is less.</a:t>
            </a:r>
          </a:p>
        </p:txBody>
      </p:sp>
    </p:spTree>
    <p:extLst>
      <p:ext uri="{BB962C8B-B14F-4D97-AF65-F5344CB8AC3E}">
        <p14:creationId xmlns:p14="http://schemas.microsoft.com/office/powerpoint/2010/main" val="166592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24FA-4BC4-9BDD-75C5-FC75B86D6EB5}"/>
              </a:ext>
            </a:extLst>
          </p:cNvPr>
          <p:cNvSpPr>
            <a:spLocks noGrp="1"/>
          </p:cNvSpPr>
          <p:nvPr>
            <p:ph type="title"/>
          </p:nvPr>
        </p:nvSpPr>
        <p:spPr>
          <a:xfrm>
            <a:off x="716438" y="609600"/>
            <a:ext cx="10330974" cy="457202"/>
          </a:xfrm>
        </p:spPr>
        <p:txBody>
          <a:bodyPr>
            <a:normAutofit fontScale="90000"/>
          </a:bodyPr>
          <a:lstStyle/>
          <a:p>
            <a:r>
              <a:rPr lang="en-US" u="sng" dirty="0"/>
              <a:t>Drawbacks of existing system:</a:t>
            </a:r>
            <a:endParaRPr lang="en-IN" u="sng" dirty="0"/>
          </a:p>
        </p:txBody>
      </p:sp>
      <p:sp>
        <p:nvSpPr>
          <p:cNvPr id="3" name="Text Placeholder 2">
            <a:extLst>
              <a:ext uri="{FF2B5EF4-FFF2-40B4-BE49-F238E27FC236}">
                <a16:creationId xmlns:a16="http://schemas.microsoft.com/office/drawing/2014/main" id="{6E39BA2F-7C1D-8EEB-90FA-9E6659AB4F4C}"/>
              </a:ext>
            </a:extLst>
          </p:cNvPr>
          <p:cNvSpPr>
            <a:spLocks noGrp="1"/>
          </p:cNvSpPr>
          <p:nvPr>
            <p:ph type="body" sz="half" idx="2"/>
          </p:nvPr>
        </p:nvSpPr>
        <p:spPr>
          <a:xfrm>
            <a:off x="867265" y="-273377"/>
            <a:ext cx="10178603" cy="6334812"/>
          </a:xfrm>
        </p:spPr>
        <p:txBody>
          <a:bodyPr/>
          <a:lstStyle/>
          <a:p>
            <a:pPr marL="285750" indent="-285750">
              <a:buFont typeface="Arial" panose="020B0604020202020204" pitchFamily="34" charset="0"/>
              <a:buChar char="•"/>
            </a:pPr>
            <a:r>
              <a:rPr lang="en-US" dirty="0"/>
              <a:t>Implemented only conventional Machine Learning Algorithms and couldn't promise high accuracy and performance.</a:t>
            </a:r>
          </a:p>
          <a:p>
            <a:pPr marL="285750" indent="-285750">
              <a:buFont typeface="Arial" panose="020B0604020202020204" pitchFamily="34" charset="0"/>
              <a:buChar char="•"/>
            </a:pPr>
            <a:r>
              <a:rPr lang="en-US" dirty="0"/>
              <a:t>This area of research still faces limitations related to lack of data preprocessing steps and issues related to validation...</a:t>
            </a:r>
          </a:p>
          <a:p>
            <a:pPr marL="285750" indent="-285750">
              <a:buFont typeface="Arial" panose="020B0604020202020204" pitchFamily="34" charset="0"/>
              <a:buChar char="•"/>
            </a:pPr>
            <a:r>
              <a:rPr lang="en-US" dirty="0"/>
              <a:t>The performance of ML models does not necessarily show any improvement</a:t>
            </a:r>
          </a:p>
        </p:txBody>
      </p:sp>
    </p:spTree>
    <p:extLst>
      <p:ext uri="{BB962C8B-B14F-4D97-AF65-F5344CB8AC3E}">
        <p14:creationId xmlns:p14="http://schemas.microsoft.com/office/powerpoint/2010/main" val="11881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49B2-E9E9-0514-5B76-502B9297F1DB}"/>
              </a:ext>
            </a:extLst>
          </p:cNvPr>
          <p:cNvSpPr>
            <a:spLocks noGrp="1"/>
          </p:cNvSpPr>
          <p:nvPr>
            <p:ph type="title"/>
          </p:nvPr>
        </p:nvSpPr>
        <p:spPr>
          <a:xfrm>
            <a:off x="925286" y="609600"/>
            <a:ext cx="10122126" cy="598714"/>
          </a:xfrm>
        </p:spPr>
        <p:txBody>
          <a:bodyPr/>
          <a:lstStyle/>
          <a:p>
            <a:r>
              <a:rPr lang="en-IN" u="sng" dirty="0"/>
              <a:t>Proposed system:</a:t>
            </a:r>
          </a:p>
        </p:txBody>
      </p:sp>
      <p:sp>
        <p:nvSpPr>
          <p:cNvPr id="3" name="Text Placeholder 2">
            <a:extLst>
              <a:ext uri="{FF2B5EF4-FFF2-40B4-BE49-F238E27FC236}">
                <a16:creationId xmlns:a16="http://schemas.microsoft.com/office/drawing/2014/main" id="{30559005-3FB1-0B2A-3406-4A92B4937B36}"/>
              </a:ext>
            </a:extLst>
          </p:cNvPr>
          <p:cNvSpPr>
            <a:spLocks noGrp="1"/>
          </p:cNvSpPr>
          <p:nvPr>
            <p:ph type="body" sz="half" idx="2"/>
          </p:nvPr>
        </p:nvSpPr>
        <p:spPr>
          <a:xfrm>
            <a:off x="2209151" y="452214"/>
            <a:ext cx="7202079" cy="5470688"/>
          </a:xfrm>
        </p:spPr>
        <p:txBody>
          <a:bodyPr>
            <a:normAutofit/>
          </a:bodyPr>
          <a:lstStyle/>
          <a:p>
            <a:endParaRPr lang="en-US" sz="2000" dirty="0"/>
          </a:p>
          <a:p>
            <a:endParaRPr lang="en-US" sz="2000" dirty="0"/>
          </a:p>
          <a:p>
            <a:endParaRPr lang="en-US" sz="2000" dirty="0"/>
          </a:p>
          <a:p>
            <a:pPr algn="just"/>
            <a:r>
              <a:rPr lang="en-US" sz="2000" dirty="0"/>
              <a:t>The proposed system is classification of Indian PIMA dataset for diabetes as binary classification problem. This is proposed to achieve through machine learning algorithm. For machine learning, SVM algorithm is proposed .The proposed system improves accuracy of prediction through Machine learning techniques.</a:t>
            </a:r>
          </a:p>
          <a:p>
            <a:endParaRPr lang="en-US" sz="2000" dirty="0"/>
          </a:p>
          <a:p>
            <a:r>
              <a:rPr lang="en-US" sz="2000" b="1" u="sng" dirty="0"/>
              <a:t>ADVANTAGES:</a:t>
            </a:r>
          </a:p>
          <a:p>
            <a:pPr marL="342900" indent="-342900">
              <a:buFont typeface="Arial" panose="020B0604020202020204" pitchFamily="34" charset="0"/>
              <a:buChar char="•"/>
            </a:pPr>
            <a:r>
              <a:rPr lang="en-US" sz="2000" dirty="0"/>
              <a:t>Accuracy is improved using machine learning.</a:t>
            </a:r>
          </a:p>
          <a:p>
            <a:pPr marL="342900" indent="-342900">
              <a:buFont typeface="Arial" panose="020B0604020202020204" pitchFamily="34" charset="0"/>
              <a:buChar char="•"/>
            </a:pPr>
            <a:r>
              <a:rPr lang="en-US" sz="2000" dirty="0"/>
              <a:t>Individual user predictions are implemented.</a:t>
            </a:r>
          </a:p>
          <a:p>
            <a:pPr marL="342900" indent="-342900">
              <a:buFont typeface="Arial" panose="020B0604020202020204" pitchFamily="34" charset="0"/>
              <a:buChar char="•"/>
            </a:pPr>
            <a:endParaRPr lang="en-US" sz="2000" b="1" u="sng" dirty="0"/>
          </a:p>
          <a:p>
            <a:endParaRPr lang="en-IN" sz="2000" dirty="0"/>
          </a:p>
        </p:txBody>
      </p:sp>
    </p:spTree>
    <p:extLst>
      <p:ext uri="{BB962C8B-B14F-4D97-AF65-F5344CB8AC3E}">
        <p14:creationId xmlns:p14="http://schemas.microsoft.com/office/powerpoint/2010/main" val="161980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4B1A-28C8-944F-E314-45E11BF26F66}"/>
              </a:ext>
            </a:extLst>
          </p:cNvPr>
          <p:cNvSpPr>
            <a:spLocks noGrp="1"/>
          </p:cNvSpPr>
          <p:nvPr>
            <p:ph type="title"/>
          </p:nvPr>
        </p:nvSpPr>
        <p:spPr>
          <a:xfrm>
            <a:off x="857840" y="609600"/>
            <a:ext cx="10189572" cy="457202"/>
          </a:xfrm>
        </p:spPr>
        <p:txBody>
          <a:bodyPr>
            <a:normAutofit fontScale="90000"/>
          </a:bodyPr>
          <a:lstStyle/>
          <a:p>
            <a:r>
              <a:rPr lang="en-IN" u="sng" dirty="0"/>
              <a:t>System requirements:</a:t>
            </a:r>
          </a:p>
        </p:txBody>
      </p:sp>
      <p:sp>
        <p:nvSpPr>
          <p:cNvPr id="3" name="Text Placeholder 2">
            <a:extLst>
              <a:ext uri="{FF2B5EF4-FFF2-40B4-BE49-F238E27FC236}">
                <a16:creationId xmlns:a16="http://schemas.microsoft.com/office/drawing/2014/main" id="{453AE76E-EE5C-402F-50A6-C745D4D3BFD8}"/>
              </a:ext>
            </a:extLst>
          </p:cNvPr>
          <p:cNvSpPr>
            <a:spLocks noGrp="1"/>
          </p:cNvSpPr>
          <p:nvPr>
            <p:ph type="body" sz="half" idx="2"/>
          </p:nvPr>
        </p:nvSpPr>
        <p:spPr>
          <a:xfrm>
            <a:off x="647700" y="952501"/>
            <a:ext cx="10398169" cy="4838698"/>
          </a:xfrm>
        </p:spPr>
        <p:txBody>
          <a:bodyPr>
            <a:normAutofit/>
          </a:bodyPr>
          <a:lstStyle/>
          <a:p>
            <a:pPr marL="285750" indent="-285750">
              <a:buFont typeface="Arial" panose="020B0604020202020204" pitchFamily="34" charset="0"/>
              <a:buChar char="•"/>
            </a:pPr>
            <a:r>
              <a:rPr lang="en-IN" sz="2000" b="1" dirty="0"/>
              <a:t>Hardware Requirements:</a:t>
            </a:r>
          </a:p>
          <a:p>
            <a:pPr marL="285750" indent="-285750">
              <a:buFont typeface="Arial" panose="020B0604020202020204" pitchFamily="34" charset="0"/>
              <a:buChar char="•"/>
            </a:pPr>
            <a:r>
              <a:rPr lang="en-IN" sz="2000" dirty="0"/>
              <a:t>Processor                          :Any processor above 500 </a:t>
            </a:r>
            <a:r>
              <a:rPr lang="en-IN" sz="2000" dirty="0" err="1"/>
              <a:t>MHz.</a:t>
            </a:r>
            <a:endParaRPr lang="en-IN" sz="2000" dirty="0"/>
          </a:p>
          <a:p>
            <a:pPr marL="285750" indent="-285750">
              <a:buFont typeface="Arial" panose="020B0604020202020204" pitchFamily="34" charset="0"/>
              <a:buChar char="•"/>
            </a:pPr>
            <a:r>
              <a:rPr lang="en-IN" sz="2000" dirty="0"/>
              <a:t> Ram                                 :4GB</a:t>
            </a:r>
          </a:p>
          <a:p>
            <a:pPr marL="285750" indent="-285750">
              <a:buFont typeface="Arial" panose="020B0604020202020204" pitchFamily="34" charset="0"/>
              <a:buChar char="•"/>
            </a:pPr>
            <a:r>
              <a:rPr lang="en-IN" sz="2000" dirty="0"/>
              <a:t> Hard Disk                         :4GB</a:t>
            </a:r>
          </a:p>
          <a:p>
            <a:pPr marL="285750" indent="-285750">
              <a:buFont typeface="Arial" panose="020B0604020202020204" pitchFamily="34" charset="0"/>
              <a:buChar char="•"/>
            </a:pPr>
            <a:r>
              <a:rPr lang="en-IN" sz="2000" dirty="0"/>
              <a:t>Input Device                       :Standard keyboard and Mouse  </a:t>
            </a:r>
          </a:p>
          <a:p>
            <a:pPr marL="285750" indent="-285750">
              <a:buFont typeface="Arial" panose="020B0604020202020204" pitchFamily="34" charset="0"/>
              <a:buChar char="•"/>
            </a:pPr>
            <a:r>
              <a:rPr lang="en-IN" sz="2000" b="1" dirty="0"/>
              <a:t>Software Requirements:</a:t>
            </a:r>
          </a:p>
          <a:p>
            <a:pPr marL="285750" indent="-285750">
              <a:buFont typeface="Arial" panose="020B0604020202020204" pitchFamily="34" charset="0"/>
              <a:buChar char="•"/>
            </a:pPr>
            <a:r>
              <a:rPr lang="en-US" sz="2000" dirty="0"/>
              <a:t>Operating System               :Windows 7 or higher</a:t>
            </a:r>
          </a:p>
          <a:p>
            <a:pPr marL="285750" indent="-285750">
              <a:buFont typeface="Arial" panose="020B0604020202020204" pitchFamily="34" charset="0"/>
              <a:buChar char="•"/>
            </a:pPr>
            <a:r>
              <a:rPr lang="en-US" sz="2000" dirty="0"/>
              <a:t>Programming                      :Python 3.6 and related libraries</a:t>
            </a:r>
            <a:r>
              <a:rPr lang="en-IN" sz="2000" dirty="0"/>
              <a:t>                             </a:t>
            </a:r>
          </a:p>
        </p:txBody>
      </p:sp>
    </p:spTree>
    <p:extLst>
      <p:ext uri="{BB962C8B-B14F-4D97-AF65-F5344CB8AC3E}">
        <p14:creationId xmlns:p14="http://schemas.microsoft.com/office/powerpoint/2010/main" val="237224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D4BA-DA35-36B3-140A-EEB653254023}"/>
              </a:ext>
            </a:extLst>
          </p:cNvPr>
          <p:cNvSpPr>
            <a:spLocks noGrp="1"/>
          </p:cNvSpPr>
          <p:nvPr>
            <p:ph type="title"/>
          </p:nvPr>
        </p:nvSpPr>
        <p:spPr>
          <a:xfrm>
            <a:off x="982980" y="618518"/>
            <a:ext cx="10064431" cy="890242"/>
          </a:xfrm>
        </p:spPr>
        <p:txBody>
          <a:bodyPr/>
          <a:lstStyle/>
          <a:p>
            <a:r>
              <a:rPr lang="en-IN" u="sng" dirty="0"/>
              <a:t>System architecture:</a:t>
            </a:r>
          </a:p>
        </p:txBody>
      </p:sp>
      <p:pic>
        <p:nvPicPr>
          <p:cNvPr id="6" name="Picture 5">
            <a:extLst>
              <a:ext uri="{FF2B5EF4-FFF2-40B4-BE49-F238E27FC236}">
                <a16:creationId xmlns:a16="http://schemas.microsoft.com/office/drawing/2014/main" id="{AC4D8EA8-F706-567A-EA87-DD6ABBCB7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439" y="1767840"/>
            <a:ext cx="5608321" cy="4274820"/>
          </a:xfrm>
          <a:prstGeom prst="rect">
            <a:avLst/>
          </a:prstGeom>
        </p:spPr>
      </p:pic>
    </p:spTree>
    <p:extLst>
      <p:ext uri="{BB962C8B-B14F-4D97-AF65-F5344CB8AC3E}">
        <p14:creationId xmlns:p14="http://schemas.microsoft.com/office/powerpoint/2010/main" val="1674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B721-BFC8-FF57-78B1-4D934FA57822}"/>
              </a:ext>
            </a:extLst>
          </p:cNvPr>
          <p:cNvSpPr>
            <a:spLocks noGrp="1"/>
          </p:cNvSpPr>
          <p:nvPr>
            <p:ph type="title"/>
          </p:nvPr>
        </p:nvSpPr>
        <p:spPr>
          <a:xfrm>
            <a:off x="1523999" y="618518"/>
            <a:ext cx="8755381" cy="852142"/>
          </a:xfrm>
        </p:spPr>
        <p:txBody>
          <a:bodyPr/>
          <a:lstStyle/>
          <a:p>
            <a:r>
              <a:rPr lang="en-IN" u="sng" dirty="0" err="1"/>
              <a:t>Usecase</a:t>
            </a:r>
            <a:r>
              <a:rPr lang="en-IN" u="sng" dirty="0"/>
              <a:t>  diagram:</a:t>
            </a:r>
          </a:p>
        </p:txBody>
      </p:sp>
      <p:pic>
        <p:nvPicPr>
          <p:cNvPr id="4" name="Picture 3">
            <a:extLst>
              <a:ext uri="{FF2B5EF4-FFF2-40B4-BE49-F238E27FC236}">
                <a16:creationId xmlns:a16="http://schemas.microsoft.com/office/drawing/2014/main" id="{04BCECEC-098C-8D32-7723-DD20D8BF4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026" y="1851729"/>
            <a:ext cx="5535561" cy="3649304"/>
          </a:xfrm>
          <a:prstGeom prst="rect">
            <a:avLst/>
          </a:prstGeom>
        </p:spPr>
      </p:pic>
    </p:spTree>
    <p:extLst>
      <p:ext uri="{BB962C8B-B14F-4D97-AF65-F5344CB8AC3E}">
        <p14:creationId xmlns:p14="http://schemas.microsoft.com/office/powerpoint/2010/main" val="3717835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344</TotalTime>
  <Words>616</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DIABETES PREDICTION USING                    MACHINE Learning </vt:lpstr>
      <vt:lpstr> </vt:lpstr>
      <vt:lpstr>INTRODUCTION:</vt:lpstr>
      <vt:lpstr>Existing system:</vt:lpstr>
      <vt:lpstr>Drawbacks of existing system:</vt:lpstr>
      <vt:lpstr>Proposed system:</vt:lpstr>
      <vt:lpstr>System requirements:</vt:lpstr>
      <vt:lpstr>System architecture:</vt:lpstr>
      <vt:lpstr>Usecase  diagram:</vt:lpstr>
      <vt:lpstr>class diagram:</vt:lpstr>
      <vt:lpstr>ACTIVITY DIAGRAM:</vt:lpstr>
      <vt:lpstr>Sequence  DIAGRAM:</vt:lpstr>
      <vt:lpstr>output screens:</vt:lpstr>
      <vt:lpstr>PowerPoint Presentation</vt:lpstr>
      <vt:lpstr>Conclusion:</vt:lpstr>
      <vt:lpstr>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MACHINE Learning</dc:title>
  <dc:creator>Pravalika Bethu</dc:creator>
  <cp:lastModifiedBy>PRAVALIKA B</cp:lastModifiedBy>
  <cp:revision>15</cp:revision>
  <dcterms:created xsi:type="dcterms:W3CDTF">2023-08-23T13:21:26Z</dcterms:created>
  <dcterms:modified xsi:type="dcterms:W3CDTF">2023-09-14T13:22:56Z</dcterms:modified>
</cp:coreProperties>
</file>