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4" r:id="rId3"/>
    <p:sldId id="257" r:id="rId4"/>
    <p:sldId id="276" r:id="rId5"/>
    <p:sldId id="258" r:id="rId6"/>
    <p:sldId id="266" r:id="rId7"/>
    <p:sldId id="259" r:id="rId8"/>
    <p:sldId id="277" r:id="rId9"/>
    <p:sldId id="262" r:id="rId10"/>
    <p:sldId id="260" r:id="rId11"/>
    <p:sldId id="261" r:id="rId12"/>
    <p:sldId id="263" r:id="rId13"/>
    <p:sldId id="264" r:id="rId14"/>
    <p:sldId id="267" r:id="rId15"/>
    <p:sldId id="268" r:id="rId16"/>
    <p:sldId id="269" r:id="rId17"/>
    <p:sldId id="271" r:id="rId18"/>
    <p:sldId id="273" r:id="rId19"/>
    <p:sldId id="26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751"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valika J" userId="1d32ba574f83f9de" providerId="LiveId" clId="{C3CF6582-C6E6-46BB-93FD-D2FE0D5241D5}"/>
    <pc:docChg chg="undo custSel addSld delSld modSld">
      <pc:chgData name="Pravalika J" userId="1d32ba574f83f9de" providerId="LiveId" clId="{C3CF6582-C6E6-46BB-93FD-D2FE0D5241D5}" dt="2025-06-23T05:34:10.446" v="1763" actId="255"/>
      <pc:docMkLst>
        <pc:docMk/>
      </pc:docMkLst>
      <pc:sldChg chg="del">
        <pc:chgData name="Pravalika J" userId="1d32ba574f83f9de" providerId="LiveId" clId="{C3CF6582-C6E6-46BB-93FD-D2FE0D5241D5}" dt="2025-06-23T04:09:15.658" v="2" actId="2696"/>
        <pc:sldMkLst>
          <pc:docMk/>
          <pc:sldMk cId="299474940" sldId="256"/>
        </pc:sldMkLst>
      </pc:sldChg>
      <pc:sldChg chg="addSp modSp mod">
        <pc:chgData name="Pravalika J" userId="1d32ba574f83f9de" providerId="LiveId" clId="{C3CF6582-C6E6-46BB-93FD-D2FE0D5241D5}" dt="2025-06-23T04:12:47.812" v="14" actId="14100"/>
        <pc:sldMkLst>
          <pc:docMk/>
          <pc:sldMk cId="1777044434" sldId="269"/>
        </pc:sldMkLst>
      </pc:sldChg>
      <pc:sldChg chg="addSp delSp modSp mod modClrScheme chgLayout">
        <pc:chgData name="Pravalika J" userId="1d32ba574f83f9de" providerId="LiveId" clId="{C3CF6582-C6E6-46BB-93FD-D2FE0D5241D5}" dt="2025-06-23T05:28:27.015" v="1720" actId="20577"/>
        <pc:sldMkLst>
          <pc:docMk/>
          <pc:sldMk cId="1698646253" sldId="270"/>
        </pc:sldMkLst>
      </pc:sldChg>
      <pc:sldChg chg="addSp modSp mod">
        <pc:chgData name="Pravalika J" userId="1d32ba574f83f9de" providerId="LiveId" clId="{C3CF6582-C6E6-46BB-93FD-D2FE0D5241D5}" dt="2025-06-23T04:24:51.743" v="38" actId="14100"/>
        <pc:sldMkLst>
          <pc:docMk/>
          <pc:sldMk cId="1076074154" sldId="271"/>
        </pc:sldMkLst>
      </pc:sldChg>
      <pc:sldChg chg="add">
        <pc:chgData name="Pravalika J" userId="1d32ba574f83f9de" providerId="LiveId" clId="{C3CF6582-C6E6-46BB-93FD-D2FE0D5241D5}" dt="2025-06-23T04:08:55.248" v="0"/>
        <pc:sldMkLst>
          <pc:docMk/>
          <pc:sldMk cId="2615309752" sldId="274"/>
        </pc:sldMkLst>
      </pc:sldChg>
      <pc:sldChg chg="addSp modSp new del mod">
        <pc:chgData name="Pravalika J" userId="1d32ba574f83f9de" providerId="LiveId" clId="{C3CF6582-C6E6-46BB-93FD-D2FE0D5241D5}" dt="2025-06-23T04:21:59.522" v="34" actId="47"/>
        <pc:sldMkLst>
          <pc:docMk/>
          <pc:sldMk cId="2745279207" sldId="275"/>
        </pc:sldMkLst>
      </pc:sldChg>
      <pc:sldChg chg="addSp delSp modSp new mod modClrScheme chgLayout">
        <pc:chgData name="Pravalika J" userId="1d32ba574f83f9de" providerId="LiveId" clId="{C3CF6582-C6E6-46BB-93FD-D2FE0D5241D5}" dt="2025-06-23T04:28:40.930" v="50" actId="14100"/>
        <pc:sldMkLst>
          <pc:docMk/>
          <pc:sldMk cId="3149465417" sldId="275"/>
        </pc:sldMkLst>
      </pc:sldChg>
      <pc:sldChg chg="modSp new mod">
        <pc:chgData name="Pravalika J" userId="1d32ba574f83f9de" providerId="LiveId" clId="{C3CF6582-C6E6-46BB-93FD-D2FE0D5241D5}" dt="2025-06-23T05:20:50.098" v="1518" actId="20577"/>
        <pc:sldMkLst>
          <pc:docMk/>
          <pc:sldMk cId="405945164" sldId="276"/>
        </pc:sldMkLst>
      </pc:sldChg>
      <pc:sldChg chg="modSp new mod">
        <pc:chgData name="Pravalika J" userId="1d32ba574f83f9de" providerId="LiveId" clId="{C3CF6582-C6E6-46BB-93FD-D2FE0D5241D5}" dt="2025-06-23T05:34:10.446" v="1763" actId="255"/>
        <pc:sldMkLst>
          <pc:docMk/>
          <pc:sldMk cId="1716686934" sldId="277"/>
        </pc:sldMkLst>
      </pc:sldChg>
    </pc:docChg>
  </pc:docChgLst>
  <pc:docChgLst>
    <pc:chgData name="Pravalika J" userId="1d32ba574f83f9de" providerId="LiveId" clId="{5202D493-A3F4-4969-90D6-BB32B1949C4E}"/>
    <pc:docChg chg="modSld sldOrd">
      <pc:chgData name="Pravalika J" userId="1d32ba574f83f9de" providerId="LiveId" clId="{5202D493-A3F4-4969-90D6-BB32B1949C4E}" dt="2025-09-09T14:29:50.385" v="1"/>
      <pc:docMkLst>
        <pc:docMk/>
      </pc:docMkLst>
      <pc:sldChg chg="ord">
        <pc:chgData name="Pravalika J" userId="1d32ba574f83f9de" providerId="LiveId" clId="{5202D493-A3F4-4969-90D6-BB32B1949C4E}" dt="2025-09-09T14:29:50.385" v="1"/>
        <pc:sldMkLst>
          <pc:docMk/>
          <pc:sldMk cId="3611356606"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BD3695-7F5D-4C5E-AA24-0F60E0C18071}"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086EFF-35ED-4097-86BA-CE6EF53EE636}" type="slidenum">
              <a:rPr lang="en-IN" smtClean="0"/>
              <a:t>‹#›</a:t>
            </a:fld>
            <a:endParaRPr lang="en-IN"/>
          </a:p>
        </p:txBody>
      </p:sp>
    </p:spTree>
    <p:extLst>
      <p:ext uri="{BB962C8B-B14F-4D97-AF65-F5344CB8AC3E}">
        <p14:creationId xmlns:p14="http://schemas.microsoft.com/office/powerpoint/2010/main" val="329946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086EFF-35ED-4097-86BA-CE6EF53EE636}" type="slidenum">
              <a:rPr lang="en-IN" smtClean="0"/>
              <a:t>1</a:t>
            </a:fld>
            <a:endParaRPr lang="en-IN"/>
          </a:p>
        </p:txBody>
      </p:sp>
    </p:spTree>
    <p:extLst>
      <p:ext uri="{BB962C8B-B14F-4D97-AF65-F5344CB8AC3E}">
        <p14:creationId xmlns:p14="http://schemas.microsoft.com/office/powerpoint/2010/main" val="145568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086EFF-35ED-4097-86BA-CE6EF53EE636}" type="slidenum">
              <a:rPr lang="en-IN" smtClean="0"/>
              <a:t>12</a:t>
            </a:fld>
            <a:endParaRPr lang="en-IN"/>
          </a:p>
        </p:txBody>
      </p:sp>
    </p:spTree>
    <p:extLst>
      <p:ext uri="{BB962C8B-B14F-4D97-AF65-F5344CB8AC3E}">
        <p14:creationId xmlns:p14="http://schemas.microsoft.com/office/powerpoint/2010/main" val="3340015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AD8D-0496-EA40-1F57-9CD38A4356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929E9B-9230-9932-385D-505A4477A8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88C969-40D6-1AA3-25F2-B5656D53FC6C}"/>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925FBF56-86D5-6579-8579-F144C7CC4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C12140-CBF6-FA0C-75FD-9966EDE5CD77}"/>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1423036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BD27-055D-CE27-C50B-802F6D5ADC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1772B9-E951-64B1-7599-E1E353558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CF2E3E-FCC7-21B4-8861-A1E44FA36F01}"/>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F91C37BF-A546-7521-0361-CADCF48C72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897F02-A59C-AD60-4090-24986344763B}"/>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372356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8E706-F83C-1366-48C7-B0AB2B699F9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AD6EF4-927C-24D6-CC92-128A202C2A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C653A7-3FE6-A425-9F45-D66CFED7F50F}"/>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51DB2015-C1E5-E4F7-2094-FFCD842A51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81F33F-2E7A-B992-B1A9-5307C0221D82}"/>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334931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98FA9-C81D-6EF1-B689-DF77A0AD14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DE6B7-210C-5A9C-D6F8-B8CEEB3E2E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CDBEC-34B7-AE09-7B73-2DE05AF661E8}"/>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E6FC471B-F679-B033-3502-A4C93C95C3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32A95-CEC4-D48E-4DFB-EDA49B416AD2}"/>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240245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5737-88DF-52EF-B84D-32466A92F9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991842-A887-F37C-B449-54146AC408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48950F-B108-FAD7-06C2-9B40FCC37F02}"/>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BC389CAF-ECDD-0ACA-936B-BA673D1111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0AC5C2-B52C-6AA5-B0CE-FB826BEE4E8F}"/>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119461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5037A-9956-78C3-714C-E8CEC98BB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42E493-DD6C-52EF-04F8-301CE56993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99A556-006A-0F42-9FE1-CB2AC9FBAB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0B0D2F6-B8E8-F01C-A795-A2FCFBFE5732}"/>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6" name="Footer Placeholder 5">
            <a:extLst>
              <a:ext uri="{FF2B5EF4-FFF2-40B4-BE49-F238E27FC236}">
                <a16:creationId xmlns:a16="http://schemas.microsoft.com/office/drawing/2014/main" id="{94D34F81-D7BC-7576-AC9E-764835F002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AA42BE-CDA1-DF73-9AAF-4C72EED811EC}"/>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1829281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1784-971C-A765-30BC-F2D7203A64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C2848B-9943-8EDF-5BC4-B709D33BA1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145A1-1735-C416-FC35-DC62D45B23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6D57D0-13FD-95B4-EB8F-D4407662B3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F3733C-1374-C071-3666-FA34372E95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AF2F45-F597-467B-D119-7CB19FDC4E7C}"/>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8" name="Footer Placeholder 7">
            <a:extLst>
              <a:ext uri="{FF2B5EF4-FFF2-40B4-BE49-F238E27FC236}">
                <a16:creationId xmlns:a16="http://schemas.microsoft.com/office/drawing/2014/main" id="{37A9CE5C-7DF8-6FDB-386B-48063FE985E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76F809-1896-5685-15E2-EC1804A9B012}"/>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72213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E102E-C1AB-9163-365C-28655B02E1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D4CDF8-E57C-4964-41BE-3C5FEB21C631}"/>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4" name="Footer Placeholder 3">
            <a:extLst>
              <a:ext uri="{FF2B5EF4-FFF2-40B4-BE49-F238E27FC236}">
                <a16:creationId xmlns:a16="http://schemas.microsoft.com/office/drawing/2014/main" id="{62E0846D-8679-F71F-4C3C-5BFCA307EC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DADF29-B384-5E1B-9AB6-0126ED1FBAFF}"/>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4174412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3DE02-DFA9-FA11-E49C-374ED079E3FA}"/>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3" name="Footer Placeholder 2">
            <a:extLst>
              <a:ext uri="{FF2B5EF4-FFF2-40B4-BE49-F238E27FC236}">
                <a16:creationId xmlns:a16="http://schemas.microsoft.com/office/drawing/2014/main" id="{A5D56D7D-0D1D-C5E0-CD37-9A7969AD36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CDE56A-7EC3-D04F-9C73-1F623FAC3B95}"/>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275533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CD6A-94BE-D309-AA3F-D677158DC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2AA56-2049-BC54-7281-67FB09BC88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B29578-8EC5-8411-F99C-C04FE1D05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CB30EC-6E6A-AD67-EA2C-3C619346D98B}"/>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6" name="Footer Placeholder 5">
            <a:extLst>
              <a:ext uri="{FF2B5EF4-FFF2-40B4-BE49-F238E27FC236}">
                <a16:creationId xmlns:a16="http://schemas.microsoft.com/office/drawing/2014/main" id="{FA005EBF-CF87-1868-D37A-F7DBF7B6D0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8AB88E-BE57-29AA-C1E3-8E8C01AE3B31}"/>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3398507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CD41-6F9B-C7A9-7593-1F5D679A3A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088816-D835-56F9-B1EB-D59140BCE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EA6BA-07AA-748A-CA0B-1C278BD98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A0EE4E-3DDF-89C3-E3A7-12D585B5717A}"/>
              </a:ext>
            </a:extLst>
          </p:cNvPr>
          <p:cNvSpPr>
            <a:spLocks noGrp="1"/>
          </p:cNvSpPr>
          <p:nvPr>
            <p:ph type="dt" sz="half" idx="10"/>
          </p:nvPr>
        </p:nvSpPr>
        <p:spPr/>
        <p:txBody>
          <a:bodyPr/>
          <a:lstStyle/>
          <a:p>
            <a:fld id="{8C60A9C2-7DDA-40E0-80E8-B10963D5E773}" type="datetimeFigureOut">
              <a:rPr lang="en-IN" smtClean="0"/>
              <a:t>09-09-2025</a:t>
            </a:fld>
            <a:endParaRPr lang="en-IN"/>
          </a:p>
        </p:txBody>
      </p:sp>
      <p:sp>
        <p:nvSpPr>
          <p:cNvPr id="6" name="Footer Placeholder 5">
            <a:extLst>
              <a:ext uri="{FF2B5EF4-FFF2-40B4-BE49-F238E27FC236}">
                <a16:creationId xmlns:a16="http://schemas.microsoft.com/office/drawing/2014/main" id="{A276EF8C-FA9E-B33C-A206-FCB051C22D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BB606-CC97-1BA8-C7B4-502E6155F4B9}"/>
              </a:ext>
            </a:extLst>
          </p:cNvPr>
          <p:cNvSpPr>
            <a:spLocks noGrp="1"/>
          </p:cNvSpPr>
          <p:nvPr>
            <p:ph type="sldNum" sz="quarter" idx="12"/>
          </p:nvPr>
        </p:nvSpPr>
        <p:spPr/>
        <p:txBody>
          <a:bodyPr/>
          <a:lstStyle/>
          <a:p>
            <a:fld id="{B245DC77-566C-4010-8DCC-F059B6618B1F}" type="slidenum">
              <a:rPr lang="en-IN" smtClean="0"/>
              <a:t>‹#›</a:t>
            </a:fld>
            <a:endParaRPr lang="en-IN"/>
          </a:p>
        </p:txBody>
      </p:sp>
    </p:spTree>
    <p:extLst>
      <p:ext uri="{BB962C8B-B14F-4D97-AF65-F5344CB8AC3E}">
        <p14:creationId xmlns:p14="http://schemas.microsoft.com/office/powerpoint/2010/main" val="77574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64F5D9-9000-C8F3-0B6B-EBB38CF820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CF5C2E-E0D4-B611-874E-3076E5CBA6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AECFE-C511-B72A-DC20-C791B09E2D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60A9C2-7DDA-40E0-80E8-B10963D5E773}" type="datetimeFigureOut">
              <a:rPr lang="en-IN" smtClean="0"/>
              <a:t>09-09-2025</a:t>
            </a:fld>
            <a:endParaRPr lang="en-IN"/>
          </a:p>
        </p:txBody>
      </p:sp>
      <p:sp>
        <p:nvSpPr>
          <p:cNvPr id="5" name="Footer Placeholder 4">
            <a:extLst>
              <a:ext uri="{FF2B5EF4-FFF2-40B4-BE49-F238E27FC236}">
                <a16:creationId xmlns:a16="http://schemas.microsoft.com/office/drawing/2014/main" id="{2D16D4DC-B7C7-A2EA-D79A-33B71F40F7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FEC4C6-C17E-31AB-15A0-19A9E4F0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45DC77-566C-4010-8DCC-F059B6618B1F}" type="slidenum">
              <a:rPr lang="en-IN" smtClean="0"/>
              <a:t>‹#›</a:t>
            </a:fld>
            <a:endParaRPr lang="en-IN"/>
          </a:p>
        </p:txBody>
      </p:sp>
    </p:spTree>
    <p:extLst>
      <p:ext uri="{BB962C8B-B14F-4D97-AF65-F5344CB8AC3E}">
        <p14:creationId xmlns:p14="http://schemas.microsoft.com/office/powerpoint/2010/main" val="3116917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644E861-5FF5-2149-B509-1794E57DA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8996" y="572559"/>
            <a:ext cx="7062281" cy="1236786"/>
          </a:xfrm>
          <a:prstGeom prst="rect">
            <a:avLst/>
          </a:prstGeom>
        </p:spPr>
      </p:pic>
      <p:sp>
        <p:nvSpPr>
          <p:cNvPr id="19" name="TextBox 18">
            <a:extLst>
              <a:ext uri="{FF2B5EF4-FFF2-40B4-BE49-F238E27FC236}">
                <a16:creationId xmlns:a16="http://schemas.microsoft.com/office/drawing/2014/main" id="{999EE571-4E81-2151-CDC4-8469F6AC61D2}"/>
              </a:ext>
            </a:extLst>
          </p:cNvPr>
          <p:cNvSpPr txBox="1"/>
          <p:nvPr/>
        </p:nvSpPr>
        <p:spPr>
          <a:xfrm>
            <a:off x="932330" y="2375647"/>
            <a:ext cx="10112188" cy="830997"/>
          </a:xfrm>
          <a:prstGeom prst="rect">
            <a:avLst/>
          </a:prstGeom>
          <a:noFill/>
        </p:spPr>
        <p:txBody>
          <a:bodyPr wrap="square" rtlCol="0">
            <a:spAutoFit/>
          </a:bodyPr>
          <a:lstStyle/>
          <a:p>
            <a:r>
              <a:rPr lang="en-IN" sz="2400" b="1" dirty="0"/>
              <a:t>        Analysis And Prediction Of Electronic Vehicle Costs  A Machine Learning </a:t>
            </a:r>
          </a:p>
          <a:p>
            <a:r>
              <a:rPr lang="en-IN" sz="2400" b="1" dirty="0"/>
              <a:t>                                                     Based Approach</a:t>
            </a:r>
          </a:p>
        </p:txBody>
      </p:sp>
      <p:sp>
        <p:nvSpPr>
          <p:cNvPr id="22" name="TextBox 21">
            <a:extLst>
              <a:ext uri="{FF2B5EF4-FFF2-40B4-BE49-F238E27FC236}">
                <a16:creationId xmlns:a16="http://schemas.microsoft.com/office/drawing/2014/main" id="{46513E36-92E6-C7D0-4BE7-1BBB09C49F52}"/>
              </a:ext>
            </a:extLst>
          </p:cNvPr>
          <p:cNvSpPr txBox="1"/>
          <p:nvPr/>
        </p:nvSpPr>
        <p:spPr>
          <a:xfrm>
            <a:off x="4074459" y="3365084"/>
            <a:ext cx="3558989" cy="1477328"/>
          </a:xfrm>
          <a:prstGeom prst="rect">
            <a:avLst/>
          </a:prstGeom>
          <a:noFill/>
        </p:spPr>
        <p:txBody>
          <a:bodyPr wrap="square" rtlCol="0">
            <a:spAutoFit/>
          </a:bodyPr>
          <a:lstStyle/>
          <a:p>
            <a:r>
              <a:rPr lang="en-US" b="1" dirty="0"/>
              <a:t>               Presented by:</a:t>
            </a:r>
          </a:p>
          <a:p>
            <a:r>
              <a:rPr lang="en-IN" dirty="0" err="1"/>
              <a:t>Kaduru</a:t>
            </a:r>
            <a:r>
              <a:rPr lang="en-IN" dirty="0"/>
              <a:t> Sri Lekha           22RP1A7229</a:t>
            </a:r>
          </a:p>
          <a:p>
            <a:r>
              <a:rPr lang="en-IN" dirty="0"/>
              <a:t>Varada Mounika            22RP1A7255</a:t>
            </a:r>
          </a:p>
          <a:p>
            <a:r>
              <a:rPr lang="en-IN" dirty="0" err="1"/>
              <a:t>Jedula</a:t>
            </a:r>
            <a:r>
              <a:rPr lang="en-IN" dirty="0"/>
              <a:t> Pravalika             23RP5A7203  </a:t>
            </a:r>
          </a:p>
          <a:p>
            <a:r>
              <a:rPr lang="en-IN" dirty="0" err="1"/>
              <a:t>Veeramalla</a:t>
            </a:r>
            <a:r>
              <a:rPr lang="en-IN" dirty="0"/>
              <a:t>  Mounika    22RP1A7257</a:t>
            </a:r>
            <a:r>
              <a:rPr lang="en-IN" b="1" dirty="0"/>
              <a:t>                                                                                                           </a:t>
            </a:r>
            <a:endParaRPr lang="en-IN" dirty="0"/>
          </a:p>
        </p:txBody>
      </p:sp>
      <p:sp>
        <p:nvSpPr>
          <p:cNvPr id="23" name="TextBox 22">
            <a:extLst>
              <a:ext uri="{FF2B5EF4-FFF2-40B4-BE49-F238E27FC236}">
                <a16:creationId xmlns:a16="http://schemas.microsoft.com/office/drawing/2014/main" id="{226B4E81-F2F7-7A8D-1642-C0CB6C076AEF}"/>
              </a:ext>
            </a:extLst>
          </p:cNvPr>
          <p:cNvSpPr txBox="1"/>
          <p:nvPr/>
        </p:nvSpPr>
        <p:spPr>
          <a:xfrm>
            <a:off x="2922494" y="5531532"/>
            <a:ext cx="7225553" cy="646331"/>
          </a:xfrm>
          <a:prstGeom prst="rect">
            <a:avLst/>
          </a:prstGeom>
          <a:noFill/>
        </p:spPr>
        <p:txBody>
          <a:bodyPr wrap="square" rtlCol="0">
            <a:spAutoFit/>
          </a:bodyPr>
          <a:lstStyle/>
          <a:p>
            <a:r>
              <a:rPr lang="en-US" b="1" dirty="0"/>
              <a:t>Under The Esteemed Guidance Of : </a:t>
            </a:r>
            <a:r>
              <a:rPr lang="en-US" dirty="0"/>
              <a:t>G. Sudheer Kumar(Assistant professor)</a:t>
            </a:r>
          </a:p>
          <a:p>
            <a:endParaRPr lang="en-IN" dirty="0"/>
          </a:p>
        </p:txBody>
      </p:sp>
      <p:sp>
        <p:nvSpPr>
          <p:cNvPr id="25" name="TextBox 24">
            <a:extLst>
              <a:ext uri="{FF2B5EF4-FFF2-40B4-BE49-F238E27FC236}">
                <a16:creationId xmlns:a16="http://schemas.microsoft.com/office/drawing/2014/main" id="{792B8683-CC05-542F-B642-8BE9DADBE0B2}"/>
              </a:ext>
            </a:extLst>
          </p:cNvPr>
          <p:cNvSpPr txBox="1"/>
          <p:nvPr/>
        </p:nvSpPr>
        <p:spPr>
          <a:xfrm>
            <a:off x="1434353" y="5002306"/>
            <a:ext cx="8910918" cy="369332"/>
          </a:xfrm>
          <a:prstGeom prst="rect">
            <a:avLst/>
          </a:prstGeom>
          <a:noFill/>
        </p:spPr>
        <p:txBody>
          <a:bodyPr wrap="square" rtlCol="0">
            <a:spAutoFit/>
          </a:bodyPr>
          <a:lstStyle/>
          <a:p>
            <a:r>
              <a:rPr lang="en-IN" b="1" dirty="0"/>
              <a:t>                             DEPARTMENT OF ARTIFICIAL INTELLIGENCE AND DATA SCIENCE </a:t>
            </a:r>
          </a:p>
        </p:txBody>
      </p:sp>
    </p:spTree>
    <p:extLst>
      <p:ext uri="{BB962C8B-B14F-4D97-AF65-F5344CB8AC3E}">
        <p14:creationId xmlns:p14="http://schemas.microsoft.com/office/powerpoint/2010/main" val="169864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FC5DFB-CE43-214A-81F9-4A47DED4DC46}"/>
              </a:ext>
            </a:extLst>
          </p:cNvPr>
          <p:cNvSpPr>
            <a:spLocks noGrp="1"/>
          </p:cNvSpPr>
          <p:nvPr>
            <p:ph type="title"/>
          </p:nvPr>
        </p:nvSpPr>
        <p:spPr/>
        <p:txBody>
          <a:bodyPr/>
          <a:lstStyle/>
          <a:p>
            <a:r>
              <a:rPr lang="en-US" dirty="0"/>
              <a:t>                  </a:t>
            </a:r>
            <a:endParaRPr lang="en-IN" b="1" dirty="0"/>
          </a:p>
        </p:txBody>
      </p:sp>
      <p:sp>
        <p:nvSpPr>
          <p:cNvPr id="8" name="Content Placeholder 7">
            <a:extLst>
              <a:ext uri="{FF2B5EF4-FFF2-40B4-BE49-F238E27FC236}">
                <a16:creationId xmlns:a16="http://schemas.microsoft.com/office/drawing/2014/main" id="{BF31B20B-006F-F3F8-0BF7-8C1A1676985F}"/>
              </a:ext>
            </a:extLst>
          </p:cNvPr>
          <p:cNvSpPr>
            <a:spLocks noGrp="1"/>
          </p:cNvSpPr>
          <p:nvPr>
            <p:ph idx="1"/>
          </p:nvPr>
        </p:nvSpPr>
        <p:spPr/>
        <p:txBody>
          <a:bodyPr/>
          <a:lstStyle/>
          <a:p>
            <a:pPr marL="0" indent="0">
              <a:buNone/>
            </a:pPr>
            <a:r>
              <a:rPr lang="en-US" dirty="0"/>
              <a:t>                                             </a:t>
            </a:r>
            <a:r>
              <a:rPr lang="en-US" b="1" dirty="0"/>
              <a:t>OBJECTIVE</a:t>
            </a:r>
          </a:p>
          <a:p>
            <a:r>
              <a:rPr lang="en-US" dirty="0"/>
              <a:t>To find out what things (like battery size or brand) affect the price of electric cars.</a:t>
            </a:r>
          </a:p>
          <a:p>
            <a:r>
              <a:rPr lang="en-US" dirty="0"/>
              <a:t>To use machine learning to predict the future cost of EVs.</a:t>
            </a:r>
          </a:p>
          <a:p>
            <a:r>
              <a:rPr lang="en-US" dirty="0"/>
              <a:t>To understand when EVs might become cheaper and easier for people to buy.</a:t>
            </a:r>
          </a:p>
          <a:p>
            <a:r>
              <a:rPr lang="en-US" dirty="0"/>
              <a:t>To give helpful information to car makers, buyers, and governments.</a:t>
            </a:r>
          </a:p>
          <a:p>
            <a:endParaRPr lang="en-IN" dirty="0"/>
          </a:p>
        </p:txBody>
      </p:sp>
      <p:pic>
        <p:nvPicPr>
          <p:cNvPr id="10" name="Picture 9">
            <a:extLst>
              <a:ext uri="{FF2B5EF4-FFF2-40B4-BE49-F238E27FC236}">
                <a16:creationId xmlns:a16="http://schemas.microsoft.com/office/drawing/2014/main" id="{12E632B5-9D99-5585-5B5D-D87755B684E4}"/>
              </a:ext>
            </a:extLst>
          </p:cNvPr>
          <p:cNvPicPr>
            <a:picLocks noChangeAspect="1"/>
          </p:cNvPicPr>
          <p:nvPr/>
        </p:nvPicPr>
        <p:blipFill>
          <a:blip r:embed="rId2"/>
          <a:stretch>
            <a:fillRect/>
          </a:stretch>
        </p:blipFill>
        <p:spPr>
          <a:xfrm>
            <a:off x="0" y="-123290"/>
            <a:ext cx="11767691" cy="1813978"/>
          </a:xfrm>
          <a:prstGeom prst="rect">
            <a:avLst/>
          </a:prstGeom>
        </p:spPr>
      </p:pic>
    </p:spTree>
    <p:extLst>
      <p:ext uri="{BB962C8B-B14F-4D97-AF65-F5344CB8AC3E}">
        <p14:creationId xmlns:p14="http://schemas.microsoft.com/office/powerpoint/2010/main" val="361135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A45B8-BCEE-81A0-CDFD-E9F830292359}"/>
              </a:ext>
            </a:extLst>
          </p:cNvPr>
          <p:cNvSpPr>
            <a:spLocks noGrp="1"/>
          </p:cNvSpPr>
          <p:nvPr>
            <p:ph type="title"/>
          </p:nvPr>
        </p:nvSpPr>
        <p:spPr/>
        <p:txBody>
          <a:bodyPr/>
          <a:lstStyle/>
          <a:p>
            <a:r>
              <a:rPr lang="en-US" b="1" dirty="0"/>
              <a:t>ADVANTAGES OF THE PROPOSED SYSTEM</a:t>
            </a:r>
            <a:endParaRPr lang="en-IN" b="1" dirty="0"/>
          </a:p>
        </p:txBody>
      </p:sp>
      <p:sp>
        <p:nvSpPr>
          <p:cNvPr id="3" name="Content Placeholder 2">
            <a:extLst>
              <a:ext uri="{FF2B5EF4-FFF2-40B4-BE49-F238E27FC236}">
                <a16:creationId xmlns:a16="http://schemas.microsoft.com/office/drawing/2014/main" id="{7AAC58A4-804C-4B47-29D5-1950AFD4E845}"/>
              </a:ext>
            </a:extLst>
          </p:cNvPr>
          <p:cNvSpPr>
            <a:spLocks noGrp="1"/>
          </p:cNvSpPr>
          <p:nvPr>
            <p:ph idx="1"/>
          </p:nvPr>
        </p:nvSpPr>
        <p:spPr/>
        <p:txBody>
          <a:bodyPr/>
          <a:lstStyle/>
          <a:p>
            <a:r>
              <a:rPr lang="en-US" dirty="0"/>
              <a:t>🔍 </a:t>
            </a:r>
            <a:r>
              <a:rPr lang="en-US" b="1" dirty="0"/>
              <a:t>Accurate Predictions</a:t>
            </a:r>
            <a:endParaRPr lang="en-US" dirty="0"/>
          </a:p>
          <a:p>
            <a:r>
              <a:rPr lang="en-US" dirty="0"/>
              <a:t>Machine learning gives better and more reliable EV cost forecasts.</a:t>
            </a:r>
          </a:p>
          <a:p>
            <a:r>
              <a:rPr lang="en-US" dirty="0"/>
              <a:t>🧠 </a:t>
            </a:r>
            <a:r>
              <a:rPr lang="en-US" b="1" dirty="0"/>
              <a:t>Smart and Self-Learning</a:t>
            </a:r>
            <a:endParaRPr lang="en-US" dirty="0"/>
          </a:p>
          <a:p>
            <a:r>
              <a:rPr lang="en-US" dirty="0"/>
              <a:t>Improves over time as more data is added.</a:t>
            </a:r>
          </a:p>
          <a:p>
            <a:r>
              <a:rPr lang="en-US" dirty="0"/>
              <a:t>⏱️ </a:t>
            </a:r>
            <a:r>
              <a:rPr lang="en-US" b="1" dirty="0"/>
              <a:t>Saves Time</a:t>
            </a:r>
            <a:endParaRPr lang="en-US" dirty="0"/>
          </a:p>
          <a:p>
            <a:r>
              <a:rPr lang="en-US" dirty="0"/>
              <a:t>Automated system reduces manual work.</a:t>
            </a:r>
          </a:p>
          <a:p>
            <a:r>
              <a:rPr lang="en-US" dirty="0"/>
              <a:t>📊 </a:t>
            </a:r>
            <a:r>
              <a:rPr lang="en-US" b="1" dirty="0"/>
              <a:t>Better Decisions</a:t>
            </a:r>
            <a:endParaRPr lang="en-US" dirty="0"/>
          </a:p>
          <a:p>
            <a:r>
              <a:rPr lang="en-US" dirty="0"/>
              <a:t>Helps users and policymakers make smart choices with data.</a:t>
            </a:r>
          </a:p>
          <a:p>
            <a:endParaRPr lang="en-IN" dirty="0"/>
          </a:p>
        </p:txBody>
      </p:sp>
    </p:spTree>
    <p:extLst>
      <p:ext uri="{BB962C8B-B14F-4D97-AF65-F5344CB8AC3E}">
        <p14:creationId xmlns:p14="http://schemas.microsoft.com/office/powerpoint/2010/main" val="83432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EF35-FF4F-0ADC-5FCB-3A99E9FFD776}"/>
              </a:ext>
            </a:extLst>
          </p:cNvPr>
          <p:cNvSpPr>
            <a:spLocks noGrp="1"/>
          </p:cNvSpPr>
          <p:nvPr>
            <p:ph type="title"/>
          </p:nvPr>
        </p:nvSpPr>
        <p:spPr>
          <a:xfrm>
            <a:off x="838200" y="365126"/>
            <a:ext cx="10515600" cy="703654"/>
          </a:xfrm>
        </p:spPr>
        <p:txBody>
          <a:bodyPr/>
          <a:lstStyle/>
          <a:p>
            <a:r>
              <a:rPr lang="en-IN" dirty="0"/>
              <a:t>🔧 </a:t>
            </a:r>
            <a:r>
              <a:rPr lang="en-IN" b="1" dirty="0"/>
              <a:t>TOOLS AND TECHNOLOGY</a:t>
            </a:r>
          </a:p>
        </p:txBody>
      </p:sp>
      <p:sp>
        <p:nvSpPr>
          <p:cNvPr id="3" name="Content Placeholder 2">
            <a:extLst>
              <a:ext uri="{FF2B5EF4-FFF2-40B4-BE49-F238E27FC236}">
                <a16:creationId xmlns:a16="http://schemas.microsoft.com/office/drawing/2014/main" id="{EB29991B-8C3E-95A5-A62F-F5D2EADBBBBE}"/>
              </a:ext>
            </a:extLst>
          </p:cNvPr>
          <p:cNvSpPr>
            <a:spLocks noGrp="1"/>
          </p:cNvSpPr>
          <p:nvPr>
            <p:ph idx="1"/>
          </p:nvPr>
        </p:nvSpPr>
        <p:spPr>
          <a:xfrm>
            <a:off x="190005" y="1270660"/>
            <a:ext cx="11163795" cy="5403272"/>
          </a:xfrm>
        </p:spPr>
        <p:txBody>
          <a:bodyPr>
            <a:normAutofit fontScale="47500" lnSpcReduction="20000"/>
          </a:bodyPr>
          <a:lstStyle/>
          <a:p>
            <a:r>
              <a:rPr lang="en-IN" sz="2900" dirty="0"/>
              <a:t>🖥️ </a:t>
            </a:r>
            <a:r>
              <a:rPr lang="en-IN" sz="2900" b="1" dirty="0"/>
              <a:t>Programming Language</a:t>
            </a:r>
            <a:endParaRPr lang="en-IN" sz="2900" dirty="0"/>
          </a:p>
          <a:p>
            <a:r>
              <a:rPr lang="en-IN" sz="2900" b="1" dirty="0"/>
              <a:t>Python</a:t>
            </a:r>
            <a:r>
              <a:rPr lang="en-IN" sz="2900" dirty="0"/>
              <a:t> – widely used for machine learning and data analysis</a:t>
            </a:r>
          </a:p>
          <a:p>
            <a:r>
              <a:rPr lang="en-IN" sz="2900" dirty="0"/>
              <a:t>📦 </a:t>
            </a:r>
            <a:r>
              <a:rPr lang="en-IN" sz="2900" b="1" dirty="0"/>
              <a:t>Libraries &amp; Frameworks</a:t>
            </a:r>
            <a:endParaRPr lang="en-IN" sz="2900" dirty="0"/>
          </a:p>
          <a:p>
            <a:r>
              <a:rPr lang="en-IN" sz="2900" b="1" dirty="0"/>
              <a:t>Pandas</a:t>
            </a:r>
            <a:r>
              <a:rPr lang="en-IN" sz="2900" dirty="0"/>
              <a:t> – for data handling and analysis</a:t>
            </a:r>
          </a:p>
          <a:p>
            <a:r>
              <a:rPr lang="en-IN" sz="2900" b="1" dirty="0"/>
              <a:t>NumPy</a:t>
            </a:r>
            <a:r>
              <a:rPr lang="en-IN" sz="2900" dirty="0"/>
              <a:t> – for numerical operations</a:t>
            </a:r>
          </a:p>
          <a:p>
            <a:r>
              <a:rPr lang="en-IN" sz="2900" b="1" dirty="0"/>
              <a:t>Matplotlib / Seaborn</a:t>
            </a:r>
            <a:r>
              <a:rPr lang="en-IN" sz="2900" dirty="0"/>
              <a:t> – for data visualization</a:t>
            </a:r>
          </a:p>
          <a:p>
            <a:r>
              <a:rPr lang="en-IN" sz="2900" b="1" dirty="0"/>
              <a:t>Scikit-learn</a:t>
            </a:r>
            <a:r>
              <a:rPr lang="en-IN" sz="2900" dirty="0"/>
              <a:t> – for building machine learning models</a:t>
            </a:r>
          </a:p>
          <a:p>
            <a:r>
              <a:rPr lang="en-IN" sz="2900" b="1" dirty="0" err="1"/>
              <a:t>XGBoost</a:t>
            </a:r>
            <a:r>
              <a:rPr lang="en-IN" sz="2900" b="1" dirty="0"/>
              <a:t> / </a:t>
            </a:r>
            <a:r>
              <a:rPr lang="en-IN" sz="2900" b="1" dirty="0" err="1"/>
              <a:t>LightGBM</a:t>
            </a:r>
            <a:r>
              <a:rPr lang="en-IN" sz="2900" dirty="0"/>
              <a:t> – for advanced, high-performance ML models</a:t>
            </a:r>
          </a:p>
          <a:p>
            <a:r>
              <a:rPr lang="en-IN" sz="2900" dirty="0"/>
              <a:t>🧠 </a:t>
            </a:r>
            <a:r>
              <a:rPr lang="en-IN" sz="2900" b="1" dirty="0"/>
              <a:t>Machine Learning Models</a:t>
            </a:r>
            <a:endParaRPr lang="en-IN" sz="2900" dirty="0"/>
          </a:p>
          <a:p>
            <a:r>
              <a:rPr lang="en-IN" sz="2900" b="1" dirty="0"/>
              <a:t>Linear Regression</a:t>
            </a:r>
            <a:r>
              <a:rPr lang="en-IN" sz="2900" dirty="0"/>
              <a:t> – for simple cost prediction</a:t>
            </a:r>
          </a:p>
          <a:p>
            <a:r>
              <a:rPr lang="en-IN" sz="2900" b="1" dirty="0"/>
              <a:t>Random Forest</a:t>
            </a:r>
            <a:r>
              <a:rPr lang="en-IN" sz="2900" dirty="0"/>
              <a:t> – for handling complex data</a:t>
            </a:r>
          </a:p>
          <a:p>
            <a:r>
              <a:rPr lang="en-IN" sz="2900" b="1" dirty="0" err="1"/>
              <a:t>XGBoost</a:t>
            </a:r>
            <a:r>
              <a:rPr lang="en-IN" sz="2900" dirty="0"/>
              <a:t> – for more accurate predictions</a:t>
            </a:r>
          </a:p>
          <a:p>
            <a:r>
              <a:rPr lang="en-IN" sz="2900" dirty="0"/>
              <a:t>💾 </a:t>
            </a:r>
            <a:r>
              <a:rPr lang="en-IN" sz="2900" b="1" dirty="0"/>
              <a:t>Data Sources</a:t>
            </a:r>
            <a:endParaRPr lang="en-IN" sz="2900" dirty="0"/>
          </a:p>
          <a:p>
            <a:r>
              <a:rPr lang="en-IN" sz="2900" dirty="0"/>
              <a:t>EV price data, battery cost data, government reports, etc. (can be from CSV files, APIs, or open datasets)</a:t>
            </a:r>
          </a:p>
          <a:p>
            <a:r>
              <a:rPr lang="en-IN" sz="2900" dirty="0"/>
              <a:t>💻 </a:t>
            </a:r>
            <a:r>
              <a:rPr lang="en-IN" sz="2900" b="1" dirty="0"/>
              <a:t>Development Environment</a:t>
            </a:r>
            <a:endParaRPr lang="en-IN" sz="2900" dirty="0"/>
          </a:p>
          <a:p>
            <a:r>
              <a:rPr lang="en-IN" sz="2900" b="1" dirty="0" err="1"/>
              <a:t>Jupyter</a:t>
            </a:r>
            <a:r>
              <a:rPr lang="en-IN" sz="2900" b="1" dirty="0"/>
              <a:t> Notebook / Google </a:t>
            </a:r>
            <a:r>
              <a:rPr lang="en-IN" sz="2900" b="1" dirty="0" err="1"/>
              <a:t>Colab</a:t>
            </a:r>
            <a:r>
              <a:rPr lang="en-IN" sz="2900" dirty="0"/>
              <a:t> – for writing and running code</a:t>
            </a:r>
          </a:p>
          <a:p>
            <a:r>
              <a:rPr lang="en-IN" sz="2900" b="1" dirty="0"/>
              <a:t>VS Code</a:t>
            </a:r>
            <a:r>
              <a:rPr lang="en-IN" sz="2900" dirty="0"/>
              <a:t> – as an optional IDE</a:t>
            </a:r>
          </a:p>
          <a:p>
            <a:r>
              <a:rPr lang="en-IN" sz="2900" dirty="0"/>
              <a:t>📊 </a:t>
            </a:r>
            <a:r>
              <a:rPr lang="en-IN" sz="2900" b="1" dirty="0"/>
              <a:t>Visualization Tools</a:t>
            </a:r>
            <a:endParaRPr lang="en-IN" sz="2900" dirty="0"/>
          </a:p>
          <a:p>
            <a:r>
              <a:rPr lang="en-IN" sz="2900" b="1" dirty="0"/>
              <a:t>Tableau</a:t>
            </a:r>
            <a:r>
              <a:rPr lang="en-IN" sz="2900" dirty="0"/>
              <a:t> or </a:t>
            </a:r>
            <a:r>
              <a:rPr lang="en-IN" sz="2900" b="1" dirty="0"/>
              <a:t>Power BI</a:t>
            </a:r>
            <a:r>
              <a:rPr lang="en-IN" sz="2900" dirty="0"/>
              <a:t> (optional) – for creating dashboards</a:t>
            </a:r>
          </a:p>
          <a:p>
            <a:endParaRPr lang="en-IN" dirty="0"/>
          </a:p>
        </p:txBody>
      </p:sp>
    </p:spTree>
    <p:extLst>
      <p:ext uri="{BB962C8B-B14F-4D97-AF65-F5344CB8AC3E}">
        <p14:creationId xmlns:p14="http://schemas.microsoft.com/office/powerpoint/2010/main" val="23507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70572-B248-D0F3-3727-AB847CFE6A4B}"/>
              </a:ext>
            </a:extLst>
          </p:cNvPr>
          <p:cNvSpPr>
            <a:spLocks noGrp="1"/>
          </p:cNvSpPr>
          <p:nvPr>
            <p:ph type="title"/>
          </p:nvPr>
        </p:nvSpPr>
        <p:spPr>
          <a:xfrm>
            <a:off x="838200" y="365126"/>
            <a:ext cx="10515600" cy="715530"/>
          </a:xfrm>
        </p:spPr>
        <p:txBody>
          <a:bodyPr/>
          <a:lstStyle/>
          <a:p>
            <a:r>
              <a:rPr lang="en-IN" dirty="0"/>
              <a:t>🛠️ </a:t>
            </a:r>
            <a:r>
              <a:rPr lang="en-IN" b="1" dirty="0"/>
              <a:t>SYSTEM IMPLEMENTATION</a:t>
            </a:r>
            <a:endParaRPr lang="en-IN" dirty="0"/>
          </a:p>
        </p:txBody>
      </p:sp>
      <p:sp>
        <p:nvSpPr>
          <p:cNvPr id="3" name="Content Placeholder 2">
            <a:extLst>
              <a:ext uri="{FF2B5EF4-FFF2-40B4-BE49-F238E27FC236}">
                <a16:creationId xmlns:a16="http://schemas.microsoft.com/office/drawing/2014/main" id="{FC8962EB-7213-85BC-40EE-AE2762833854}"/>
              </a:ext>
            </a:extLst>
          </p:cNvPr>
          <p:cNvSpPr>
            <a:spLocks noGrp="1"/>
          </p:cNvSpPr>
          <p:nvPr>
            <p:ph idx="1"/>
          </p:nvPr>
        </p:nvSpPr>
        <p:spPr>
          <a:xfrm>
            <a:off x="838200" y="1258784"/>
            <a:ext cx="10515600" cy="4918179"/>
          </a:xfrm>
        </p:spPr>
        <p:txBody>
          <a:bodyPr>
            <a:normAutofit fontScale="32500" lnSpcReduction="20000"/>
          </a:bodyPr>
          <a:lstStyle/>
          <a:p>
            <a:r>
              <a:rPr lang="en-US" sz="3500" b="1" dirty="0"/>
              <a:t>1. Data Collection</a:t>
            </a:r>
            <a:endParaRPr lang="en-US" sz="3500" dirty="0"/>
          </a:p>
          <a:p>
            <a:r>
              <a:rPr lang="en-US" sz="3500" dirty="0"/>
              <a:t>Collect EV price, battery cost, and production data</a:t>
            </a:r>
          </a:p>
          <a:p>
            <a:r>
              <a:rPr lang="en-US" sz="3500" dirty="0"/>
              <a:t>Use CSV files, online datasets, or government sources</a:t>
            </a:r>
          </a:p>
          <a:p>
            <a:r>
              <a:rPr lang="en-US" sz="3500" b="1" dirty="0"/>
              <a:t>2. Data Preprocessing</a:t>
            </a:r>
            <a:endParaRPr lang="en-US" sz="3500" dirty="0"/>
          </a:p>
          <a:p>
            <a:r>
              <a:rPr lang="en-US" sz="3500" dirty="0"/>
              <a:t>Clean the data (remove missing or incorrect values)</a:t>
            </a:r>
          </a:p>
          <a:p>
            <a:r>
              <a:rPr lang="en-US" sz="3500" dirty="0"/>
              <a:t>Encode categorical data and scale numerical values</a:t>
            </a:r>
          </a:p>
          <a:p>
            <a:r>
              <a:rPr lang="en-US" sz="3500" b="1" dirty="0"/>
              <a:t>3. Feature Selection</a:t>
            </a:r>
            <a:endParaRPr lang="en-US" sz="3500" dirty="0"/>
          </a:p>
          <a:p>
            <a:r>
              <a:rPr lang="en-US" sz="3500" dirty="0"/>
              <a:t>Choose important factors like battery size, model, year, brand</a:t>
            </a:r>
          </a:p>
          <a:p>
            <a:r>
              <a:rPr lang="en-US" sz="3500" b="1" dirty="0"/>
              <a:t>4. Model Selection &amp; Training</a:t>
            </a:r>
            <a:endParaRPr lang="en-US" sz="3500" dirty="0"/>
          </a:p>
          <a:p>
            <a:r>
              <a:rPr lang="en-US" sz="3500" dirty="0"/>
              <a:t>Use machine learning models:</a:t>
            </a:r>
          </a:p>
          <a:p>
            <a:pPr lvl="1"/>
            <a:r>
              <a:rPr lang="en-US" sz="3500" dirty="0"/>
              <a:t>Linear Regression</a:t>
            </a:r>
          </a:p>
          <a:p>
            <a:pPr lvl="1"/>
            <a:r>
              <a:rPr lang="en-US" sz="3500" dirty="0"/>
              <a:t>Random Forest</a:t>
            </a:r>
          </a:p>
          <a:p>
            <a:pPr lvl="1"/>
            <a:r>
              <a:rPr lang="en-US" sz="3500" dirty="0" err="1"/>
              <a:t>XGBoost</a:t>
            </a:r>
            <a:endParaRPr lang="en-US" sz="3500" dirty="0"/>
          </a:p>
          <a:p>
            <a:r>
              <a:rPr lang="en-US" sz="3500" dirty="0"/>
              <a:t>Train models with training data</a:t>
            </a:r>
          </a:p>
          <a:p>
            <a:r>
              <a:rPr lang="en-US" sz="3500" b="1" dirty="0"/>
              <a:t>5. Model Evaluation</a:t>
            </a:r>
            <a:endParaRPr lang="en-US" sz="3500" dirty="0"/>
          </a:p>
          <a:p>
            <a:r>
              <a:rPr lang="en-US" sz="3500" dirty="0"/>
              <a:t>Test model performance using metrics like RMSE or R²</a:t>
            </a:r>
          </a:p>
          <a:p>
            <a:r>
              <a:rPr lang="en-US" sz="3500" dirty="0"/>
              <a:t>Improve model if needed</a:t>
            </a:r>
          </a:p>
          <a:p>
            <a:r>
              <a:rPr lang="en-US" sz="3500" b="1" dirty="0"/>
              <a:t>6. Prediction &amp; Results</a:t>
            </a:r>
            <a:endParaRPr lang="en-US" sz="3500" dirty="0"/>
          </a:p>
          <a:p>
            <a:r>
              <a:rPr lang="en-US" sz="3500" dirty="0"/>
              <a:t>Predict future EV costs</a:t>
            </a:r>
          </a:p>
          <a:p>
            <a:r>
              <a:rPr lang="en-US" sz="3500" dirty="0"/>
              <a:t>Show results using charts and graphs</a:t>
            </a:r>
          </a:p>
          <a:p>
            <a:endParaRPr lang="en-IN" dirty="0"/>
          </a:p>
        </p:txBody>
      </p:sp>
    </p:spTree>
    <p:extLst>
      <p:ext uri="{BB962C8B-B14F-4D97-AF65-F5344CB8AC3E}">
        <p14:creationId xmlns:p14="http://schemas.microsoft.com/office/powerpoint/2010/main" val="256160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A8F2CA8-738E-9478-9081-53AC8B954842}"/>
              </a:ext>
            </a:extLst>
          </p:cNvPr>
          <p:cNvSpPr>
            <a:spLocks noGrp="1"/>
          </p:cNvSpPr>
          <p:nvPr>
            <p:ph type="title"/>
          </p:nvPr>
        </p:nvSpPr>
        <p:spPr/>
        <p:txBody>
          <a:bodyPr/>
          <a:lstStyle/>
          <a:p>
            <a:r>
              <a:rPr lang="en-US" b="1" dirty="0"/>
              <a:t>                           SCREENSHOTS</a:t>
            </a:r>
            <a:endParaRPr lang="en-IN" b="1" dirty="0"/>
          </a:p>
        </p:txBody>
      </p:sp>
      <p:pic>
        <p:nvPicPr>
          <p:cNvPr id="11" name="Content Placeholder 10">
            <a:extLst>
              <a:ext uri="{FF2B5EF4-FFF2-40B4-BE49-F238E27FC236}">
                <a16:creationId xmlns:a16="http://schemas.microsoft.com/office/drawing/2014/main" id="{DE8A869F-CC98-C36A-E95A-43A92D9EB2C3}"/>
              </a:ext>
            </a:extLst>
          </p:cNvPr>
          <p:cNvPicPr>
            <a:picLocks noGrp="1" noChangeAspect="1"/>
          </p:cNvPicPr>
          <p:nvPr>
            <p:ph idx="1"/>
          </p:nvPr>
        </p:nvPicPr>
        <p:blipFill>
          <a:blip r:embed="rId2"/>
          <a:stretch>
            <a:fillRect/>
          </a:stretch>
        </p:blipFill>
        <p:spPr>
          <a:xfrm>
            <a:off x="461810" y="1531917"/>
            <a:ext cx="9500482" cy="2090057"/>
          </a:xfrm>
        </p:spPr>
      </p:pic>
      <p:pic>
        <p:nvPicPr>
          <p:cNvPr id="13" name="Picture 12">
            <a:extLst>
              <a:ext uri="{FF2B5EF4-FFF2-40B4-BE49-F238E27FC236}">
                <a16:creationId xmlns:a16="http://schemas.microsoft.com/office/drawing/2014/main" id="{9316B4C9-7AEF-BCB9-D4B3-A580C84B1987}"/>
              </a:ext>
            </a:extLst>
          </p:cNvPr>
          <p:cNvPicPr>
            <a:picLocks noChangeAspect="1"/>
          </p:cNvPicPr>
          <p:nvPr/>
        </p:nvPicPr>
        <p:blipFill>
          <a:blip r:embed="rId3"/>
          <a:stretch>
            <a:fillRect/>
          </a:stretch>
        </p:blipFill>
        <p:spPr>
          <a:xfrm>
            <a:off x="653143" y="3021330"/>
            <a:ext cx="9108374" cy="3279513"/>
          </a:xfrm>
          <a:prstGeom prst="rect">
            <a:avLst/>
          </a:prstGeom>
        </p:spPr>
      </p:pic>
    </p:spTree>
    <p:extLst>
      <p:ext uri="{BB962C8B-B14F-4D97-AF65-F5344CB8AC3E}">
        <p14:creationId xmlns:p14="http://schemas.microsoft.com/office/powerpoint/2010/main" val="382638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E89C62-5692-9045-C53A-C438FBB0D8BD}"/>
              </a:ext>
            </a:extLst>
          </p:cNvPr>
          <p:cNvPicPr>
            <a:picLocks noChangeAspect="1"/>
          </p:cNvPicPr>
          <p:nvPr/>
        </p:nvPicPr>
        <p:blipFill>
          <a:blip r:embed="rId2"/>
          <a:stretch>
            <a:fillRect/>
          </a:stretch>
        </p:blipFill>
        <p:spPr>
          <a:xfrm>
            <a:off x="757979" y="106878"/>
            <a:ext cx="8002120" cy="2951306"/>
          </a:xfrm>
          <a:prstGeom prst="rect">
            <a:avLst/>
          </a:prstGeom>
        </p:spPr>
      </p:pic>
      <p:pic>
        <p:nvPicPr>
          <p:cNvPr id="7" name="Picture 6">
            <a:extLst>
              <a:ext uri="{FF2B5EF4-FFF2-40B4-BE49-F238E27FC236}">
                <a16:creationId xmlns:a16="http://schemas.microsoft.com/office/drawing/2014/main" id="{FDE82410-3096-94E5-9ABE-81E0C32DE4A5}"/>
              </a:ext>
            </a:extLst>
          </p:cNvPr>
          <p:cNvPicPr>
            <a:picLocks noChangeAspect="1"/>
          </p:cNvPicPr>
          <p:nvPr/>
        </p:nvPicPr>
        <p:blipFill>
          <a:blip r:embed="rId3"/>
          <a:stretch>
            <a:fillRect/>
          </a:stretch>
        </p:blipFill>
        <p:spPr>
          <a:xfrm>
            <a:off x="757979" y="3497282"/>
            <a:ext cx="8002120" cy="3278477"/>
          </a:xfrm>
          <a:prstGeom prst="rect">
            <a:avLst/>
          </a:prstGeom>
        </p:spPr>
      </p:pic>
    </p:spTree>
    <p:extLst>
      <p:ext uri="{BB962C8B-B14F-4D97-AF65-F5344CB8AC3E}">
        <p14:creationId xmlns:p14="http://schemas.microsoft.com/office/powerpoint/2010/main" val="15317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875AF8-E682-E019-FDA8-38BDFD2F3CD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936" y="671208"/>
            <a:ext cx="5145932" cy="3472775"/>
          </a:xfrm>
          <a:prstGeom prst="rect">
            <a:avLst/>
          </a:prstGeom>
          <a:noFill/>
        </p:spPr>
      </p:pic>
      <p:sp>
        <p:nvSpPr>
          <p:cNvPr id="3" name="TextBox 2">
            <a:extLst>
              <a:ext uri="{FF2B5EF4-FFF2-40B4-BE49-F238E27FC236}">
                <a16:creationId xmlns:a16="http://schemas.microsoft.com/office/drawing/2014/main" id="{5DB0CEC6-2990-F383-0996-650CE0A6829E}"/>
              </a:ext>
            </a:extLst>
          </p:cNvPr>
          <p:cNvSpPr txBox="1"/>
          <p:nvPr/>
        </p:nvSpPr>
        <p:spPr>
          <a:xfrm>
            <a:off x="1186775" y="214327"/>
            <a:ext cx="5632315" cy="369332"/>
          </a:xfrm>
          <a:prstGeom prst="rect">
            <a:avLst/>
          </a:prstGeom>
          <a:noFill/>
        </p:spPr>
        <p:txBody>
          <a:bodyPr wrap="square" rtlCol="0">
            <a:spAutoFit/>
          </a:bodyPr>
          <a:lstStyle/>
          <a:p>
            <a:r>
              <a:rPr lang="en-US" dirty="0"/>
              <a:t>User List:</a:t>
            </a:r>
            <a:endParaRPr lang="en-IN" dirty="0"/>
          </a:p>
        </p:txBody>
      </p:sp>
      <p:pic>
        <p:nvPicPr>
          <p:cNvPr id="5" name="Picture 4">
            <a:extLst>
              <a:ext uri="{FF2B5EF4-FFF2-40B4-BE49-F238E27FC236}">
                <a16:creationId xmlns:a16="http://schemas.microsoft.com/office/drawing/2014/main" id="{C8FF38AC-6F97-8921-AB77-A47A510BAB7D}"/>
              </a:ext>
            </a:extLst>
          </p:cNvPr>
          <p:cNvPicPr>
            <a:picLocks noChangeAspect="1"/>
          </p:cNvPicPr>
          <p:nvPr/>
        </p:nvPicPr>
        <p:blipFill>
          <a:blip r:embed="rId3"/>
          <a:stretch>
            <a:fillRect/>
          </a:stretch>
        </p:blipFill>
        <p:spPr>
          <a:xfrm>
            <a:off x="5719864" y="4281627"/>
            <a:ext cx="6005080" cy="2265088"/>
          </a:xfrm>
          <a:prstGeom prst="rect">
            <a:avLst/>
          </a:prstGeom>
        </p:spPr>
      </p:pic>
    </p:spTree>
    <p:extLst>
      <p:ext uri="{BB962C8B-B14F-4D97-AF65-F5344CB8AC3E}">
        <p14:creationId xmlns:p14="http://schemas.microsoft.com/office/powerpoint/2010/main" val="1777044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0A73F8-FD0B-7840-3168-BB8384DD84D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4791" y="1449421"/>
            <a:ext cx="8891081" cy="4124528"/>
          </a:xfrm>
          <a:prstGeom prst="rect">
            <a:avLst/>
          </a:prstGeom>
          <a:noFill/>
          <a:ln>
            <a:noFill/>
          </a:ln>
        </p:spPr>
      </p:pic>
      <p:pic>
        <p:nvPicPr>
          <p:cNvPr id="4" name="Picture 3">
            <a:extLst>
              <a:ext uri="{FF2B5EF4-FFF2-40B4-BE49-F238E27FC236}">
                <a16:creationId xmlns:a16="http://schemas.microsoft.com/office/drawing/2014/main" id="{8271E2F3-A318-FC23-977E-0488F00E232F}"/>
              </a:ext>
            </a:extLst>
          </p:cNvPr>
          <p:cNvPicPr>
            <a:picLocks noChangeAspect="1"/>
          </p:cNvPicPr>
          <p:nvPr/>
        </p:nvPicPr>
        <p:blipFill>
          <a:blip r:embed="rId3"/>
          <a:stretch>
            <a:fillRect/>
          </a:stretch>
        </p:blipFill>
        <p:spPr>
          <a:xfrm>
            <a:off x="1867711" y="495687"/>
            <a:ext cx="1750978" cy="419136"/>
          </a:xfrm>
          <a:prstGeom prst="rect">
            <a:avLst/>
          </a:prstGeom>
        </p:spPr>
      </p:pic>
    </p:spTree>
    <p:extLst>
      <p:ext uri="{BB962C8B-B14F-4D97-AF65-F5344CB8AC3E}">
        <p14:creationId xmlns:p14="http://schemas.microsoft.com/office/powerpoint/2010/main" val="107607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41AA-843E-0C66-5920-8A0E265C99E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3596717-D866-738C-4803-F0CE7591DE1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260" y="1906620"/>
            <a:ext cx="8171233" cy="4066163"/>
          </a:xfrm>
          <a:prstGeom prst="rect">
            <a:avLst/>
          </a:prstGeom>
          <a:noFill/>
          <a:ln>
            <a:noFill/>
          </a:ln>
        </p:spPr>
      </p:pic>
    </p:spTree>
    <p:extLst>
      <p:ext uri="{BB962C8B-B14F-4D97-AF65-F5344CB8AC3E}">
        <p14:creationId xmlns:p14="http://schemas.microsoft.com/office/powerpoint/2010/main" val="1663655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0849-A89F-DE32-CBE0-85FB9BACA784}"/>
              </a:ext>
            </a:extLst>
          </p:cNvPr>
          <p:cNvSpPr>
            <a:spLocks noGrp="1"/>
          </p:cNvSpPr>
          <p:nvPr>
            <p:ph type="title"/>
          </p:nvPr>
        </p:nvSpPr>
        <p:spPr/>
        <p:txBody>
          <a:bodyPr/>
          <a:lstStyle/>
          <a:p>
            <a:r>
              <a:rPr lang="en-US" b="1" dirty="0"/>
              <a:t>                          CONCLUSION</a:t>
            </a:r>
            <a:endParaRPr lang="en-IN" b="1" dirty="0"/>
          </a:p>
        </p:txBody>
      </p:sp>
      <p:sp>
        <p:nvSpPr>
          <p:cNvPr id="3" name="Content Placeholder 2">
            <a:extLst>
              <a:ext uri="{FF2B5EF4-FFF2-40B4-BE49-F238E27FC236}">
                <a16:creationId xmlns:a16="http://schemas.microsoft.com/office/drawing/2014/main" id="{ACF11621-A205-334B-6B03-1415534B0D57}"/>
              </a:ext>
            </a:extLst>
          </p:cNvPr>
          <p:cNvSpPr>
            <a:spLocks noGrp="1"/>
          </p:cNvSpPr>
          <p:nvPr>
            <p:ph idx="1"/>
          </p:nvPr>
        </p:nvSpPr>
        <p:spPr/>
        <p:txBody>
          <a:bodyPr/>
          <a:lstStyle/>
          <a:p>
            <a:r>
              <a:rPr lang="en-US" dirty="0"/>
              <a:t>Electric vehicle (EV) costs are still high, but machine learning can help predict future price trends.</a:t>
            </a:r>
          </a:p>
          <a:p>
            <a:r>
              <a:rPr lang="en-US" dirty="0"/>
              <a:t>By analyzing key factors like battery cost and production, we can better understand and forecast EV prices.</a:t>
            </a:r>
          </a:p>
          <a:p>
            <a:r>
              <a:rPr lang="en-US" dirty="0"/>
              <a:t>This system supports smarter decisions for buyers, manufacturers, and policymakers.</a:t>
            </a:r>
          </a:p>
          <a:p>
            <a:r>
              <a:rPr lang="en-US" dirty="0"/>
              <a:t>As technology improves and data grows, EVs will become more affordable and widely adopted.</a:t>
            </a:r>
          </a:p>
          <a:p>
            <a:endParaRPr lang="en-IN" dirty="0"/>
          </a:p>
        </p:txBody>
      </p:sp>
    </p:spTree>
    <p:extLst>
      <p:ext uri="{BB962C8B-B14F-4D97-AF65-F5344CB8AC3E}">
        <p14:creationId xmlns:p14="http://schemas.microsoft.com/office/powerpoint/2010/main" val="1599495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B0486-6670-16C1-2401-1248623B1DF8}"/>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CEFA489-0299-5D21-B783-DC2E603C158B}"/>
              </a:ext>
            </a:extLst>
          </p:cNvPr>
          <p:cNvPicPr>
            <a:picLocks noGrp="1" noChangeAspect="1"/>
          </p:cNvPicPr>
          <p:nvPr>
            <p:ph idx="4294967295"/>
          </p:nvPr>
        </p:nvPicPr>
        <p:blipFill>
          <a:blip r:embed="rId2"/>
          <a:stretch>
            <a:fillRect/>
          </a:stretch>
        </p:blipFill>
        <p:spPr>
          <a:xfrm>
            <a:off x="0" y="92466"/>
            <a:ext cx="11864431" cy="6987293"/>
          </a:xfrm>
        </p:spPr>
      </p:pic>
    </p:spTree>
    <p:extLst>
      <p:ext uri="{BB962C8B-B14F-4D97-AF65-F5344CB8AC3E}">
        <p14:creationId xmlns:p14="http://schemas.microsoft.com/office/powerpoint/2010/main" val="261530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C51F6F-48E2-A561-C9BD-61DA6F9D8B72}"/>
              </a:ext>
            </a:extLst>
          </p:cNvPr>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149465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85DFD-1562-E280-6040-92907C8BD40B}"/>
              </a:ext>
            </a:extLst>
          </p:cNvPr>
          <p:cNvSpPr>
            <a:spLocks noGrp="1"/>
          </p:cNvSpPr>
          <p:nvPr>
            <p:ph type="title"/>
          </p:nvPr>
        </p:nvSpPr>
        <p:spPr/>
        <p:txBody>
          <a:bodyPr/>
          <a:lstStyle/>
          <a:p>
            <a:r>
              <a:rPr lang="en-US" dirty="0"/>
              <a:t>                           </a:t>
            </a:r>
            <a:r>
              <a:rPr lang="en-US" b="1" dirty="0"/>
              <a:t>ABSTRACT</a:t>
            </a:r>
            <a:endParaRPr lang="en-IN" b="1" dirty="0"/>
          </a:p>
        </p:txBody>
      </p:sp>
      <p:sp>
        <p:nvSpPr>
          <p:cNvPr id="3" name="Content Placeholder 2">
            <a:extLst>
              <a:ext uri="{FF2B5EF4-FFF2-40B4-BE49-F238E27FC236}">
                <a16:creationId xmlns:a16="http://schemas.microsoft.com/office/drawing/2014/main" id="{E401ED05-BF39-FA6F-AEB1-0818A22F7C0D}"/>
              </a:ext>
            </a:extLst>
          </p:cNvPr>
          <p:cNvSpPr>
            <a:spLocks noGrp="1"/>
          </p:cNvSpPr>
          <p:nvPr>
            <p:ph idx="1"/>
          </p:nvPr>
        </p:nvSpPr>
        <p:spPr>
          <a:xfrm>
            <a:off x="838200" y="1520575"/>
            <a:ext cx="10515600" cy="4656388"/>
          </a:xfrm>
        </p:spPr>
        <p:txBody>
          <a:bodyPr>
            <a:normAutofit lnSpcReduction="10000"/>
          </a:bodyPr>
          <a:lstStyle/>
          <a:p>
            <a:r>
              <a:rPr lang="en-US" dirty="0"/>
              <a:t>Although electric vehicles (EVs) have many benefits for protecting the environment and lowering emissions, their widespread adoption mainly depends on their price. With machine learning (ML) algorithms, costs can be predicted. This research aims to compare the performance of some of the most well-known ML algorithms to determine which algorithm will best predict the price of electric vehicles. To identify the key characteristics, we examined the literature to research the elements that determine the price of electric vehicles in order to estimate their cost. We theoretically compared these ML algorithms to validate our findings and then compared the output of this comparative study to the outcomes of the simulations.</a:t>
            </a:r>
            <a:endParaRPr lang="en-IN" dirty="0"/>
          </a:p>
          <a:p>
            <a:endParaRPr lang="en-IN" dirty="0"/>
          </a:p>
        </p:txBody>
      </p:sp>
    </p:spTree>
    <p:extLst>
      <p:ext uri="{BB962C8B-B14F-4D97-AF65-F5344CB8AC3E}">
        <p14:creationId xmlns:p14="http://schemas.microsoft.com/office/powerpoint/2010/main" val="309446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E686-AD7C-B404-1FC0-B249355C4AF4}"/>
              </a:ext>
            </a:extLst>
          </p:cNvPr>
          <p:cNvSpPr>
            <a:spLocks noGrp="1"/>
          </p:cNvSpPr>
          <p:nvPr>
            <p:ph type="title"/>
          </p:nvPr>
        </p:nvSpPr>
        <p:spPr>
          <a:xfrm>
            <a:off x="838200" y="365126"/>
            <a:ext cx="10515600" cy="889934"/>
          </a:xfrm>
        </p:spPr>
        <p:txBody>
          <a:bodyPr/>
          <a:lstStyle/>
          <a:p>
            <a:r>
              <a:rPr lang="en-IN" b="1" dirty="0"/>
              <a:t>Table of contents</a:t>
            </a:r>
          </a:p>
        </p:txBody>
      </p:sp>
      <p:sp>
        <p:nvSpPr>
          <p:cNvPr id="3" name="Content Placeholder 2">
            <a:extLst>
              <a:ext uri="{FF2B5EF4-FFF2-40B4-BE49-F238E27FC236}">
                <a16:creationId xmlns:a16="http://schemas.microsoft.com/office/drawing/2014/main" id="{4EDB1622-BCCA-8A00-EE8A-2492CA08B8BC}"/>
              </a:ext>
            </a:extLst>
          </p:cNvPr>
          <p:cNvSpPr>
            <a:spLocks noGrp="1"/>
          </p:cNvSpPr>
          <p:nvPr>
            <p:ph idx="1"/>
          </p:nvPr>
        </p:nvSpPr>
        <p:spPr>
          <a:xfrm>
            <a:off x="838200" y="1255060"/>
            <a:ext cx="10515600" cy="4921903"/>
          </a:xfrm>
        </p:spPr>
        <p:txBody>
          <a:bodyPr>
            <a:normAutofit lnSpcReduction="10000"/>
          </a:bodyPr>
          <a:lstStyle/>
          <a:p>
            <a:r>
              <a:rPr lang="en-IN" dirty="0"/>
              <a:t>Introduction </a:t>
            </a:r>
          </a:p>
          <a:p>
            <a:r>
              <a:rPr lang="en-IN" dirty="0"/>
              <a:t>Overview</a:t>
            </a:r>
          </a:p>
          <a:p>
            <a:r>
              <a:rPr lang="en-IN" dirty="0"/>
              <a:t>Problem Statement</a:t>
            </a:r>
          </a:p>
          <a:p>
            <a:r>
              <a:rPr lang="en-IN" dirty="0"/>
              <a:t>Objective</a:t>
            </a:r>
          </a:p>
          <a:p>
            <a:r>
              <a:rPr lang="en-IN" dirty="0"/>
              <a:t>Comparison Table of Existing System vs Proposed System</a:t>
            </a:r>
          </a:p>
          <a:p>
            <a:r>
              <a:rPr lang="en-IN" dirty="0"/>
              <a:t>Advantages of proposed system</a:t>
            </a:r>
          </a:p>
          <a:p>
            <a:r>
              <a:rPr lang="en-IN" dirty="0"/>
              <a:t>Tools and Technology</a:t>
            </a:r>
          </a:p>
          <a:p>
            <a:r>
              <a:rPr lang="en-IN" dirty="0"/>
              <a:t>System Implementation</a:t>
            </a:r>
          </a:p>
          <a:p>
            <a:r>
              <a:rPr lang="en-IN" dirty="0"/>
              <a:t>Screenshots</a:t>
            </a:r>
          </a:p>
          <a:p>
            <a:r>
              <a:rPr lang="en-IN" dirty="0"/>
              <a:t>Conclusion</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405945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FDF2F8-6760-8AB1-7AFB-1B520BAC25BC}"/>
              </a:ext>
            </a:extLst>
          </p:cNvPr>
          <p:cNvSpPr>
            <a:spLocks noGrp="1"/>
          </p:cNvSpPr>
          <p:nvPr>
            <p:ph type="title"/>
          </p:nvPr>
        </p:nvSpPr>
        <p:spPr/>
        <p:txBody>
          <a:bodyPr/>
          <a:lstStyle/>
          <a:p>
            <a:r>
              <a:rPr lang="en-US" dirty="0"/>
              <a:t>                     </a:t>
            </a:r>
            <a:r>
              <a:rPr lang="en-US" b="1" dirty="0"/>
              <a:t>INTRODUCTION</a:t>
            </a:r>
            <a:endParaRPr lang="en-IN" b="1" dirty="0"/>
          </a:p>
        </p:txBody>
      </p:sp>
      <p:pic>
        <p:nvPicPr>
          <p:cNvPr id="8" name="Content Placeholder 7">
            <a:extLst>
              <a:ext uri="{FF2B5EF4-FFF2-40B4-BE49-F238E27FC236}">
                <a16:creationId xmlns:a16="http://schemas.microsoft.com/office/drawing/2014/main" id="{5C38861B-4C37-EC49-5333-96D48D06E0AB}"/>
              </a:ext>
            </a:extLst>
          </p:cNvPr>
          <p:cNvPicPr>
            <a:picLocks noGrp="1" noChangeAspect="1"/>
          </p:cNvPicPr>
          <p:nvPr>
            <p:ph sz="half" idx="1"/>
          </p:nvPr>
        </p:nvPicPr>
        <p:blipFill>
          <a:blip r:embed="rId2"/>
          <a:stretch>
            <a:fillRect/>
          </a:stretch>
        </p:blipFill>
        <p:spPr>
          <a:xfrm>
            <a:off x="1023134" y="1762178"/>
            <a:ext cx="4843409" cy="4478232"/>
          </a:xfrm>
        </p:spPr>
      </p:pic>
      <p:sp>
        <p:nvSpPr>
          <p:cNvPr id="6" name="Content Placeholder 5">
            <a:extLst>
              <a:ext uri="{FF2B5EF4-FFF2-40B4-BE49-F238E27FC236}">
                <a16:creationId xmlns:a16="http://schemas.microsoft.com/office/drawing/2014/main" id="{12C0AB9D-3CFA-28CB-51C9-2F2EAB17F23E}"/>
              </a:ext>
            </a:extLst>
          </p:cNvPr>
          <p:cNvSpPr>
            <a:spLocks noGrp="1"/>
          </p:cNvSpPr>
          <p:nvPr>
            <p:ph sz="half" idx="2"/>
          </p:nvPr>
        </p:nvSpPr>
        <p:spPr/>
        <p:txBody>
          <a:bodyPr>
            <a:normAutofit fontScale="70000" lnSpcReduction="20000"/>
          </a:bodyPr>
          <a:lstStyle/>
          <a:p>
            <a:r>
              <a:rPr lang="en-US" dirty="0"/>
              <a:t>Electric vehicles (EVs) help lower CO₂ emissions and reduce the use of fossil fuels in transportation. Many countries support EVs through government programs, but more action is still needed. Governments should give more help, like money incentives, better charging stations, and support for new technology [1–2].</a:t>
            </a:r>
          </a:p>
          <a:p>
            <a:r>
              <a:rPr lang="en-US" dirty="0"/>
              <a:t>Cost is a big reason why people choose or avoid electric cars. For many, saving money matters more than helping the environment [3–4].</a:t>
            </a:r>
          </a:p>
          <a:p>
            <a:r>
              <a:rPr lang="en-US" dirty="0"/>
              <a:t>EVs are still more expensive than regular cars. This is because fewer are made, and parts like batteries and motors are still costly and not produced in large numbers yet.</a:t>
            </a:r>
          </a:p>
          <a:p>
            <a:endParaRPr lang="en-IN" dirty="0"/>
          </a:p>
        </p:txBody>
      </p:sp>
    </p:spTree>
    <p:extLst>
      <p:ext uri="{BB962C8B-B14F-4D97-AF65-F5344CB8AC3E}">
        <p14:creationId xmlns:p14="http://schemas.microsoft.com/office/powerpoint/2010/main" val="4111638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7B7D1F-8CBB-40EC-3D3C-D1F1280B6F24}"/>
              </a:ext>
            </a:extLst>
          </p:cNvPr>
          <p:cNvSpPr>
            <a:spLocks noGrp="1"/>
          </p:cNvSpPr>
          <p:nvPr>
            <p:ph type="title"/>
          </p:nvPr>
        </p:nvSpPr>
        <p:spPr/>
        <p:txBody>
          <a:bodyPr/>
          <a:lstStyle/>
          <a:p>
            <a:r>
              <a:rPr lang="en-US" b="1" dirty="0"/>
              <a:t>                             OVERVIEW</a:t>
            </a:r>
            <a:endParaRPr lang="en-IN" b="1" dirty="0"/>
          </a:p>
        </p:txBody>
      </p:sp>
      <p:sp>
        <p:nvSpPr>
          <p:cNvPr id="6" name="Content Placeholder 5">
            <a:extLst>
              <a:ext uri="{FF2B5EF4-FFF2-40B4-BE49-F238E27FC236}">
                <a16:creationId xmlns:a16="http://schemas.microsoft.com/office/drawing/2014/main" id="{36A7FF5D-6DC4-8A0F-2C1C-18262CCE264C}"/>
              </a:ext>
            </a:extLst>
          </p:cNvPr>
          <p:cNvSpPr>
            <a:spLocks noGrp="1"/>
          </p:cNvSpPr>
          <p:nvPr>
            <p:ph idx="1"/>
          </p:nvPr>
        </p:nvSpPr>
        <p:spPr/>
        <p:txBody>
          <a:bodyPr/>
          <a:lstStyle/>
          <a:p>
            <a:r>
              <a:rPr lang="en-US" dirty="0"/>
              <a:t>This project focuses on analyzing and predicting the costs of electric vehicles (EVs) using machine learning techniques. By collecting data on factors like battery size, vehicle range, manufacturing scale, raw material prices, and government incentives, we build predictive models to estimate current and future EV prices. The goal is to identify key drivers of cost and forecast when EVs might become as affordable as traditional gas-powered cars. Machine learning algorithms such as linear regression, random forests, and gradient boosting are used to ensure accurate predictions, helping guide decisions for consumers, manufacturers, and policymakers.</a:t>
            </a:r>
            <a:endParaRPr lang="en-IN" dirty="0"/>
          </a:p>
        </p:txBody>
      </p:sp>
    </p:spTree>
    <p:extLst>
      <p:ext uri="{BB962C8B-B14F-4D97-AF65-F5344CB8AC3E}">
        <p14:creationId xmlns:p14="http://schemas.microsoft.com/office/powerpoint/2010/main" val="369019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62E9-7A5F-E025-DFE0-BA7B6EF88D21}"/>
              </a:ext>
            </a:extLst>
          </p:cNvPr>
          <p:cNvSpPr>
            <a:spLocks noGrp="1"/>
          </p:cNvSpPr>
          <p:nvPr>
            <p:ph type="title"/>
          </p:nvPr>
        </p:nvSpPr>
        <p:spPr/>
        <p:txBody>
          <a:bodyPr/>
          <a:lstStyle/>
          <a:p>
            <a:r>
              <a:rPr lang="en-US" dirty="0"/>
              <a:t>                 </a:t>
            </a:r>
            <a:r>
              <a:rPr lang="en-US" b="1" dirty="0"/>
              <a:t>PROBLEM STATEMENT</a:t>
            </a:r>
            <a:endParaRPr lang="en-IN" b="1" dirty="0"/>
          </a:p>
        </p:txBody>
      </p:sp>
      <p:pic>
        <p:nvPicPr>
          <p:cNvPr id="6" name="Content Placeholder 5">
            <a:extLst>
              <a:ext uri="{FF2B5EF4-FFF2-40B4-BE49-F238E27FC236}">
                <a16:creationId xmlns:a16="http://schemas.microsoft.com/office/drawing/2014/main" id="{2F680A78-64C4-F28B-E5A0-7633305B70F0}"/>
              </a:ext>
            </a:extLst>
          </p:cNvPr>
          <p:cNvPicPr>
            <a:picLocks noGrp="1" noChangeAspect="1"/>
          </p:cNvPicPr>
          <p:nvPr>
            <p:ph sz="half" idx="1"/>
          </p:nvPr>
        </p:nvPicPr>
        <p:blipFill>
          <a:blip r:embed="rId2"/>
          <a:stretch>
            <a:fillRect/>
          </a:stretch>
        </p:blipFill>
        <p:spPr>
          <a:xfrm>
            <a:off x="786710" y="1931543"/>
            <a:ext cx="5385490" cy="3988502"/>
          </a:xfrm>
        </p:spPr>
      </p:pic>
      <p:sp>
        <p:nvSpPr>
          <p:cNvPr id="4" name="Content Placeholder 3">
            <a:extLst>
              <a:ext uri="{FF2B5EF4-FFF2-40B4-BE49-F238E27FC236}">
                <a16:creationId xmlns:a16="http://schemas.microsoft.com/office/drawing/2014/main" id="{8B934352-3D33-7511-1D5A-17E438FEF2E3}"/>
              </a:ext>
            </a:extLst>
          </p:cNvPr>
          <p:cNvSpPr>
            <a:spLocks noGrp="1"/>
          </p:cNvSpPr>
          <p:nvPr>
            <p:ph sz="half" idx="2"/>
          </p:nvPr>
        </p:nvSpPr>
        <p:spPr/>
        <p:txBody>
          <a:bodyPr>
            <a:normAutofit fontScale="92500" lnSpcReduction="10000"/>
          </a:bodyPr>
          <a:lstStyle/>
          <a:p>
            <a:pPr marL="0" indent="0">
              <a:buNone/>
            </a:pPr>
            <a:endParaRPr lang="en-US" b="1" dirty="0"/>
          </a:p>
          <a:p>
            <a:r>
              <a:rPr lang="en-US" dirty="0"/>
              <a:t>Electric vehicles (EVs) are good for the environment, but they are still too expensive for many people. The high cost makes it hard for more people to buy them. Things like battery prices, how many EVs are made, and new technology affect the cost. It is hard to know how these things will change in the future. We need a smart way to study and predict EV prices.</a:t>
            </a:r>
          </a:p>
          <a:p>
            <a:endParaRPr lang="en-IN" dirty="0"/>
          </a:p>
        </p:txBody>
      </p:sp>
    </p:spTree>
    <p:extLst>
      <p:ext uri="{BB962C8B-B14F-4D97-AF65-F5344CB8AC3E}">
        <p14:creationId xmlns:p14="http://schemas.microsoft.com/office/powerpoint/2010/main" val="34005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8E14A-483A-3827-9E11-26C829DF5EF3}"/>
              </a:ext>
            </a:extLst>
          </p:cNvPr>
          <p:cNvSpPr>
            <a:spLocks noGrp="1"/>
          </p:cNvSpPr>
          <p:nvPr>
            <p:ph type="title"/>
          </p:nvPr>
        </p:nvSpPr>
        <p:spPr>
          <a:xfrm>
            <a:off x="838200" y="365125"/>
            <a:ext cx="10515600" cy="934757"/>
          </a:xfrm>
        </p:spPr>
        <p:txBody>
          <a:bodyPr/>
          <a:lstStyle/>
          <a:p>
            <a:r>
              <a:rPr lang="en-IN" b="1" dirty="0"/>
              <a:t>                               PURPOSE</a:t>
            </a:r>
          </a:p>
        </p:txBody>
      </p:sp>
      <p:sp>
        <p:nvSpPr>
          <p:cNvPr id="3" name="Content Placeholder 2">
            <a:extLst>
              <a:ext uri="{FF2B5EF4-FFF2-40B4-BE49-F238E27FC236}">
                <a16:creationId xmlns:a16="http://schemas.microsoft.com/office/drawing/2014/main" id="{5194FCC5-DBBC-EF82-FDED-E84EF6D5A306}"/>
              </a:ext>
            </a:extLst>
          </p:cNvPr>
          <p:cNvSpPr>
            <a:spLocks noGrp="1"/>
          </p:cNvSpPr>
          <p:nvPr>
            <p:ph idx="1"/>
          </p:nvPr>
        </p:nvSpPr>
        <p:spPr/>
        <p:txBody>
          <a:bodyPr/>
          <a:lstStyle/>
          <a:p>
            <a:r>
              <a:rPr lang="en-US" sz="2400" dirty="0"/>
              <a:t>The purpose of this project is to analyze the key technological, economic, and policy factors that influence the cost of electric vehicles and to develop a predictive model that estimates the future prices of EVs with high accuracy. By doing so, the study aims to help consumers make informed buying decisions, enable manufacturers to plan efficient production and pricing strategies, and assist policymakers in creating supportive measures that encourage wider adoption of electric vehicles, ultimately contributing to a more sustainable transportation sector</a:t>
            </a:r>
            <a:r>
              <a:rPr lang="en-US" dirty="0"/>
              <a:t>.</a:t>
            </a:r>
            <a:endParaRPr lang="en-IN" dirty="0"/>
          </a:p>
        </p:txBody>
      </p:sp>
    </p:spTree>
    <p:extLst>
      <p:ext uri="{BB962C8B-B14F-4D97-AF65-F5344CB8AC3E}">
        <p14:creationId xmlns:p14="http://schemas.microsoft.com/office/powerpoint/2010/main" val="171668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6DA5D237-19C8-87EA-94EC-B72517F813A8}"/>
              </a:ext>
            </a:extLst>
          </p:cNvPr>
          <p:cNvGraphicFramePr>
            <a:graphicFrameLocks noGrp="1"/>
          </p:cNvGraphicFramePr>
          <p:nvPr>
            <p:extLst>
              <p:ext uri="{D42A27DB-BD31-4B8C-83A1-F6EECF244321}">
                <p14:modId xmlns:p14="http://schemas.microsoft.com/office/powerpoint/2010/main" val="3506251330"/>
              </p:ext>
            </p:extLst>
          </p:nvPr>
        </p:nvGraphicFramePr>
        <p:xfrm>
          <a:off x="452063" y="719191"/>
          <a:ext cx="11106363" cy="5760322"/>
        </p:xfrm>
        <a:graphic>
          <a:graphicData uri="http://schemas.openxmlformats.org/drawingml/2006/table">
            <a:tbl>
              <a:tblPr firstRow="1" bandRow="1">
                <a:tableStyleId>{5C22544A-7EE6-4342-B048-85BDC9FD1C3A}</a:tableStyleId>
              </a:tblPr>
              <a:tblGrid>
                <a:gridCol w="3702121">
                  <a:extLst>
                    <a:ext uri="{9D8B030D-6E8A-4147-A177-3AD203B41FA5}">
                      <a16:colId xmlns:a16="http://schemas.microsoft.com/office/drawing/2014/main" val="1659006514"/>
                    </a:ext>
                  </a:extLst>
                </a:gridCol>
                <a:gridCol w="3702121">
                  <a:extLst>
                    <a:ext uri="{9D8B030D-6E8A-4147-A177-3AD203B41FA5}">
                      <a16:colId xmlns:a16="http://schemas.microsoft.com/office/drawing/2014/main" val="3101555941"/>
                    </a:ext>
                  </a:extLst>
                </a:gridCol>
                <a:gridCol w="3702121">
                  <a:extLst>
                    <a:ext uri="{9D8B030D-6E8A-4147-A177-3AD203B41FA5}">
                      <a16:colId xmlns:a16="http://schemas.microsoft.com/office/drawing/2014/main" val="726712830"/>
                    </a:ext>
                  </a:extLst>
                </a:gridCol>
              </a:tblGrid>
              <a:tr h="444715">
                <a:tc>
                  <a:txBody>
                    <a:bodyPr/>
                    <a:lstStyle/>
                    <a:p>
                      <a:r>
                        <a:rPr lang="en-IN" b="1" dirty="0"/>
                        <a:t>Feature</a:t>
                      </a:r>
                      <a:endParaRPr lang="en-IN" dirty="0"/>
                    </a:p>
                  </a:txBody>
                  <a:tcPr anchor="ctr"/>
                </a:tc>
                <a:tc>
                  <a:txBody>
                    <a:bodyPr/>
                    <a:lstStyle/>
                    <a:p>
                      <a:r>
                        <a:rPr lang="en-IN" b="1"/>
                        <a:t>Existing System</a:t>
                      </a:r>
                      <a:endParaRPr lang="en-IN"/>
                    </a:p>
                  </a:txBody>
                  <a:tcPr anchor="ctr"/>
                </a:tc>
                <a:tc>
                  <a:txBody>
                    <a:bodyPr/>
                    <a:lstStyle/>
                    <a:p>
                      <a:r>
                        <a:rPr lang="en-IN" b="1"/>
                        <a:t>Proposed System</a:t>
                      </a:r>
                      <a:endParaRPr lang="en-IN"/>
                    </a:p>
                  </a:txBody>
                  <a:tcPr anchor="ctr"/>
                </a:tc>
                <a:extLst>
                  <a:ext uri="{0D108BD9-81ED-4DB2-BD59-A6C34878D82A}">
                    <a16:rowId xmlns:a16="http://schemas.microsoft.com/office/drawing/2014/main" val="3176446043"/>
                  </a:ext>
                </a:extLst>
              </a:tr>
              <a:tr h="629676">
                <a:tc>
                  <a:txBody>
                    <a:bodyPr/>
                    <a:lstStyle/>
                    <a:p>
                      <a:r>
                        <a:rPr lang="en-IN" b="1" dirty="0"/>
                        <a:t>Prediction Method</a:t>
                      </a:r>
                      <a:endParaRPr lang="en-IN" dirty="0"/>
                    </a:p>
                  </a:txBody>
                  <a:tcPr anchor="ctr"/>
                </a:tc>
                <a:tc>
                  <a:txBody>
                    <a:bodyPr/>
                    <a:lstStyle/>
                    <a:p>
                      <a:r>
                        <a:rPr lang="en-US" dirty="0"/>
                        <a:t>Based on expert opinion or simple trend analysis</a:t>
                      </a:r>
                    </a:p>
                  </a:txBody>
                  <a:tcPr anchor="ctr"/>
                </a:tc>
                <a:tc>
                  <a:txBody>
                    <a:bodyPr/>
                    <a:lstStyle/>
                    <a:p>
                      <a:r>
                        <a:rPr lang="en-US"/>
                        <a:t>Uses machine learning for accurate predictions</a:t>
                      </a:r>
                    </a:p>
                  </a:txBody>
                  <a:tcPr anchor="ctr"/>
                </a:tc>
                <a:extLst>
                  <a:ext uri="{0D108BD9-81ED-4DB2-BD59-A6C34878D82A}">
                    <a16:rowId xmlns:a16="http://schemas.microsoft.com/office/drawing/2014/main" val="3611445378"/>
                  </a:ext>
                </a:extLst>
              </a:tr>
              <a:tr h="848842">
                <a:tc>
                  <a:txBody>
                    <a:bodyPr/>
                    <a:lstStyle/>
                    <a:p>
                      <a:r>
                        <a:rPr lang="en-IN" b="1"/>
                        <a:t>Data Usage</a:t>
                      </a:r>
                      <a:endParaRPr lang="en-IN"/>
                    </a:p>
                  </a:txBody>
                  <a:tcPr anchor="ctr"/>
                </a:tc>
                <a:tc>
                  <a:txBody>
                    <a:bodyPr/>
                    <a:lstStyle/>
                    <a:p>
                      <a:r>
                        <a:rPr lang="en-IN" dirty="0"/>
                        <a:t>Limited data used</a:t>
                      </a:r>
                    </a:p>
                  </a:txBody>
                  <a:tcPr anchor="ctr"/>
                </a:tc>
                <a:tc>
                  <a:txBody>
                    <a:bodyPr/>
                    <a:lstStyle/>
                    <a:p>
                      <a:r>
                        <a:rPr lang="en-US"/>
                        <a:t>Uses large datasets with multiple features (e.g., battery, production)</a:t>
                      </a:r>
                    </a:p>
                  </a:txBody>
                  <a:tcPr anchor="ctr"/>
                </a:tc>
                <a:extLst>
                  <a:ext uri="{0D108BD9-81ED-4DB2-BD59-A6C34878D82A}">
                    <a16:rowId xmlns:a16="http://schemas.microsoft.com/office/drawing/2014/main" val="771494768"/>
                  </a:ext>
                </a:extLst>
              </a:tr>
              <a:tr h="629676">
                <a:tc>
                  <a:txBody>
                    <a:bodyPr/>
                    <a:lstStyle/>
                    <a:p>
                      <a:r>
                        <a:rPr lang="en-IN" b="1"/>
                        <a:t>Accuracy</a:t>
                      </a:r>
                      <a:endParaRPr lang="en-IN"/>
                    </a:p>
                  </a:txBody>
                  <a:tcPr anchor="ctr"/>
                </a:tc>
                <a:tc>
                  <a:txBody>
                    <a:bodyPr/>
                    <a:lstStyle/>
                    <a:p>
                      <a:r>
                        <a:rPr lang="en-US"/>
                        <a:t>Less accurate and not reliable</a:t>
                      </a:r>
                    </a:p>
                  </a:txBody>
                  <a:tcPr anchor="ctr"/>
                </a:tc>
                <a:tc>
                  <a:txBody>
                    <a:bodyPr/>
                    <a:lstStyle/>
                    <a:p>
                      <a:r>
                        <a:rPr lang="en-US"/>
                        <a:t>More accurate and improves with more data</a:t>
                      </a:r>
                    </a:p>
                  </a:txBody>
                  <a:tcPr anchor="ctr"/>
                </a:tc>
                <a:extLst>
                  <a:ext uri="{0D108BD9-81ED-4DB2-BD59-A6C34878D82A}">
                    <a16:rowId xmlns:a16="http://schemas.microsoft.com/office/drawing/2014/main" val="170289410"/>
                  </a:ext>
                </a:extLst>
              </a:tr>
              <a:tr h="848842">
                <a:tc>
                  <a:txBody>
                    <a:bodyPr/>
                    <a:lstStyle/>
                    <a:p>
                      <a:r>
                        <a:rPr lang="en-IN" b="1"/>
                        <a:t>Factors Considered</a:t>
                      </a:r>
                      <a:endParaRPr lang="en-IN"/>
                    </a:p>
                  </a:txBody>
                  <a:tcPr anchor="ctr"/>
                </a:tc>
                <a:tc>
                  <a:txBody>
                    <a:bodyPr/>
                    <a:lstStyle/>
                    <a:p>
                      <a:r>
                        <a:rPr lang="en-US" dirty="0"/>
                        <a:t>Few factors considered (e.g., only price trends)</a:t>
                      </a:r>
                    </a:p>
                  </a:txBody>
                  <a:tcPr anchor="ctr"/>
                </a:tc>
                <a:tc>
                  <a:txBody>
                    <a:bodyPr/>
                    <a:lstStyle/>
                    <a:p>
                      <a:r>
                        <a:rPr lang="en-US"/>
                        <a:t>Considers many factors like battery cost, model type, technology, etc.</a:t>
                      </a:r>
                    </a:p>
                  </a:txBody>
                  <a:tcPr anchor="ctr"/>
                </a:tc>
                <a:extLst>
                  <a:ext uri="{0D108BD9-81ED-4DB2-BD59-A6C34878D82A}">
                    <a16:rowId xmlns:a16="http://schemas.microsoft.com/office/drawing/2014/main" val="2842761632"/>
                  </a:ext>
                </a:extLst>
              </a:tr>
              <a:tr h="594189">
                <a:tc>
                  <a:txBody>
                    <a:bodyPr/>
                    <a:lstStyle/>
                    <a:p>
                      <a:r>
                        <a:rPr lang="en-IN" b="1"/>
                        <a:t>Automation</a:t>
                      </a:r>
                      <a:endParaRPr lang="en-IN"/>
                    </a:p>
                  </a:txBody>
                  <a:tcPr anchor="ctr"/>
                </a:tc>
                <a:tc>
                  <a:txBody>
                    <a:bodyPr/>
                    <a:lstStyle/>
                    <a:p>
                      <a:r>
                        <a:rPr lang="en-IN"/>
                        <a:t>Mostly manual analysis</a:t>
                      </a:r>
                    </a:p>
                  </a:txBody>
                  <a:tcPr anchor="ctr"/>
                </a:tc>
                <a:tc>
                  <a:txBody>
                    <a:bodyPr/>
                    <a:lstStyle/>
                    <a:p>
                      <a:r>
                        <a:rPr lang="en-IN"/>
                        <a:t>Fully automated and data-driven</a:t>
                      </a:r>
                    </a:p>
                  </a:txBody>
                  <a:tcPr anchor="ctr"/>
                </a:tc>
                <a:extLst>
                  <a:ext uri="{0D108BD9-81ED-4DB2-BD59-A6C34878D82A}">
                    <a16:rowId xmlns:a16="http://schemas.microsoft.com/office/drawing/2014/main" val="1177872412"/>
                  </a:ext>
                </a:extLst>
              </a:tr>
              <a:tr h="1103494">
                <a:tc>
                  <a:txBody>
                    <a:bodyPr/>
                    <a:lstStyle/>
                    <a:p>
                      <a:r>
                        <a:rPr lang="en-IN" b="1"/>
                        <a:t>Future Planning Support</a:t>
                      </a:r>
                      <a:endParaRPr lang="en-IN"/>
                    </a:p>
                  </a:txBody>
                  <a:tcPr anchor="ctr"/>
                </a:tc>
                <a:tc>
                  <a:txBody>
                    <a:bodyPr/>
                    <a:lstStyle/>
                    <a:p>
                      <a:r>
                        <a:rPr lang="en-US"/>
                        <a:t>Weak support for future planning</a:t>
                      </a:r>
                    </a:p>
                  </a:txBody>
                  <a:tcPr anchor="ctr"/>
                </a:tc>
                <a:tc>
                  <a:txBody>
                    <a:bodyPr/>
                    <a:lstStyle/>
                    <a:p>
                      <a:r>
                        <a:rPr lang="en-US"/>
                        <a:t>Strong support for decision-making (for buyers, makers, and policymakers)</a:t>
                      </a:r>
                    </a:p>
                  </a:txBody>
                  <a:tcPr anchor="ctr"/>
                </a:tc>
                <a:extLst>
                  <a:ext uri="{0D108BD9-81ED-4DB2-BD59-A6C34878D82A}">
                    <a16:rowId xmlns:a16="http://schemas.microsoft.com/office/drawing/2014/main" val="840669121"/>
                  </a:ext>
                </a:extLst>
              </a:tr>
              <a:tr h="629676">
                <a:tc>
                  <a:txBody>
                    <a:bodyPr/>
                    <a:lstStyle/>
                    <a:p>
                      <a:r>
                        <a:rPr lang="en-IN" b="1" dirty="0"/>
                        <a:t>Technology Used</a:t>
                      </a:r>
                      <a:endParaRPr lang="en-IN" dirty="0"/>
                    </a:p>
                  </a:txBody>
                  <a:tcPr anchor="ctr"/>
                </a:tc>
                <a:tc>
                  <a:txBody>
                    <a:bodyPr/>
                    <a:lstStyle/>
                    <a:p>
                      <a:r>
                        <a:rPr lang="en-US"/>
                        <a:t>Basic statistics or manual methods</a:t>
                      </a:r>
                    </a:p>
                  </a:txBody>
                  <a:tcPr anchor="ctr"/>
                </a:tc>
                <a:tc>
                  <a:txBody>
                    <a:bodyPr/>
                    <a:lstStyle/>
                    <a:p>
                      <a:r>
                        <a:rPr lang="en-IN" dirty="0"/>
                        <a:t>Advanced machine learning algorithms</a:t>
                      </a:r>
                    </a:p>
                  </a:txBody>
                  <a:tcPr anchor="ctr"/>
                </a:tc>
                <a:extLst>
                  <a:ext uri="{0D108BD9-81ED-4DB2-BD59-A6C34878D82A}">
                    <a16:rowId xmlns:a16="http://schemas.microsoft.com/office/drawing/2014/main" val="880455879"/>
                  </a:ext>
                </a:extLst>
              </a:tr>
            </a:tbl>
          </a:graphicData>
        </a:graphic>
      </p:graphicFrame>
      <p:pic>
        <p:nvPicPr>
          <p:cNvPr id="6" name="Picture 5">
            <a:extLst>
              <a:ext uri="{FF2B5EF4-FFF2-40B4-BE49-F238E27FC236}">
                <a16:creationId xmlns:a16="http://schemas.microsoft.com/office/drawing/2014/main" id="{9767EDC5-F9C3-5477-B040-732480C686A5}"/>
              </a:ext>
            </a:extLst>
          </p:cNvPr>
          <p:cNvPicPr>
            <a:picLocks noChangeAspect="1"/>
          </p:cNvPicPr>
          <p:nvPr/>
        </p:nvPicPr>
        <p:blipFill>
          <a:blip r:embed="rId2"/>
          <a:stretch>
            <a:fillRect/>
          </a:stretch>
        </p:blipFill>
        <p:spPr>
          <a:xfrm>
            <a:off x="2110002" y="141212"/>
            <a:ext cx="7152751" cy="474549"/>
          </a:xfrm>
          <a:prstGeom prst="rect">
            <a:avLst/>
          </a:prstGeom>
        </p:spPr>
      </p:pic>
    </p:spTree>
    <p:extLst>
      <p:ext uri="{BB962C8B-B14F-4D97-AF65-F5344CB8AC3E}">
        <p14:creationId xmlns:p14="http://schemas.microsoft.com/office/powerpoint/2010/main" val="198701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1182</Words>
  <Application>Microsoft Office PowerPoint</Application>
  <PresentationFormat>Widescreen</PresentationFormat>
  <Paragraphs>124</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                           ABSTRACT</vt:lpstr>
      <vt:lpstr>Table of contents</vt:lpstr>
      <vt:lpstr>                     INTRODUCTION</vt:lpstr>
      <vt:lpstr>                             OVERVIEW</vt:lpstr>
      <vt:lpstr>                 PROBLEM STATEMENT</vt:lpstr>
      <vt:lpstr>                               PURPOSE</vt:lpstr>
      <vt:lpstr>PowerPoint Presentation</vt:lpstr>
      <vt:lpstr>                  </vt:lpstr>
      <vt:lpstr>ADVANTAGES OF THE PROPOSED SYSTEM</vt:lpstr>
      <vt:lpstr>🔧 TOOLS AND TECHNOLOGY</vt:lpstr>
      <vt:lpstr>🛠️ SYSTEM IMPLEMENTATION</vt:lpstr>
      <vt:lpstr>                           SCREENSHOTS</vt:lpstr>
      <vt:lpstr>PowerPoint Presentation</vt:lpstr>
      <vt:lpstr>PowerPoint Presentation</vt:lpstr>
      <vt:lpstr>PowerPoint Presentation</vt:lpstr>
      <vt:lpstr>PowerPoint Presentation</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srilekha kaduru</dc:creator>
  <cp:lastModifiedBy>Pravalika J</cp:lastModifiedBy>
  <cp:revision>4</cp:revision>
  <dcterms:created xsi:type="dcterms:W3CDTF">2025-06-22T17:52:57Z</dcterms:created>
  <dcterms:modified xsi:type="dcterms:W3CDTF">2025-09-09T14:29:54Z</dcterms:modified>
</cp:coreProperties>
</file>