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29" r:id="rId17"/>
    <p:sldId id="407" r:id="rId18"/>
    <p:sldId id="387" r:id="rId19"/>
    <p:sldId id="430" r:id="rId20"/>
    <p:sldId id="383" r:id="rId21"/>
    <p:sldId id="428"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document/10081015/similar#similars://www.mdpi.com/2078-2489/12/8/334" TargetMode="External"/><Relationship Id="rId2" Type="http://schemas.openxmlformats.org/officeDocument/2006/relationships/hyperlink" Target="https://www.researchgate.net/publication/369516016_Visual_Question_Generation_From_Remote_Sensing_Imageseeexplore.ieee.org/document/9077721"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0"/>
            <a:ext cx="9144000" cy="1322070"/>
          </a:xfrm>
          <a:prstGeom prst="rect">
            <a:avLst/>
          </a:prstGeom>
          <a:noFill/>
        </p:spPr>
        <p:txBody>
          <a:bodyPr wrap="square" rtlCol="0">
            <a:spAutoFit/>
          </a:bodyPr>
          <a:lstStyle/>
          <a:p>
            <a:pPr algn="ctr"/>
            <a:r>
              <a:rPr lang="en-GB" sz="4000" b="1" dirty="0">
                <a:ln w="1905"/>
                <a:effectLst>
                  <a:innerShdw blurRad="69850" dist="43180" dir="5400000">
                    <a:srgbClr val="000000">
                      <a:alpha val="65000"/>
                    </a:srgbClr>
                  </a:innerShdw>
                </a:effectLst>
                <a:sym typeface="+mn-ea"/>
              </a:rPr>
              <a:t>Visual Question Generation From Remote Sensing Images</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105400" y="2921635"/>
            <a:ext cx="3824605" cy="1097915"/>
          </a:xfrm>
          <a:prstGeom prst="rect">
            <a:avLst/>
          </a:prstGeom>
          <a:noFill/>
        </p:spPr>
        <p:txBody>
          <a:bodyPr wrap="square" rtlCol="0">
            <a:noAutofit/>
          </a:bodyPr>
          <a:lstStyle/>
          <a:p>
            <a:r>
              <a:rPr lang="en-US" b="1" dirty="0">
                <a:solidFill>
                  <a:schemeClr val="tx2">
                    <a:lumMod val="75000"/>
                  </a:schemeClr>
                </a:solidFill>
              </a:rPr>
              <a:t>Name of the student:</a:t>
            </a:r>
          </a:p>
          <a:p>
            <a:r>
              <a:rPr lang="en-GB" b="1" dirty="0" err="1">
                <a:solidFill>
                  <a:schemeClr val="tx2">
                    <a:lumMod val="75000"/>
                  </a:schemeClr>
                </a:solidFill>
                <a:sym typeface="+mn-ea"/>
              </a:rPr>
              <a:t>Y.Laxmi</a:t>
            </a:r>
            <a:r>
              <a:rPr lang="en-GB" b="1" dirty="0">
                <a:solidFill>
                  <a:schemeClr val="tx2">
                    <a:lumMod val="75000"/>
                  </a:schemeClr>
                </a:solidFill>
                <a:sym typeface="+mn-ea"/>
              </a:rPr>
              <a:t> Narayana  - 20H51A0581</a:t>
            </a:r>
          </a:p>
          <a:p>
            <a:r>
              <a:rPr lang="en-US" b="1" dirty="0">
                <a:solidFill>
                  <a:schemeClr val="tx2">
                    <a:lumMod val="75000"/>
                  </a:schemeClr>
                </a:solidFill>
              </a:rPr>
              <a:t>B.Pravalika             -</a:t>
            </a:r>
            <a:r>
              <a:rPr lang="en-GB" b="1" dirty="0">
                <a:solidFill>
                  <a:schemeClr val="tx2">
                    <a:lumMod val="75000"/>
                  </a:schemeClr>
                </a:solidFill>
                <a:sym typeface="+mn-ea"/>
              </a:rPr>
              <a:t>20H51A05</a:t>
            </a:r>
            <a:r>
              <a:rPr lang="en-US" altLang="en-GB" b="1" dirty="0">
                <a:solidFill>
                  <a:schemeClr val="tx2">
                    <a:lumMod val="75000"/>
                  </a:schemeClr>
                </a:solidFill>
                <a:sym typeface="+mn-ea"/>
              </a:rPr>
              <a:t>B6</a:t>
            </a:r>
          </a:p>
          <a:p>
            <a:r>
              <a:rPr lang="en-GB" b="1" dirty="0" err="1">
                <a:solidFill>
                  <a:schemeClr val="tx2">
                    <a:lumMod val="75000"/>
                  </a:schemeClr>
                </a:solidFill>
                <a:sym typeface="+mn-ea"/>
              </a:rPr>
              <a:t>P.Arya</a:t>
            </a:r>
            <a:r>
              <a:rPr lang="en-GB" b="1" dirty="0">
                <a:solidFill>
                  <a:schemeClr val="tx2">
                    <a:lumMod val="75000"/>
                  </a:schemeClr>
                </a:solidFill>
                <a:sym typeface="+mn-ea"/>
              </a:rPr>
              <a:t> Patel            - 20H51A05F3</a:t>
            </a:r>
          </a:p>
          <a:p>
            <a:endParaRPr lang="en-US" b="1" dirty="0">
              <a:solidFill>
                <a:schemeClr val="tx2">
                  <a:lumMod val="75000"/>
                </a:schemeClr>
              </a:solidFill>
            </a:endParaRPr>
          </a:p>
          <a:p>
            <a:endParaRPr lang="en-US" b="1" dirty="0">
              <a:solidFill>
                <a:schemeClr val="tx2">
                  <a:lumMod val="75000"/>
                </a:schemeClr>
              </a:solidFill>
            </a:endParaRPr>
          </a:p>
          <a:p>
            <a:endParaRPr lang="en-US" b="1" dirty="0">
              <a:solidFill>
                <a:schemeClr val="tx2">
                  <a:lumMod val="75000"/>
                </a:schemeClr>
              </a:solidFill>
            </a:endParaRPr>
          </a:p>
        </p:txBody>
      </p:sp>
      <p:sp>
        <p:nvSpPr>
          <p:cNvPr id="4" name="TextBox 3"/>
          <p:cNvSpPr txBox="1"/>
          <p:nvPr/>
        </p:nvSpPr>
        <p:spPr>
          <a:xfrm>
            <a:off x="155575" y="4419600"/>
            <a:ext cx="5181600" cy="1476375"/>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r>
              <a:rPr lang="en-GB" sz="2000" b="1" dirty="0">
                <a:sym typeface="+mn-ea"/>
              </a:rPr>
              <a:t>Mrs. M. Kamala</a:t>
            </a:r>
          </a:p>
          <a:p>
            <a:r>
              <a:rPr lang="en-GB" sz="2000" b="1" dirty="0">
                <a:sym typeface="+mn-ea"/>
              </a:rPr>
              <a:t>(Assistant Professor)</a:t>
            </a:r>
            <a:endParaRPr lang="en-US" sz="2000" b="1" dirty="0"/>
          </a:p>
          <a:p>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265430" y="2948305"/>
            <a:ext cx="4763770" cy="487680"/>
          </a:xfrm>
          <a:prstGeom prst="rect">
            <a:avLst/>
          </a:prstGeom>
          <a:noFill/>
        </p:spPr>
        <p:txBody>
          <a:bodyPr wrap="square" rtlCol="0">
            <a:noAutofit/>
          </a:bodyPr>
          <a:lstStyle/>
          <a:p>
            <a:r>
              <a:rPr lang="en-US" sz="2000" b="1" dirty="0">
                <a:solidFill>
                  <a:schemeClr val="tx2">
                    <a:lumMod val="75000"/>
                  </a:schemeClr>
                </a:solidFill>
              </a:rPr>
              <a:t>Batch No:47</a:t>
            </a:r>
          </a:p>
        </p:txBody>
      </p:sp>
      <p:sp>
        <p:nvSpPr>
          <p:cNvPr id="7" name="TextBox 6"/>
          <p:cNvSpPr txBox="1"/>
          <p:nvPr/>
        </p:nvSpPr>
        <p:spPr>
          <a:xfrm>
            <a:off x="238539" y="6229290"/>
            <a:ext cx="8753061" cy="306705"/>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TextBox 1">
            <a:extLst>
              <a:ext uri="{FF2B5EF4-FFF2-40B4-BE49-F238E27FC236}">
                <a16:creationId xmlns:a16="http://schemas.microsoft.com/office/drawing/2014/main" id="{1BD6CC1A-8F12-3917-0DB0-C08C04FB2C8E}"/>
              </a:ext>
            </a:extLst>
          </p:cNvPr>
          <p:cNvSpPr txBox="1"/>
          <p:nvPr/>
        </p:nvSpPr>
        <p:spPr>
          <a:xfrm>
            <a:off x="685800" y="1524000"/>
            <a:ext cx="7772400" cy="2534027"/>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Integration of Gemini API with BERT</a:t>
            </a:r>
          </a:p>
          <a:p>
            <a:pPr marL="285750" indent="-285750">
              <a:lnSpc>
                <a:spcPct val="150000"/>
              </a:lnSpc>
              <a:buFont typeface="Arial" panose="020B0604020202020204" pitchFamily="34" charset="0"/>
              <a:buChar char="•"/>
            </a:pPr>
            <a:r>
              <a:rPr lang="en-IN" dirty="0"/>
              <a:t>Enhanced Image Understanding</a:t>
            </a:r>
          </a:p>
          <a:p>
            <a:pPr marL="285750" indent="-285750">
              <a:lnSpc>
                <a:spcPct val="150000"/>
              </a:lnSpc>
              <a:buFont typeface="Arial" panose="020B0604020202020204" pitchFamily="34" charset="0"/>
              <a:buChar char="•"/>
            </a:pPr>
            <a:r>
              <a:rPr lang="en-IN" dirty="0"/>
              <a:t>Context-Aware Question Generation</a:t>
            </a:r>
          </a:p>
          <a:p>
            <a:pPr marL="285750" indent="-285750">
              <a:lnSpc>
                <a:spcPct val="150000"/>
              </a:lnSpc>
              <a:buFont typeface="Arial" panose="020B0604020202020204" pitchFamily="34" charset="0"/>
              <a:buChar char="•"/>
            </a:pPr>
            <a:r>
              <a:rPr lang="en-IN" dirty="0"/>
              <a:t>Evaluation Metrics and Benchmarking</a:t>
            </a:r>
          </a:p>
          <a:p>
            <a:pPr marL="285750" indent="-285750">
              <a:lnSpc>
                <a:spcPct val="150000"/>
              </a:lnSpc>
              <a:buFont typeface="Arial" panose="020B0604020202020204" pitchFamily="34" charset="0"/>
              <a:buChar char="•"/>
            </a:pPr>
            <a:r>
              <a:rPr lang="en-IN" dirty="0"/>
              <a:t>Real-World Application and Impact Assessment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EA0421C8-D14D-5B25-0213-38EC9BD32269}"/>
              </a:ext>
            </a:extLst>
          </p:cNvPr>
          <p:cNvSpPr txBox="1"/>
          <p:nvPr/>
        </p:nvSpPr>
        <p:spPr>
          <a:xfrm>
            <a:off x="151560" y="1524000"/>
            <a:ext cx="8686800" cy="3416320"/>
          </a:xfrm>
          <a:prstGeom prst="rect">
            <a:avLst/>
          </a:prstGeom>
          <a:noFill/>
        </p:spPr>
        <p:txBody>
          <a:bodyPr wrap="square" rtlCol="0">
            <a:spAutoFit/>
          </a:bodyPr>
          <a:lstStyle/>
          <a:p>
            <a:pPr marL="285750" indent="-285750" algn="l">
              <a:buFont typeface="Arial" panose="020B0604020202020204" pitchFamily="34" charset="0"/>
              <a:buChar char="•"/>
            </a:pPr>
            <a:endParaRPr lang="en-IN" b="1" i="0" dirty="0">
              <a:solidFill>
                <a:srgbClr val="0D0D0D"/>
              </a:solidFill>
              <a:effectLst/>
              <a:latin typeface="Söhne"/>
            </a:endParaRPr>
          </a:p>
          <a:p>
            <a:pPr marL="285750" indent="-285750" algn="l">
              <a:buFont typeface="Arial" panose="020B0604020202020204" pitchFamily="34" charset="0"/>
              <a:buChar char="•"/>
            </a:pPr>
            <a:endParaRPr lang="en-IN" b="1" dirty="0">
              <a:solidFill>
                <a:srgbClr val="0D0D0D"/>
              </a:solidFill>
              <a:latin typeface="Söhne"/>
            </a:endParaRPr>
          </a:p>
          <a:p>
            <a:pPr marL="285750" indent="-285750" algn="l">
              <a:buFont typeface="Arial" panose="020B0604020202020204" pitchFamily="34" charset="0"/>
              <a:buChar char="•"/>
            </a:pPr>
            <a:r>
              <a:rPr lang="en-IN" b="1" i="0" dirty="0">
                <a:solidFill>
                  <a:srgbClr val="0D0D0D"/>
                </a:solidFill>
                <a:effectLst/>
                <a:latin typeface="Söhne"/>
              </a:rPr>
              <a:t>Objective:</a:t>
            </a:r>
            <a:r>
              <a:rPr lang="en-IN" b="0" i="0" dirty="0">
                <a:solidFill>
                  <a:srgbClr val="0D0D0D"/>
                </a:solidFill>
                <a:effectLst/>
                <a:latin typeface="Söhne"/>
              </a:rPr>
              <a:t> Develop a question generation system for remote sensing images using Gemini API, enhancing understanding in the field.</a:t>
            </a:r>
          </a:p>
          <a:p>
            <a:pPr marL="285750" indent="-285750" algn="l">
              <a:buFont typeface="Arial" panose="020B0604020202020204" pitchFamily="34" charset="0"/>
              <a:buChar char="•"/>
            </a:pPr>
            <a:r>
              <a:rPr lang="en-IN" b="1" i="0" dirty="0">
                <a:solidFill>
                  <a:srgbClr val="0D0D0D"/>
                </a:solidFill>
                <a:effectLst/>
                <a:latin typeface="Söhne"/>
              </a:rPr>
              <a:t>Scope:</a:t>
            </a:r>
            <a:r>
              <a:rPr lang="en-IN" b="0" i="0" dirty="0">
                <a:solidFill>
                  <a:srgbClr val="0D0D0D"/>
                </a:solidFill>
                <a:effectLst/>
                <a:latin typeface="Söhne"/>
              </a:rPr>
              <a:t> Utilize Gemini API to access image data and metadata, focusing on generating contextually relevant questions.</a:t>
            </a:r>
          </a:p>
          <a:p>
            <a:pPr marL="285750" indent="-285750" algn="l">
              <a:buFont typeface="Arial" panose="020B0604020202020204" pitchFamily="34" charset="0"/>
              <a:buChar char="•"/>
            </a:pPr>
            <a:r>
              <a:rPr lang="en-IN" b="1" i="0" dirty="0">
                <a:solidFill>
                  <a:srgbClr val="0D0D0D"/>
                </a:solidFill>
                <a:effectLst/>
                <a:latin typeface="Söhne"/>
              </a:rPr>
              <a:t>Key Components:</a:t>
            </a:r>
            <a:r>
              <a:rPr lang="en-IN" b="0" i="0" dirty="0">
                <a:solidFill>
                  <a:srgbClr val="0D0D0D"/>
                </a:solidFill>
                <a:effectLst/>
                <a:latin typeface="Söhne"/>
              </a:rPr>
              <a:t> Utilize pre-trained models from Gemini API for image and text retrieval; Develop algorithms for direct question generation.</a:t>
            </a:r>
          </a:p>
          <a:p>
            <a:pPr marL="285750" indent="-285750" algn="l">
              <a:buFont typeface="Arial" panose="020B0604020202020204" pitchFamily="34" charset="0"/>
              <a:buChar char="•"/>
            </a:pPr>
            <a:r>
              <a:rPr lang="en-IN" b="1" i="0" dirty="0">
                <a:solidFill>
                  <a:srgbClr val="0D0D0D"/>
                </a:solidFill>
                <a:effectLst/>
                <a:latin typeface="Söhne"/>
              </a:rPr>
              <a:t>Approach:</a:t>
            </a:r>
            <a:r>
              <a:rPr lang="en-IN" b="0" i="0" dirty="0">
                <a:solidFill>
                  <a:srgbClr val="0D0D0D"/>
                </a:solidFill>
                <a:effectLst/>
                <a:latin typeface="Söhne"/>
              </a:rPr>
              <a:t> Integrate Gemini API for information extraction; Develop algorithms using text processing and sequence models for question generation; Fine-tune pre-trained models for improved accuracy.</a:t>
            </a:r>
          </a:p>
          <a:p>
            <a:pPr marL="285750" indent="-285750" algn="l">
              <a:buFont typeface="Arial" panose="020B0604020202020204" pitchFamily="34" charset="0"/>
              <a:buChar char="•"/>
            </a:pPr>
            <a:endParaRPr lang="en-US" b="0" i="0" dirty="0">
              <a:solidFill>
                <a:srgbClr val="0D0D0D"/>
              </a:solidFill>
              <a:effectLst/>
              <a:latin typeface="Söh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2" name="image1.jpeg">
            <a:extLst>
              <a:ext uri="{FF2B5EF4-FFF2-40B4-BE49-F238E27FC236}">
                <a16:creationId xmlns:a16="http://schemas.microsoft.com/office/drawing/2014/main" id="{A8DFEED9-F76E-C404-6B62-A26403C79963}"/>
              </a:ext>
            </a:extLst>
          </p:cNvPr>
          <p:cNvPicPr>
            <a:picLocks noChangeAspect="1"/>
          </p:cNvPicPr>
          <p:nvPr/>
        </p:nvPicPr>
        <p:blipFill>
          <a:blip r:embed="rId2" cstate="print"/>
          <a:stretch>
            <a:fillRect/>
          </a:stretch>
        </p:blipFill>
        <p:spPr>
          <a:xfrm>
            <a:off x="1447800" y="2057400"/>
            <a:ext cx="6096000" cy="4038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a16="http://schemas.microsoft.com/office/drawing/2014/main" id="{DE5B932A-5410-822D-0A13-92C1F71B35D7}"/>
              </a:ext>
            </a:extLst>
          </p:cNvPr>
          <p:cNvSpPr txBox="1"/>
          <p:nvPr/>
        </p:nvSpPr>
        <p:spPr>
          <a:xfrm>
            <a:off x="990600" y="1219200"/>
            <a:ext cx="6629400" cy="4247317"/>
          </a:xfrm>
          <a:prstGeom prst="rect">
            <a:avLst/>
          </a:prstGeom>
          <a:noFill/>
        </p:spPr>
        <p:txBody>
          <a:bodyPr wrap="square" rtlCol="0">
            <a:spAutoFit/>
          </a:bodyPr>
          <a:lstStyle/>
          <a:p>
            <a:pPr marL="285750" indent="-285750" algn="l">
              <a:buFont typeface="Arial" panose="020B0604020202020204" pitchFamily="34" charset="0"/>
              <a:buChar char="•"/>
            </a:pPr>
            <a:r>
              <a:rPr lang="en-IN" b="0" i="0" dirty="0">
                <a:solidFill>
                  <a:srgbClr val="0D0D0D"/>
                </a:solidFill>
                <a:effectLst/>
                <a:latin typeface="Söhne"/>
              </a:rPr>
              <a:t>User Upload: Remote-sensing image uploaded to web app. </a:t>
            </a:r>
          </a:p>
          <a:p>
            <a:pPr marL="285750" indent="-285750" algn="l">
              <a:buFont typeface="Arial" panose="020B0604020202020204" pitchFamily="34" charset="0"/>
              <a:buChar char="•"/>
            </a:pPr>
            <a:r>
              <a:rPr lang="en-IN" b="0" i="0" dirty="0">
                <a:solidFill>
                  <a:srgbClr val="0D0D0D"/>
                </a:solidFill>
                <a:effectLst/>
                <a:latin typeface="Söhne"/>
              </a:rPr>
              <a:t>API Call: Image sent to Gemini API Bert-3 server for analysis. Question Generation: Pre-trained model generates questions based on image analysis. </a:t>
            </a:r>
          </a:p>
          <a:p>
            <a:pPr marL="285750" indent="-285750" algn="l">
              <a:buFont typeface="Arial" panose="020B0604020202020204" pitchFamily="34" charset="0"/>
              <a:buChar char="•"/>
            </a:pPr>
            <a:r>
              <a:rPr lang="en-IN" b="0" i="0" dirty="0">
                <a:solidFill>
                  <a:srgbClr val="0D0D0D"/>
                </a:solidFill>
                <a:effectLst/>
                <a:latin typeface="Söhne"/>
              </a:rPr>
              <a:t>Display: Questions displayed on web app interface for user interaction.</a:t>
            </a:r>
          </a:p>
          <a:p>
            <a:pPr marL="285750" indent="-285750" algn="l">
              <a:buFont typeface="Arial" panose="020B0604020202020204" pitchFamily="34" charset="0"/>
              <a:buChar char="•"/>
            </a:pPr>
            <a:r>
              <a:rPr lang="en-IN" b="0" i="0" dirty="0">
                <a:solidFill>
                  <a:srgbClr val="0D0D0D"/>
                </a:solidFill>
                <a:effectLst/>
                <a:latin typeface="Söhne"/>
              </a:rPr>
              <a:t>BERT </a:t>
            </a:r>
            <a:r>
              <a:rPr lang="en-IN" b="0" i="0" dirty="0" err="1">
                <a:solidFill>
                  <a:srgbClr val="0D0D0D"/>
                </a:solidFill>
                <a:effectLst/>
                <a:latin typeface="Söhne"/>
              </a:rPr>
              <a:t>analyzes</a:t>
            </a:r>
            <a:r>
              <a:rPr lang="en-IN" b="0" i="0" dirty="0">
                <a:solidFill>
                  <a:srgbClr val="0D0D0D"/>
                </a:solidFill>
                <a:effectLst/>
                <a:latin typeface="Söhne"/>
              </a:rPr>
              <a:t> visual details, generating questions for deeper exploration. CNNs process image, extracting features to aid question generation.</a:t>
            </a:r>
            <a:r>
              <a:rPr lang="en-US" dirty="0"/>
              <a:t>B</a:t>
            </a:r>
            <a:r>
              <a:rPr lang="en-US" b="0" i="0" dirty="0">
                <a:solidFill>
                  <a:srgbClr val="0D0D0D"/>
                </a:solidFill>
                <a:effectLst/>
                <a:latin typeface="Söhne"/>
              </a:rPr>
              <a:t>ERT's utilization in visual question generation from remote sensing images is vital as it can interpret intricate visual elements and convert them into coherent questions.</a:t>
            </a:r>
          </a:p>
          <a:p>
            <a:pPr marL="285750" indent="-285750" algn="l">
              <a:buFont typeface="Arial" panose="020B0604020202020204" pitchFamily="34" charset="0"/>
              <a:buChar char="•"/>
            </a:pPr>
            <a:r>
              <a:rPr lang="en-US" b="0" i="0" dirty="0">
                <a:solidFill>
                  <a:srgbClr val="0D0D0D"/>
                </a:solidFill>
                <a:effectLst/>
                <a:latin typeface="Söhne"/>
              </a:rPr>
              <a:t> Its deep understanding of textual semantics ensures the relevance and contextuality of the generated questions, enabling insightful exploration of remote sensing data.</a:t>
            </a:r>
            <a:endParaRPr lang="en-US" dirty="0">
              <a:solidFill>
                <a:srgbClr val="1F1F1F"/>
              </a:solidFill>
              <a:latin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5DD5-C8D4-78F3-8FF5-720CBEF596EB}"/>
              </a:ext>
            </a:extLst>
          </p:cNvPr>
          <p:cNvSpPr>
            <a:spLocks noGrp="1"/>
          </p:cNvSpPr>
          <p:nvPr>
            <p:ph type="title"/>
          </p:nvPr>
        </p:nvSpPr>
        <p:spPr>
          <a:xfrm>
            <a:off x="594540" y="762000"/>
            <a:ext cx="7771680" cy="1469880"/>
          </a:xfrm>
        </p:spPr>
        <p:txBody>
          <a:bodyPr/>
          <a:lstStyle/>
          <a:p>
            <a:r>
              <a:rPr lang="en-IN" sz="1800" dirty="0">
                <a:solidFill>
                  <a:srgbClr val="000000"/>
                </a:solidFill>
                <a:latin typeface="Bookman Old Style" pitchFamily="18" charset="0"/>
              </a:rPr>
              <a:t> </a:t>
            </a:r>
            <a:r>
              <a:rPr lang="en-IN" sz="3200" dirty="0">
                <a:solidFill>
                  <a:srgbClr val="C00000"/>
                </a:solidFill>
                <a:latin typeface="Calibri" panose="020F0502020204030204" pitchFamily="34" charset="0"/>
                <a:ea typeface="Calibri" panose="020F0502020204030204" pitchFamily="34" charset="0"/>
                <a:cs typeface="Calibri" panose="020F0502020204030204" pitchFamily="34" charset="0"/>
              </a:rPr>
              <a:t>Comparison of the Proposed  system with an</a:t>
            </a:r>
            <a:br>
              <a:rPr lang="en-IN" sz="3200" dirty="0">
                <a:solidFill>
                  <a:srgbClr val="C00000"/>
                </a:solidFill>
                <a:latin typeface="Calibri" panose="020F0502020204030204" pitchFamily="34" charset="0"/>
                <a:ea typeface="Calibri" panose="020F0502020204030204" pitchFamily="34" charset="0"/>
                <a:cs typeface="Calibri" panose="020F0502020204030204" pitchFamily="34" charset="0"/>
              </a:rPr>
            </a:br>
            <a:r>
              <a:rPr lang="en-IN" sz="3200" dirty="0">
                <a:solidFill>
                  <a:srgbClr val="C00000"/>
                </a:solidFill>
                <a:latin typeface="Calibri" panose="020F0502020204030204" pitchFamily="34" charset="0"/>
                <a:ea typeface="Calibri" panose="020F0502020204030204" pitchFamily="34" charset="0"/>
                <a:cs typeface="Calibri" panose="020F0502020204030204" pitchFamily="34" charset="0"/>
              </a:rPr>
              <a:t> existing system</a:t>
            </a:r>
            <a:br>
              <a:rPr lang="en-IN" sz="1800" dirty="0">
                <a:solidFill>
                  <a:srgbClr val="000000"/>
                </a:solidFill>
                <a:latin typeface="Bookman Old Style" pitchFamily="18" charset="0"/>
              </a:rPr>
            </a:br>
            <a:endParaRPr lang="en-IN" dirty="0"/>
          </a:p>
        </p:txBody>
      </p:sp>
      <p:sp>
        <p:nvSpPr>
          <p:cNvPr id="3" name="Text Placeholder 2">
            <a:extLst>
              <a:ext uri="{FF2B5EF4-FFF2-40B4-BE49-F238E27FC236}">
                <a16:creationId xmlns:a16="http://schemas.microsoft.com/office/drawing/2014/main" id="{D292EA30-367F-56AE-88E0-C9F829618AE6}"/>
              </a:ext>
            </a:extLst>
          </p:cNvPr>
          <p:cNvSpPr>
            <a:spLocks noGrp="1"/>
          </p:cNvSpPr>
          <p:nvPr>
            <p:ph type="body"/>
          </p:nvPr>
        </p:nvSpPr>
        <p:spPr>
          <a:xfrm>
            <a:off x="457200" y="2362200"/>
            <a:ext cx="8518500" cy="3733800"/>
          </a:xfrm>
        </p:spPr>
        <p:txBody>
          <a:bodyPr/>
          <a:lstStyle/>
          <a:p>
            <a:pPr marL="285750" indent="-285750" algn="l">
              <a:buFont typeface="Arial" panose="020B0604020202020204" pitchFamily="34" charset="0"/>
              <a:buChar char="•"/>
            </a:pPr>
            <a:r>
              <a:rPr lang="en-US" b="1" i="0" dirty="0">
                <a:solidFill>
                  <a:srgbClr val="0D0D0D"/>
                </a:solidFill>
                <a:effectLst/>
                <a:latin typeface="Söhne"/>
              </a:rPr>
              <a:t>Integration of Pre-trained Models:</a:t>
            </a:r>
            <a:r>
              <a:rPr lang="en-US" b="0" i="0" dirty="0">
                <a:solidFill>
                  <a:srgbClr val="0D0D0D"/>
                </a:solidFill>
                <a:effectLst/>
                <a:latin typeface="Söhne"/>
              </a:rPr>
              <a:t> The proposed system utilizes advanced </a:t>
            </a:r>
          </a:p>
          <a:p>
            <a:pPr algn="l"/>
            <a:r>
              <a:rPr lang="en-US" b="0" i="0" dirty="0">
                <a:solidFill>
                  <a:srgbClr val="0D0D0D"/>
                </a:solidFill>
                <a:effectLst/>
                <a:latin typeface="Söhne"/>
              </a:rPr>
              <a:t>       Gemini API And BERT-3, surpassing traditional systems.</a:t>
            </a:r>
          </a:p>
          <a:p>
            <a:pPr marL="285750" indent="-285750" algn="l">
              <a:buFont typeface="Arial" panose="020B0604020202020204" pitchFamily="34" charset="0"/>
              <a:buChar char="•"/>
            </a:pPr>
            <a:r>
              <a:rPr lang="en-US" b="1" i="0" dirty="0">
                <a:solidFill>
                  <a:srgbClr val="0D0D0D"/>
                </a:solidFill>
                <a:effectLst/>
                <a:latin typeface="Söhne"/>
              </a:rPr>
              <a:t>Efficiency and Accessibility:</a:t>
            </a:r>
            <a:r>
              <a:rPr lang="en-US" b="0" i="0" dirty="0">
                <a:solidFill>
                  <a:srgbClr val="0D0D0D"/>
                </a:solidFill>
                <a:effectLst/>
                <a:latin typeface="Söhne"/>
              </a:rPr>
              <a:t> Unlike manual annotation, the proposed system efficiently</a:t>
            </a:r>
          </a:p>
          <a:p>
            <a:pPr algn="l"/>
            <a:r>
              <a:rPr lang="en-US" b="0" i="0" dirty="0">
                <a:solidFill>
                  <a:srgbClr val="0D0D0D"/>
                </a:solidFill>
                <a:effectLst/>
                <a:latin typeface="Söhne"/>
              </a:rPr>
              <a:t>         accesses data through Gemini API.</a:t>
            </a:r>
          </a:p>
          <a:p>
            <a:pPr marL="285750" indent="-285750" algn="l">
              <a:buFont typeface="Arial" panose="020B0604020202020204" pitchFamily="34" charset="0"/>
              <a:buChar char="•"/>
            </a:pPr>
            <a:r>
              <a:rPr lang="en-US" b="1" i="0" dirty="0">
                <a:solidFill>
                  <a:srgbClr val="0D0D0D"/>
                </a:solidFill>
                <a:effectLst/>
                <a:latin typeface="Söhne"/>
              </a:rPr>
              <a:t>Contextual Understanding:</a:t>
            </a:r>
            <a:r>
              <a:rPr lang="en-US" b="0" i="0" dirty="0">
                <a:solidFill>
                  <a:srgbClr val="0D0D0D"/>
                </a:solidFill>
                <a:effectLst/>
                <a:latin typeface="Söhne"/>
              </a:rPr>
              <a:t> Leveraging BERT-3's NLP, it generates contextually </a:t>
            </a:r>
          </a:p>
          <a:p>
            <a:pPr algn="l"/>
            <a:r>
              <a:rPr lang="en-US" b="0" i="0" dirty="0">
                <a:solidFill>
                  <a:srgbClr val="0D0D0D"/>
                </a:solidFill>
                <a:effectLst/>
                <a:latin typeface="Söhne"/>
              </a:rPr>
              <a:t>        relevant questions.</a:t>
            </a:r>
          </a:p>
          <a:p>
            <a:pPr marL="285750" indent="-285750" algn="l">
              <a:buFont typeface="Arial" panose="020B0604020202020204" pitchFamily="34" charset="0"/>
              <a:buChar char="•"/>
            </a:pPr>
            <a:r>
              <a:rPr lang="en-US" b="1" i="0" dirty="0">
                <a:solidFill>
                  <a:srgbClr val="0D0D0D"/>
                </a:solidFill>
                <a:effectLst/>
                <a:latin typeface="Söhne"/>
              </a:rPr>
              <a:t>Scalability and Adaptability:</a:t>
            </a:r>
            <a:r>
              <a:rPr lang="en-US" b="0" i="0" dirty="0">
                <a:solidFill>
                  <a:srgbClr val="0D0D0D"/>
                </a:solidFill>
                <a:effectLst/>
                <a:latin typeface="Söhne"/>
              </a:rPr>
              <a:t> With Gemini API and BERT-3, it offers scalability and </a:t>
            </a:r>
          </a:p>
          <a:p>
            <a:pPr algn="l"/>
            <a:r>
              <a:rPr lang="en-US" b="0" i="0" dirty="0">
                <a:solidFill>
                  <a:srgbClr val="0D0D0D"/>
                </a:solidFill>
                <a:effectLst/>
                <a:latin typeface="Söhne"/>
              </a:rPr>
              <a:t>       adaptability.</a:t>
            </a:r>
          </a:p>
          <a:p>
            <a:pPr marL="285750" indent="-285750" algn="l">
              <a:buFont typeface="Arial" panose="020B0604020202020204" pitchFamily="34" charset="0"/>
              <a:buChar char="•"/>
            </a:pPr>
            <a:r>
              <a:rPr lang="en-US" b="1" i="0" dirty="0">
                <a:solidFill>
                  <a:srgbClr val="0D0D0D"/>
                </a:solidFill>
                <a:effectLst/>
                <a:latin typeface="Söhne"/>
              </a:rPr>
              <a:t>Performance and Evaluation:</a:t>
            </a:r>
            <a:r>
              <a:rPr lang="en-US" b="0" i="0" dirty="0">
                <a:solidFill>
                  <a:srgbClr val="0D0D0D"/>
                </a:solidFill>
                <a:effectLst/>
                <a:latin typeface="Söhne"/>
              </a:rPr>
              <a:t> Demonstrates superior performance and reliability </a:t>
            </a:r>
          </a:p>
          <a:p>
            <a:pPr algn="l"/>
            <a:r>
              <a:rPr lang="en-US" b="0" i="0" dirty="0">
                <a:solidFill>
                  <a:srgbClr val="0D0D0D"/>
                </a:solidFill>
                <a:effectLst/>
                <a:latin typeface="Söhne"/>
              </a:rPr>
              <a:t>        in question generation.</a:t>
            </a:r>
          </a:p>
          <a:p>
            <a:pPr marL="285750" indent="-285750">
              <a:buFont typeface="Arial" panose="020B0604020202020204" pitchFamily="34" charset="0"/>
              <a:buChar char="•"/>
            </a:pPr>
            <a:endParaRPr lang="en-IN" dirty="0"/>
          </a:p>
        </p:txBody>
      </p:sp>
      <p:sp>
        <p:nvSpPr>
          <p:cNvPr id="4" name="CustomShape 1">
            <a:extLst>
              <a:ext uri="{FF2B5EF4-FFF2-40B4-BE49-F238E27FC236}">
                <a16:creationId xmlns:a16="http://schemas.microsoft.com/office/drawing/2014/main" id="{EB3ED1C1-1A31-87DE-3C89-4BB291DB087B}"/>
              </a:ext>
            </a:extLst>
          </p:cNvPr>
          <p:cNvSpPr/>
          <p:nvPr/>
        </p:nvSpPr>
        <p:spPr>
          <a:xfrm>
            <a:off x="594540" y="198120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23832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2" name="TextBox 1">
            <a:extLst>
              <a:ext uri="{FF2B5EF4-FFF2-40B4-BE49-F238E27FC236}">
                <a16:creationId xmlns:a16="http://schemas.microsoft.com/office/drawing/2014/main" id="{E0186595-3C7B-920E-F4B3-F0A803BBD737}"/>
              </a:ext>
            </a:extLst>
          </p:cNvPr>
          <p:cNvSpPr txBox="1"/>
          <p:nvPr/>
        </p:nvSpPr>
        <p:spPr>
          <a:xfrm>
            <a:off x="0" y="1599600"/>
            <a:ext cx="9271769" cy="3277820"/>
          </a:xfrm>
          <a:prstGeom prst="rect">
            <a:avLst/>
          </a:prstGeom>
          <a:noFill/>
        </p:spPr>
        <p:txBody>
          <a:bodyPr wrap="none" rtlCol="0">
            <a:spAutoFit/>
          </a:bodyPr>
          <a:lstStyle/>
          <a:p>
            <a:pPr marL="285750" indent="-285750" algn="l">
              <a:lnSpc>
                <a:spcPct val="150000"/>
              </a:lnSpc>
              <a:buFont typeface="Arial" panose="020B0604020202020204" pitchFamily="34" charset="0"/>
              <a:buChar char="•"/>
            </a:pPr>
            <a:endParaRPr lang="en-US" b="1" i="0" dirty="0">
              <a:solidFill>
                <a:srgbClr val="0D0D0D"/>
              </a:solidFill>
              <a:effectLst/>
              <a:latin typeface="Söhne"/>
            </a:endParaRPr>
          </a:p>
          <a:p>
            <a:pPr marL="285750" indent="-285750" algn="l">
              <a:lnSpc>
                <a:spcPct val="150000"/>
              </a:lnSpc>
              <a:buFont typeface="Arial" panose="020B0604020202020204" pitchFamily="34" charset="0"/>
              <a:buChar char="•"/>
            </a:pPr>
            <a:r>
              <a:rPr lang="en-US" b="1" i="0" dirty="0">
                <a:solidFill>
                  <a:srgbClr val="0D0D0D"/>
                </a:solidFill>
                <a:effectLst/>
                <a:latin typeface="Söhne"/>
              </a:rPr>
              <a:t>Question Relevance:</a:t>
            </a:r>
            <a:r>
              <a:rPr lang="en-US" b="0" i="0" dirty="0">
                <a:solidFill>
                  <a:srgbClr val="0D0D0D"/>
                </a:solidFill>
                <a:effectLst/>
                <a:latin typeface="Söhne"/>
              </a:rPr>
              <a:t> Evaluate the relevance of generated questions by comparing them with</a:t>
            </a:r>
          </a:p>
          <a:p>
            <a:pPr algn="l">
              <a:lnSpc>
                <a:spcPct val="150000"/>
              </a:lnSpc>
            </a:pPr>
            <a:r>
              <a:rPr lang="en-US" b="0" i="0" dirty="0">
                <a:solidFill>
                  <a:srgbClr val="0D0D0D"/>
                </a:solidFill>
                <a:effectLst/>
                <a:latin typeface="Söhne"/>
              </a:rPr>
              <a:t>      ground truth annotations or human judgments. </a:t>
            </a:r>
          </a:p>
          <a:p>
            <a:pPr marL="285750" indent="-285750" algn="l">
              <a:lnSpc>
                <a:spcPct val="150000"/>
              </a:lnSpc>
              <a:buFont typeface="Arial" panose="020B0604020202020204" pitchFamily="34" charset="0"/>
              <a:buChar char="•"/>
            </a:pPr>
            <a:r>
              <a:rPr lang="en-US" dirty="0">
                <a:solidFill>
                  <a:srgbClr val="0D0D0D"/>
                </a:solidFill>
                <a:latin typeface="Söhne"/>
              </a:rPr>
              <a:t>     </a:t>
            </a:r>
            <a:r>
              <a:rPr lang="en-US" b="1" i="0" dirty="0">
                <a:solidFill>
                  <a:srgbClr val="0D0D0D"/>
                </a:solidFill>
                <a:effectLst/>
                <a:latin typeface="Söhne"/>
              </a:rPr>
              <a:t>Semantic Coherence:</a:t>
            </a:r>
            <a:r>
              <a:rPr lang="en-US" b="0" i="0" dirty="0">
                <a:solidFill>
                  <a:srgbClr val="0D0D0D"/>
                </a:solidFill>
                <a:effectLst/>
                <a:latin typeface="Söhne"/>
              </a:rPr>
              <a:t> Assess the coherence and logical consistency of generated questions </a:t>
            </a:r>
          </a:p>
          <a:p>
            <a:pPr algn="l">
              <a:lnSpc>
                <a:spcPct val="150000"/>
              </a:lnSpc>
            </a:pPr>
            <a:r>
              <a:rPr lang="en-US" dirty="0">
                <a:solidFill>
                  <a:srgbClr val="0D0D0D"/>
                </a:solidFill>
                <a:latin typeface="Söhne"/>
              </a:rPr>
              <a:t>   </a:t>
            </a:r>
            <a:r>
              <a:rPr lang="en-US" b="0" i="0" dirty="0">
                <a:solidFill>
                  <a:srgbClr val="0D0D0D"/>
                </a:solidFill>
                <a:effectLst/>
                <a:latin typeface="Söhne"/>
              </a:rPr>
              <a:t>    using semantic similarity metrics or linguistic analysis techniques.</a:t>
            </a:r>
          </a:p>
          <a:p>
            <a:pPr marL="285750" indent="-285750" algn="l">
              <a:lnSpc>
                <a:spcPct val="150000"/>
              </a:lnSpc>
              <a:buFont typeface="Arial" panose="020B0604020202020204" pitchFamily="34" charset="0"/>
              <a:buChar char="•"/>
            </a:pPr>
            <a:r>
              <a:rPr lang="en-US" b="1" i="0" dirty="0">
                <a:solidFill>
                  <a:srgbClr val="0D0D0D"/>
                </a:solidFill>
                <a:effectLst/>
                <a:latin typeface="Söhne"/>
              </a:rPr>
              <a:t> Diversity:</a:t>
            </a:r>
            <a:r>
              <a:rPr lang="en-US" b="0" i="0" dirty="0">
                <a:solidFill>
                  <a:srgbClr val="0D0D0D"/>
                </a:solidFill>
                <a:effectLst/>
                <a:latin typeface="Söhne"/>
              </a:rPr>
              <a:t> Measure the diversity of generated questions to ensure a wide coverage of </a:t>
            </a:r>
          </a:p>
          <a:p>
            <a:pPr algn="l">
              <a:lnSpc>
                <a:spcPct val="150000"/>
              </a:lnSpc>
            </a:pPr>
            <a:r>
              <a:rPr lang="en-US" b="0" i="0" dirty="0">
                <a:solidFill>
                  <a:srgbClr val="0D0D0D"/>
                </a:solidFill>
                <a:effectLst/>
                <a:latin typeface="Söhne"/>
              </a:rPr>
              <a:t>      semantic concepts and topics present in the remote sensing images.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2" name="TextBox 1">
            <a:extLst>
              <a:ext uri="{FF2B5EF4-FFF2-40B4-BE49-F238E27FC236}">
                <a16:creationId xmlns:a16="http://schemas.microsoft.com/office/drawing/2014/main" id="{518078B0-33EF-7DEB-A117-192944E32963}"/>
              </a:ext>
            </a:extLst>
          </p:cNvPr>
          <p:cNvSpPr txBox="1"/>
          <p:nvPr/>
        </p:nvSpPr>
        <p:spPr>
          <a:xfrm>
            <a:off x="304800" y="1524000"/>
            <a:ext cx="9044399" cy="2862322"/>
          </a:xfrm>
          <a:prstGeom prst="rect">
            <a:avLst/>
          </a:prstGeom>
          <a:noFill/>
        </p:spPr>
        <p:txBody>
          <a:bodyPr wrap="none" rtlCol="0">
            <a:spAutoFit/>
          </a:bodyPr>
          <a:lstStyle/>
          <a:p>
            <a:pPr algn="l">
              <a:buFont typeface="+mj-lt"/>
              <a:buAutoNum type="arabicPeriod"/>
            </a:pPr>
            <a:r>
              <a:rPr lang="en-US" b="1" i="0" dirty="0">
                <a:solidFill>
                  <a:srgbClr val="0D0D0D"/>
                </a:solidFill>
                <a:effectLst/>
                <a:latin typeface="Söhne"/>
              </a:rPr>
              <a:t>Quantitative Evaluation:</a:t>
            </a:r>
            <a:r>
              <a:rPr lang="en-US" b="0" i="0" dirty="0">
                <a:solidFill>
                  <a:srgbClr val="0D0D0D"/>
                </a:solidFill>
                <a:effectLst/>
                <a:latin typeface="Söhne"/>
              </a:rPr>
              <a:t> Calculate evaluation metrics such as BLEU scores to quantify the</a:t>
            </a:r>
          </a:p>
          <a:p>
            <a:pPr algn="l"/>
            <a:r>
              <a:rPr lang="en-US" b="0" i="0" dirty="0">
                <a:solidFill>
                  <a:srgbClr val="0D0D0D"/>
                </a:solidFill>
                <a:effectLst/>
                <a:latin typeface="Söhne"/>
              </a:rPr>
              <a:t>performance of the visual question generation system. Higher scores indicate better alignment</a:t>
            </a:r>
          </a:p>
          <a:p>
            <a:pPr algn="l"/>
            <a:r>
              <a:rPr lang="en-US" b="0" i="0" dirty="0">
                <a:solidFill>
                  <a:srgbClr val="0D0D0D"/>
                </a:solidFill>
                <a:effectLst/>
                <a:latin typeface="Söhne"/>
              </a:rPr>
              <a:t> with ground truth annotations or human judgments.</a:t>
            </a:r>
          </a:p>
          <a:p>
            <a:pPr algn="l"/>
            <a:r>
              <a:rPr lang="en-US" b="1" i="0" dirty="0">
                <a:solidFill>
                  <a:srgbClr val="0D0D0D"/>
                </a:solidFill>
                <a:effectLst/>
                <a:latin typeface="Söhne"/>
              </a:rPr>
              <a:t>2. Qualitative Analysis:</a:t>
            </a:r>
            <a:r>
              <a:rPr lang="en-US" b="0" i="0" dirty="0">
                <a:solidFill>
                  <a:srgbClr val="0D0D0D"/>
                </a:solidFill>
                <a:effectLst/>
                <a:latin typeface="Söhne"/>
              </a:rPr>
              <a:t> Conduct a qualitative analysis by manually examining a subset of</a:t>
            </a:r>
          </a:p>
          <a:p>
            <a:pPr algn="l"/>
            <a:r>
              <a:rPr lang="en-US" b="0" i="0" dirty="0">
                <a:solidFill>
                  <a:srgbClr val="0D0D0D"/>
                </a:solidFill>
                <a:effectLst/>
                <a:latin typeface="Söhne"/>
              </a:rPr>
              <a:t> generated questions to assess their relevance, coherence, and diversity. This allows</a:t>
            </a:r>
          </a:p>
          <a:p>
            <a:pPr algn="l"/>
            <a:r>
              <a:rPr lang="en-US" b="0" i="0" dirty="0">
                <a:solidFill>
                  <a:srgbClr val="0D0D0D"/>
                </a:solidFill>
                <a:effectLst/>
                <a:latin typeface="Söhne"/>
              </a:rPr>
              <a:t>For insights into the system’s strengths and weaknesses.</a:t>
            </a:r>
          </a:p>
          <a:p>
            <a:pPr algn="l"/>
            <a:r>
              <a:rPr lang="en-US" b="1" i="0" dirty="0">
                <a:solidFill>
                  <a:srgbClr val="0D0D0D"/>
                </a:solidFill>
                <a:effectLst/>
                <a:latin typeface="Söhne"/>
              </a:rPr>
              <a:t>3. User Feedback:</a:t>
            </a:r>
            <a:r>
              <a:rPr lang="en-US" b="0" i="0" dirty="0">
                <a:solidFill>
                  <a:srgbClr val="0D0D0D"/>
                </a:solidFill>
                <a:effectLst/>
                <a:latin typeface="Söhne"/>
              </a:rPr>
              <a:t> Gather feedback from users, such as domain experts or end-users,</a:t>
            </a:r>
          </a:p>
          <a:p>
            <a:pPr algn="l"/>
            <a:r>
              <a:rPr lang="en-US" b="0" i="0" dirty="0">
                <a:solidFill>
                  <a:srgbClr val="0D0D0D"/>
                </a:solidFill>
                <a:effectLst/>
                <a:latin typeface="Söhne"/>
              </a:rPr>
              <a:t>to understand their perceptions of the generated questions' usefulness and appropriateness.</a:t>
            </a:r>
          </a:p>
          <a:p>
            <a:pPr algn="l"/>
            <a:r>
              <a:rPr lang="en-US" b="0" i="0" dirty="0">
                <a:solidFill>
                  <a:srgbClr val="0D0D0D"/>
                </a:solidFill>
                <a:effectLst/>
                <a:latin typeface="Söhne"/>
              </a:rPr>
              <a:t> Incorporate this feedback into refining and improving the system.</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jpeg">
            <a:extLst>
              <a:ext uri="{FF2B5EF4-FFF2-40B4-BE49-F238E27FC236}">
                <a16:creationId xmlns:a16="http://schemas.microsoft.com/office/drawing/2014/main" id="{47E837C5-44A1-08F5-FCA3-48C595CC3004}"/>
              </a:ext>
            </a:extLst>
          </p:cNvPr>
          <p:cNvPicPr>
            <a:picLocks noChangeAspect="1"/>
          </p:cNvPicPr>
          <p:nvPr/>
        </p:nvPicPr>
        <p:blipFill>
          <a:blip r:embed="rId2" cstate="print"/>
          <a:stretch>
            <a:fillRect/>
          </a:stretch>
        </p:blipFill>
        <p:spPr>
          <a:xfrm>
            <a:off x="990600" y="3581400"/>
            <a:ext cx="6319520" cy="2717165"/>
          </a:xfrm>
          <a:prstGeom prst="rect">
            <a:avLst/>
          </a:prstGeom>
        </p:spPr>
      </p:pic>
      <p:pic>
        <p:nvPicPr>
          <p:cNvPr id="5" name="image5.jpeg">
            <a:extLst>
              <a:ext uri="{FF2B5EF4-FFF2-40B4-BE49-F238E27FC236}">
                <a16:creationId xmlns:a16="http://schemas.microsoft.com/office/drawing/2014/main" id="{84927817-A071-9DCE-5431-126F50E0B8DB}"/>
              </a:ext>
            </a:extLst>
          </p:cNvPr>
          <p:cNvPicPr>
            <a:picLocks noChangeAspect="1"/>
          </p:cNvPicPr>
          <p:nvPr/>
        </p:nvPicPr>
        <p:blipFill>
          <a:blip r:embed="rId2" cstate="print"/>
          <a:stretch>
            <a:fillRect/>
          </a:stretch>
        </p:blipFill>
        <p:spPr>
          <a:xfrm>
            <a:off x="1066800" y="381000"/>
            <a:ext cx="6319520" cy="2717165"/>
          </a:xfrm>
          <a:prstGeom prst="rect">
            <a:avLst/>
          </a:prstGeom>
        </p:spPr>
      </p:pic>
    </p:spTree>
    <p:extLst>
      <p:ext uri="{BB962C8B-B14F-4D97-AF65-F5344CB8AC3E}">
        <p14:creationId xmlns:p14="http://schemas.microsoft.com/office/powerpoint/2010/main" val="388877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dirty="0">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CB866AA1-DE82-8D25-A3F3-EAB807653389}"/>
              </a:ext>
            </a:extLst>
          </p:cNvPr>
          <p:cNvSpPr txBox="1"/>
          <p:nvPr/>
        </p:nvSpPr>
        <p:spPr>
          <a:xfrm>
            <a:off x="609600" y="1828800"/>
            <a:ext cx="7848600" cy="2540888"/>
          </a:xfrm>
          <a:prstGeom prst="rect">
            <a:avLst/>
          </a:prstGeom>
          <a:noFill/>
        </p:spPr>
        <p:txBody>
          <a:bodyPr wrap="square" rtlCol="0">
            <a:spAutoFit/>
          </a:bodyPr>
          <a:lstStyle/>
          <a:p>
            <a:pPr>
              <a:lnSpc>
                <a:spcPct val="150000"/>
              </a:lnSpc>
            </a:pPr>
            <a:r>
              <a:rPr lang="en-US" b="0" i="0" dirty="0">
                <a:solidFill>
                  <a:srgbClr val="0D0D0D"/>
                </a:solidFill>
                <a:effectLst/>
                <a:latin typeface="Söhne"/>
              </a:rPr>
              <a:t>The Image to Questions Generator showcases the practicality of machine learning, simplifying question generation from visual content for various purposes. By leveraging the Gemini API, it enhances accessibility and analysis efficiency for remote sensing images. Ongoing research hints at novel applications in environmental fields, underlining the significance of interdisciplinary collaboration in tackling environmental challenges.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4A91FD6E-F829-CE40-20B6-F58C0B2F3255}"/>
              </a:ext>
            </a:extLst>
          </p:cNvPr>
          <p:cNvSpPr txBox="1"/>
          <p:nvPr/>
        </p:nvSpPr>
        <p:spPr>
          <a:xfrm>
            <a:off x="609600" y="1676400"/>
            <a:ext cx="7467600" cy="3268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Question Quality: Refinement of the generative model or integration of feedback mechanisms to enhance the quality of generated questions.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Support for Different Languages: Extension of the application to support question generation in multiple languages.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Customization Options: Addition of features allowing users to customize the types or number of questions generated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5714F313-885B-554A-A034-54C171D76560}"/>
              </a:ext>
            </a:extLst>
          </p:cNvPr>
          <p:cNvSpPr txBox="1"/>
          <p:nvPr/>
        </p:nvSpPr>
        <p:spPr>
          <a:xfrm>
            <a:off x="152400" y="1604516"/>
            <a:ext cx="8818954" cy="2031325"/>
          </a:xfrm>
          <a:prstGeom prst="rect">
            <a:avLst/>
          </a:prstGeom>
          <a:noFill/>
        </p:spPr>
        <p:txBody>
          <a:bodyPr wrap="square" rtlCol="0">
            <a:spAutoFit/>
          </a:bodyPr>
          <a:lstStyle/>
          <a:p>
            <a:pPr marL="342900" indent="-342900" algn="l">
              <a:buFont typeface="+mj-lt"/>
              <a:buAutoNum type="arabicPeriod"/>
            </a:pPr>
            <a:endParaRPr lang="en-GB" dirty="0"/>
          </a:p>
          <a:p>
            <a:pPr marL="342900" indent="-342900" algn="l">
              <a:buFont typeface="+mj-lt"/>
              <a:buAutoNum type="arabicPeriod"/>
            </a:pPr>
            <a:r>
              <a:rPr lang="en-GB" dirty="0">
                <a:hlinkClick r:id="rId2"/>
              </a:rPr>
              <a:t>https://www.researchgate.net/publication/369516016_Visual_Question_Generation_From_Remote_Sensing_Imageseeexplore.ieee.org/document/9077721</a:t>
            </a:r>
            <a:endParaRPr lang="en-GB" dirty="0"/>
          </a:p>
          <a:p>
            <a:pPr marL="342900" indent="-342900" algn="l">
              <a:buFont typeface="+mj-lt"/>
              <a:buAutoNum type="arabicPeriod"/>
            </a:pPr>
            <a:endParaRPr lang="en-GB" dirty="0"/>
          </a:p>
          <a:p>
            <a:pPr marL="342900" indent="-342900" algn="l">
              <a:buFont typeface="+mj-lt"/>
              <a:buAutoNum type="arabicPeriod"/>
            </a:pPr>
            <a:r>
              <a:rPr lang="en-GB" dirty="0">
                <a:hlinkClick r:id="rId3"/>
              </a:rPr>
              <a:t>https://ieeexplore.ieee.org/document/10081015/similar#similars://www.mdpi.com/2078-2489/12/8/334</a:t>
            </a:r>
            <a:endParaRPr lang="en-GB" dirty="0"/>
          </a:p>
          <a:p>
            <a:pPr marL="285750" indent="-285750">
              <a:buFont typeface="Arial" panose="020B0604020202020204" pitchFamily="34" charset="0"/>
              <a:buChar char="•"/>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8055E933-C6C8-4415-9F1F-5F02BDD88C18}"/>
              </a:ext>
            </a:extLst>
          </p:cNvPr>
          <p:cNvSpPr txBox="1"/>
          <p:nvPr/>
        </p:nvSpPr>
        <p:spPr>
          <a:xfrm>
            <a:off x="440703" y="1447800"/>
            <a:ext cx="7696200" cy="3721019"/>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Visual question generation (VQG) is an emerging research area that aims to automatically</a:t>
            </a:r>
            <a:r>
              <a:rPr lang="en-GB" sz="1800" dirty="0">
                <a:latin typeface="Times New Roman" panose="02020603050405020304" pitchFamily="18" charset="0"/>
                <a:cs typeface="Times New Roman" panose="02020603050405020304" pitchFamily="18" charset="0"/>
                <a:sym typeface="+mn-ea"/>
              </a:rPr>
              <a:t> </a:t>
            </a:r>
            <a:r>
              <a:rPr lang="en-US" sz="1800" dirty="0">
                <a:latin typeface="Times New Roman" panose="02020603050405020304" pitchFamily="18" charset="0"/>
                <a:cs typeface="Times New Roman" panose="02020603050405020304" pitchFamily="18" charset="0"/>
                <a:sym typeface="+mn-ea"/>
              </a:rPr>
              <a:t>generate natural language questions based on visual content. </a:t>
            </a:r>
          </a:p>
          <a:p>
            <a:pPr marL="285750" indent="-285750">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Here, this focuses on the</a:t>
            </a:r>
            <a:r>
              <a:rPr lang="en-GB" sz="1800" dirty="0">
                <a:latin typeface="Times New Roman" panose="02020603050405020304" pitchFamily="18" charset="0"/>
                <a:cs typeface="Times New Roman" panose="02020603050405020304" pitchFamily="18" charset="0"/>
                <a:sym typeface="+mn-ea"/>
              </a:rPr>
              <a:t> </a:t>
            </a:r>
            <a:r>
              <a:rPr lang="en-US" sz="1800" dirty="0">
                <a:latin typeface="Times New Roman" panose="02020603050405020304" pitchFamily="18" charset="0"/>
                <a:cs typeface="Times New Roman" panose="02020603050405020304" pitchFamily="18" charset="0"/>
                <a:sym typeface="+mn-ea"/>
              </a:rPr>
              <a:t>application of VQG to remote sensing images, which are obtained from aerial or satellite</a:t>
            </a:r>
            <a:r>
              <a:rPr lang="en-GB" sz="1800" dirty="0">
                <a:latin typeface="Times New Roman" panose="02020603050405020304" pitchFamily="18" charset="0"/>
                <a:cs typeface="Times New Roman" panose="02020603050405020304" pitchFamily="18" charset="0"/>
                <a:sym typeface="+mn-ea"/>
              </a:rPr>
              <a:t> </a:t>
            </a:r>
            <a:r>
              <a:rPr lang="en-US" sz="1800" dirty="0">
                <a:latin typeface="Times New Roman" panose="02020603050405020304" pitchFamily="18" charset="0"/>
                <a:cs typeface="Times New Roman" panose="02020603050405020304" pitchFamily="18" charset="0"/>
                <a:sym typeface="+mn-ea"/>
              </a:rPr>
              <a:t>sensors and provide valuable information for various domains, including agriculture, urban</a:t>
            </a:r>
            <a:r>
              <a:rPr lang="en-GB" sz="1800" dirty="0">
                <a:latin typeface="Times New Roman" panose="02020603050405020304" pitchFamily="18" charset="0"/>
                <a:cs typeface="Times New Roman" panose="02020603050405020304" pitchFamily="18" charset="0"/>
                <a:sym typeface="+mn-ea"/>
              </a:rPr>
              <a:t> </a:t>
            </a:r>
            <a:r>
              <a:rPr lang="en-US" sz="1800" dirty="0">
                <a:latin typeface="Times New Roman" panose="02020603050405020304" pitchFamily="18" charset="0"/>
                <a:cs typeface="Times New Roman" panose="02020603050405020304" pitchFamily="18" charset="0"/>
                <a:sym typeface="+mn-ea"/>
              </a:rPr>
              <a:t>planning, and environmental monitoring. </a:t>
            </a:r>
          </a:p>
          <a:p>
            <a:pPr marL="285750" indent="-285750">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Convolution Neural Networks (CNNs)</a:t>
            </a:r>
            <a:r>
              <a:rPr lang="en-GB" sz="1800" dirty="0">
                <a:latin typeface="Times New Roman" panose="02020603050405020304" pitchFamily="18" charset="0"/>
                <a:cs typeface="Times New Roman" panose="02020603050405020304" pitchFamily="18" charset="0"/>
                <a:sym typeface="+mn-ea"/>
              </a:rPr>
              <a:t> </a:t>
            </a:r>
            <a:r>
              <a:rPr lang="en-US" sz="1800" dirty="0">
                <a:latin typeface="Times New Roman" panose="02020603050405020304" pitchFamily="18" charset="0"/>
                <a:cs typeface="Times New Roman" panose="02020603050405020304" pitchFamily="18" charset="0"/>
                <a:sym typeface="+mn-ea"/>
              </a:rPr>
              <a:t>are utilized to capture spatial information from the images. Pre-trained</a:t>
            </a:r>
            <a:r>
              <a:rPr lang="en-IN" altLang="en-US" sz="1800" dirty="0">
                <a:latin typeface="Times New Roman" panose="02020603050405020304" pitchFamily="18" charset="0"/>
                <a:cs typeface="Times New Roman" panose="02020603050405020304" pitchFamily="18" charset="0"/>
                <a:sym typeface="+mn-ea"/>
              </a:rPr>
              <a:t> models like Gemini API</a:t>
            </a:r>
            <a:r>
              <a:rPr lang="en-US" sz="1800" dirty="0">
                <a:latin typeface="Times New Roman" panose="02020603050405020304" pitchFamily="18" charset="0"/>
                <a:cs typeface="Times New Roman" panose="02020603050405020304" pitchFamily="18" charset="0"/>
                <a:sym typeface="+mn-ea"/>
              </a:rPr>
              <a:t> are employed to model sequential patterns in the generated questions. </a:t>
            </a:r>
          </a:p>
          <a:p>
            <a:pPr marL="285750" indent="-285750">
              <a:lnSpc>
                <a:spcPct val="11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The</a:t>
            </a:r>
            <a:r>
              <a:rPr lang="en-GB" sz="1800" dirty="0">
                <a:latin typeface="Times New Roman" panose="02020603050405020304" pitchFamily="18" charset="0"/>
                <a:cs typeface="Times New Roman" panose="02020603050405020304" pitchFamily="18" charset="0"/>
                <a:sym typeface="+mn-ea"/>
              </a:rPr>
              <a:t> </a:t>
            </a:r>
            <a:r>
              <a:rPr lang="en-US" sz="1800" dirty="0">
                <a:latin typeface="Times New Roman" panose="02020603050405020304" pitchFamily="18" charset="0"/>
                <a:cs typeface="Times New Roman" panose="02020603050405020304" pitchFamily="18" charset="0"/>
                <a:sym typeface="+mn-ea"/>
              </a:rPr>
              <a:t>combination of these architectures enables the model to effectively comprehend and translate</a:t>
            </a:r>
            <a:r>
              <a:rPr lang="en-GB" sz="1800" dirty="0">
                <a:latin typeface="Times New Roman" panose="02020603050405020304" pitchFamily="18" charset="0"/>
                <a:cs typeface="Times New Roman" panose="02020603050405020304" pitchFamily="18" charset="0"/>
                <a:sym typeface="+mn-ea"/>
              </a:rPr>
              <a:t> </a:t>
            </a:r>
            <a:r>
              <a:rPr lang="en-US" sz="1800" dirty="0">
                <a:latin typeface="Times New Roman" panose="02020603050405020304" pitchFamily="18" charset="0"/>
                <a:cs typeface="Times New Roman" panose="02020603050405020304" pitchFamily="18" charset="0"/>
                <a:sym typeface="+mn-ea"/>
              </a:rPr>
              <a:t>the visual context into human-readable questions. </a:t>
            </a:r>
            <a:endParaRPr lang="en-US" sz="1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2" name="TextBox 1">
            <a:extLst>
              <a:ext uri="{FF2B5EF4-FFF2-40B4-BE49-F238E27FC236}">
                <a16:creationId xmlns:a16="http://schemas.microsoft.com/office/drawing/2014/main" id="{951394E8-4BE6-387F-BA21-4BF66A193252}"/>
              </a:ext>
            </a:extLst>
          </p:cNvPr>
          <p:cNvSpPr txBox="1"/>
          <p:nvPr/>
        </p:nvSpPr>
        <p:spPr>
          <a:xfrm>
            <a:off x="457200" y="1539831"/>
            <a:ext cx="7848600" cy="35548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Visual Question Generator (VQG) merges computer vision and natural language processing.</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leverages state-of-the-art deep learning techniques.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VQG automatically generates meaningful questions about images.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Potential applications include content generation, education, and accessibility.</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enables machines to interact with the visual world more intelligently.</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VQG assists users in a more human-like manner.</a:t>
            </a:r>
          </a:p>
          <a:p>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3" name="TextBox 2">
            <a:extLst>
              <a:ext uri="{FF2B5EF4-FFF2-40B4-BE49-F238E27FC236}">
                <a16:creationId xmlns:a16="http://schemas.microsoft.com/office/drawing/2014/main" id="{372DCD82-7DA0-7E21-1203-B042C60FA910}"/>
              </a:ext>
            </a:extLst>
          </p:cNvPr>
          <p:cNvSpPr txBox="1"/>
          <p:nvPr/>
        </p:nvSpPr>
        <p:spPr>
          <a:xfrm>
            <a:off x="457200" y="1028400"/>
            <a:ext cx="8381160" cy="3554819"/>
          </a:xfrm>
          <a:prstGeom prst="rect">
            <a:avLst/>
          </a:prstGeom>
          <a:noFill/>
        </p:spPr>
        <p:txBody>
          <a:bodyPr wrap="square" rtlCol="0">
            <a:spAutoFit/>
          </a:bodyPr>
          <a:lstStyle/>
          <a:p>
            <a:pPr algn="l"/>
            <a:endParaRPr lang="en-US" b="1" dirty="0">
              <a:solidFill>
                <a:srgbClr val="0D0D0D"/>
              </a:solidFill>
              <a:latin typeface="Söhne"/>
            </a:endParaRPr>
          </a:p>
          <a:p>
            <a:pPr marL="285750" indent="-285750" algn="l">
              <a:lnSpc>
                <a:spcPct val="150000"/>
              </a:lnSpc>
              <a:buFont typeface="Arial" panose="020B0604020202020204" pitchFamily="34" charset="0"/>
              <a:buChar char="•"/>
            </a:pPr>
            <a:r>
              <a:rPr lang="en-US" b="1" dirty="0">
                <a:solidFill>
                  <a:srgbClr val="0D0D0D"/>
                </a:solidFill>
                <a:latin typeface="Söhne"/>
              </a:rPr>
              <a:t>R</a:t>
            </a:r>
            <a:r>
              <a:rPr lang="en-US" b="1" i="0" dirty="0">
                <a:solidFill>
                  <a:srgbClr val="0D0D0D"/>
                </a:solidFill>
                <a:effectLst/>
                <a:latin typeface="Söhne"/>
              </a:rPr>
              <a:t>ule-Based Approaches</a:t>
            </a:r>
            <a:r>
              <a:rPr lang="en-US" b="0" i="0" dirty="0">
                <a:solidFill>
                  <a:srgbClr val="0D0D0D"/>
                </a:solidFill>
                <a:effectLst/>
                <a:latin typeface="Söhne"/>
              </a:rPr>
              <a:t>: These systems rely on predefined rules to generate questions from visual content. </a:t>
            </a:r>
          </a:p>
          <a:p>
            <a:pPr marL="285750" indent="-285750" algn="l">
              <a:lnSpc>
                <a:spcPct val="150000"/>
              </a:lnSpc>
              <a:buFont typeface="Arial" panose="020B0604020202020204" pitchFamily="34" charset="0"/>
              <a:buChar char="•"/>
            </a:pPr>
            <a:r>
              <a:rPr lang="en-US" b="1" i="0" dirty="0">
                <a:solidFill>
                  <a:srgbClr val="0D0D0D"/>
                </a:solidFill>
                <a:effectLst/>
                <a:latin typeface="Söhne"/>
              </a:rPr>
              <a:t>Deep Learning-Based Models</a:t>
            </a:r>
            <a:r>
              <a:rPr lang="en-US" b="0" i="0" dirty="0">
                <a:solidFill>
                  <a:srgbClr val="0D0D0D"/>
                </a:solidFill>
                <a:effectLst/>
                <a:latin typeface="Söhne"/>
              </a:rPr>
              <a:t>: These models employ neural networks to learn representations of images and generate questions. While they can capture complex patterns, they may suffer from data scarcity.</a:t>
            </a:r>
          </a:p>
          <a:p>
            <a:pPr marL="285750" indent="-285750" algn="l">
              <a:lnSpc>
                <a:spcPct val="150000"/>
              </a:lnSpc>
              <a:buFont typeface="Arial" panose="020B0604020202020204" pitchFamily="34" charset="0"/>
              <a:buChar char="•"/>
            </a:pPr>
            <a:r>
              <a:rPr lang="en-US" b="1" i="0" dirty="0">
                <a:solidFill>
                  <a:srgbClr val="0D0D0D"/>
                </a:solidFill>
                <a:effectLst/>
                <a:latin typeface="Söhne"/>
              </a:rPr>
              <a:t>Hybrid Approaches</a:t>
            </a:r>
            <a:r>
              <a:rPr lang="en-US" b="0" i="0" dirty="0">
                <a:solidFill>
                  <a:srgbClr val="0D0D0D"/>
                </a:solidFill>
                <a:effectLst/>
                <a:latin typeface="Söhne"/>
              </a:rPr>
              <a:t>: Combining rule-based techniques with deep learning methods can provide more robust question-generation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10287</TotalTime>
  <Words>1114</Words>
  <Application>Microsoft Office PowerPoint</Application>
  <PresentationFormat>On-screen Show (4:3)</PresentationFormat>
  <Paragraphs>126</Paragraphs>
  <Slides>23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Bookman Old Style</vt:lpstr>
      <vt:lpstr>Calibri</vt:lpstr>
      <vt:lpstr>Google Sans</vt:lpstr>
      <vt:lpstr>Söhne</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Comparison of the Proposed  system with an  existing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Pravalika Bmmagani</cp:lastModifiedBy>
  <cp:revision>738</cp:revision>
  <dcterms:modified xsi:type="dcterms:W3CDTF">2024-03-25T14:45:25Z</dcterms:modified>
</cp:coreProperties>
</file>