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99" r:id="rId6"/>
    <p:sldId id="400" r:id="rId7"/>
    <p:sldId id="258" r:id="rId8"/>
    <p:sldId id="259" r:id="rId9"/>
    <p:sldId id="375" r:id="rId10"/>
    <p:sldId id="376" r:id="rId11"/>
    <p:sldId id="396" r:id="rId12"/>
    <p:sldId id="392" r:id="rId13"/>
    <p:sldId id="268" r:id="rId14"/>
    <p:sldId id="430" r:id="rId15"/>
    <p:sldId id="429" r:id="rId16"/>
    <p:sldId id="407" r:id="rId17"/>
    <p:sldId id="432" r:id="rId18"/>
    <p:sldId id="431" r:id="rId19"/>
    <p:sldId id="387"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lang="en-IN"/>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lang="en-IN"/>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lang="en-IN"/>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ieeexplore.ieee.org/document/10081015/similar#similars://www.mdpi.com/2078-2489/12/8/334" TargetMode="External"/><Relationship Id="rId1" Type="http://schemas.openxmlformats.org/officeDocument/2006/relationships/hyperlink" Target="https://www.researchgate.net/publication/369516016_Visual_Question_Generation_From_Remote_Sensing_Imageseeexplore.ieee.org/document/907772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0"/>
            <a:ext cx="9144000" cy="1322070"/>
          </a:xfrm>
          <a:prstGeom prst="rect">
            <a:avLst/>
          </a:prstGeom>
          <a:noFill/>
        </p:spPr>
        <p:txBody>
          <a:bodyPr wrap="square" rtlCol="0">
            <a:spAutoFit/>
          </a:bodyPr>
          <a:lstStyle/>
          <a:p>
            <a:pPr algn="ctr"/>
            <a:r>
              <a:rPr lang="en-GB" sz="4000" b="1" dirty="0">
                <a:ln w="1905"/>
                <a:effectLst>
                  <a:innerShdw blurRad="69850" dist="43180" dir="5400000">
                    <a:srgbClr val="000000">
                      <a:alpha val="65000"/>
                    </a:srgbClr>
                  </a:innerShdw>
                </a:effectLst>
                <a:sym typeface="+mn-ea"/>
              </a:rPr>
              <a:t>Visual Question Generation From Remote Sensing Images</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105400" y="2921635"/>
            <a:ext cx="3824605" cy="1097915"/>
          </a:xfrm>
          <a:prstGeom prst="rect">
            <a:avLst/>
          </a:prstGeom>
          <a:noFill/>
        </p:spPr>
        <p:txBody>
          <a:bodyPr wrap="square" rtlCol="0">
            <a:noAutofit/>
          </a:bodyPr>
          <a:lstStyle/>
          <a:p>
            <a:r>
              <a:rPr lang="en-US" b="1" dirty="0">
                <a:solidFill>
                  <a:schemeClr val="tx2">
                    <a:lumMod val="75000"/>
                  </a:schemeClr>
                </a:solidFill>
              </a:rPr>
              <a:t>Name of the student:</a:t>
            </a:r>
            <a:endParaRPr lang="en-US" b="1" dirty="0">
              <a:solidFill>
                <a:schemeClr val="tx2">
                  <a:lumMod val="75000"/>
                </a:schemeClr>
              </a:solidFill>
            </a:endParaRPr>
          </a:p>
          <a:p>
            <a:r>
              <a:rPr lang="en-GB" b="1" dirty="0" err="1">
                <a:solidFill>
                  <a:schemeClr val="tx2">
                    <a:lumMod val="75000"/>
                  </a:schemeClr>
                </a:solidFill>
                <a:sym typeface="+mn-ea"/>
              </a:rPr>
              <a:t>Y.Laxmi</a:t>
            </a:r>
            <a:r>
              <a:rPr lang="en-GB" b="1" dirty="0">
                <a:solidFill>
                  <a:schemeClr val="tx2">
                    <a:lumMod val="75000"/>
                  </a:schemeClr>
                </a:solidFill>
                <a:sym typeface="+mn-ea"/>
              </a:rPr>
              <a:t> Narayana  - 20H51A0581</a:t>
            </a:r>
            <a:endParaRPr lang="en-GB" b="1" dirty="0">
              <a:solidFill>
                <a:schemeClr val="tx2">
                  <a:lumMod val="75000"/>
                </a:schemeClr>
              </a:solidFill>
              <a:sym typeface="+mn-ea"/>
            </a:endParaRPr>
          </a:p>
          <a:p>
            <a:r>
              <a:rPr lang="en-US" b="1" dirty="0">
                <a:solidFill>
                  <a:schemeClr val="tx2">
                    <a:lumMod val="75000"/>
                  </a:schemeClr>
                </a:solidFill>
              </a:rPr>
              <a:t>B.Pravalika             -</a:t>
            </a:r>
            <a:r>
              <a:rPr lang="en-GB" b="1" dirty="0">
                <a:solidFill>
                  <a:schemeClr val="tx2">
                    <a:lumMod val="75000"/>
                  </a:schemeClr>
                </a:solidFill>
                <a:sym typeface="+mn-ea"/>
              </a:rPr>
              <a:t>20H51A05</a:t>
            </a:r>
            <a:r>
              <a:rPr lang="en-US" altLang="en-GB" b="1" dirty="0">
                <a:solidFill>
                  <a:schemeClr val="tx2">
                    <a:lumMod val="75000"/>
                  </a:schemeClr>
                </a:solidFill>
                <a:sym typeface="+mn-ea"/>
              </a:rPr>
              <a:t>B6</a:t>
            </a:r>
            <a:endParaRPr lang="en-US" altLang="en-GB" b="1" dirty="0">
              <a:solidFill>
                <a:schemeClr val="tx2">
                  <a:lumMod val="75000"/>
                </a:schemeClr>
              </a:solidFill>
              <a:sym typeface="+mn-ea"/>
            </a:endParaRPr>
          </a:p>
          <a:p>
            <a:r>
              <a:rPr lang="en-GB" b="1" dirty="0" err="1">
                <a:solidFill>
                  <a:schemeClr val="tx2">
                    <a:lumMod val="75000"/>
                  </a:schemeClr>
                </a:solidFill>
                <a:sym typeface="+mn-ea"/>
              </a:rPr>
              <a:t>P.Arya</a:t>
            </a:r>
            <a:r>
              <a:rPr lang="en-GB" b="1" dirty="0">
                <a:solidFill>
                  <a:schemeClr val="tx2">
                    <a:lumMod val="75000"/>
                  </a:schemeClr>
                </a:solidFill>
                <a:sym typeface="+mn-ea"/>
              </a:rPr>
              <a:t> Patel            - 20H51A05F3</a:t>
            </a:r>
            <a:endParaRPr lang="en-GB" b="1" dirty="0">
              <a:solidFill>
                <a:schemeClr val="tx2">
                  <a:lumMod val="75000"/>
                </a:schemeClr>
              </a:solidFill>
              <a:sym typeface="+mn-ea"/>
            </a:endParaRPr>
          </a:p>
          <a:p>
            <a:endParaRPr lang="en-US" b="1" dirty="0">
              <a:solidFill>
                <a:schemeClr val="tx2">
                  <a:lumMod val="75000"/>
                </a:schemeClr>
              </a:solidFill>
            </a:endParaRPr>
          </a:p>
          <a:p>
            <a:endParaRPr lang="en-US" b="1" dirty="0">
              <a:solidFill>
                <a:schemeClr val="tx2">
                  <a:lumMod val="75000"/>
                </a:schemeClr>
              </a:solidFill>
            </a:endParaRPr>
          </a:p>
          <a:p>
            <a:endParaRPr lang="en-US" b="1" dirty="0">
              <a:solidFill>
                <a:schemeClr val="tx2">
                  <a:lumMod val="75000"/>
                </a:schemeClr>
              </a:solidFill>
            </a:endParaRPr>
          </a:p>
        </p:txBody>
      </p:sp>
      <p:sp>
        <p:nvSpPr>
          <p:cNvPr id="4" name="TextBox 3"/>
          <p:cNvSpPr txBox="1"/>
          <p:nvPr/>
        </p:nvSpPr>
        <p:spPr>
          <a:xfrm>
            <a:off x="155575" y="4419600"/>
            <a:ext cx="5181600" cy="1476375"/>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endParaRPr lang="en-US" sz="2000" b="1" dirty="0">
              <a:solidFill>
                <a:srgbClr val="C00000"/>
              </a:solidFill>
            </a:endParaRPr>
          </a:p>
          <a:p>
            <a:r>
              <a:rPr lang="en-US" sz="2000" b="1" dirty="0"/>
              <a:t>Guide Name:</a:t>
            </a:r>
            <a:r>
              <a:rPr lang="en-GB" sz="2000" b="1" dirty="0">
                <a:sym typeface="+mn-ea"/>
              </a:rPr>
              <a:t>Mrs. M. Kamala</a:t>
            </a:r>
            <a:endParaRPr lang="en-GB" sz="2000" b="1" dirty="0">
              <a:sym typeface="+mn-ea"/>
            </a:endParaRPr>
          </a:p>
          <a:p>
            <a:r>
              <a:rPr lang="en-GB" sz="2000" b="1" dirty="0">
                <a:sym typeface="+mn-ea"/>
              </a:rPr>
              <a:t>(Assistant Professor)</a:t>
            </a:r>
            <a:endParaRPr lang="en-US" sz="2000" b="1" dirty="0"/>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1"/>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265430" y="2948305"/>
            <a:ext cx="4763770" cy="487680"/>
          </a:xfrm>
          <a:prstGeom prst="rect">
            <a:avLst/>
          </a:prstGeom>
          <a:noFill/>
        </p:spPr>
        <p:txBody>
          <a:bodyPr wrap="square" rtlCol="0">
            <a:noAutofit/>
          </a:bodyPr>
          <a:lstStyle/>
          <a:p>
            <a:r>
              <a:rPr lang="en-US" sz="2000" b="1" dirty="0">
                <a:solidFill>
                  <a:schemeClr val="tx2">
                    <a:lumMod val="75000"/>
                  </a:schemeClr>
                </a:solidFill>
              </a:rPr>
              <a:t>Batch No:47</a:t>
            </a:r>
            <a:endParaRPr lang="en-US" sz="2000" b="1" dirty="0">
              <a:solidFill>
                <a:schemeClr val="tx2">
                  <a:lumMod val="75000"/>
                </a:schemeClr>
              </a:solidFill>
            </a:endParaRP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endParaRPr lang="en-US" sz="1400"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endParaRPr lang="en-US" sz="3200" b="1" dirty="0">
              <a:solidFill>
                <a:srgbClr val="C00000"/>
              </a:solidFill>
              <a:latin typeface="Calibri" panose="020F0502020204030204" pitchFamily="34" charset="0"/>
            </a:endParaRPr>
          </a:p>
        </p:txBody>
      </p:sp>
      <p:sp>
        <p:nvSpPr>
          <p:cNvPr id="2" name="Text Box 1"/>
          <p:cNvSpPr txBox="1"/>
          <p:nvPr/>
        </p:nvSpPr>
        <p:spPr>
          <a:xfrm>
            <a:off x="544830" y="1473200"/>
            <a:ext cx="8007985" cy="3481070"/>
          </a:xfrm>
          <a:prstGeom prst="rect">
            <a:avLst/>
          </a:prstGeom>
          <a:noFill/>
        </p:spPr>
        <p:txBody>
          <a:bodyPr wrap="square" rtlCol="0">
            <a:noAutofit/>
          </a:bodyPr>
          <a:lstStyle/>
          <a:p>
            <a:r>
              <a:rPr lang="en-GB" dirty="0">
                <a:sym typeface="+mn-ea"/>
              </a:rPr>
              <a:t>The goal of the Visual Question Generator project is to develop a computer vision and natural language processing system capable of generating relevant and coherent textual questions from images or visual content. This involves the design and implementation of a model that can understand the visual context of an image and formulate questions about it, taking into account various factors such as objects, scenes, and relationships within the image. The generated questions should be both informative and contextually appropriate, allowing for a seamless integration of visual content into human-computer interaction, education, and accessibility applications.</a:t>
            </a:r>
            <a:endParaRPr lang="en-US" dirty="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 Box 1"/>
          <p:cNvSpPr txBox="1"/>
          <p:nvPr/>
        </p:nvSpPr>
        <p:spPr>
          <a:xfrm>
            <a:off x="457835" y="1734185"/>
            <a:ext cx="8167370" cy="4108450"/>
          </a:xfrm>
          <a:prstGeom prst="rect">
            <a:avLst/>
          </a:prstGeom>
          <a:noFill/>
        </p:spPr>
        <p:txBody>
          <a:bodyPr wrap="square" rtlCol="0">
            <a:noAutofit/>
          </a:bodyPr>
          <a:lstStyle/>
          <a:p>
            <a:pPr>
              <a:lnSpc>
                <a:spcPct val="110000"/>
              </a:lnSpc>
            </a:pPr>
            <a:r>
              <a:rPr lang="en-US" sz="1600" dirty="0">
                <a:latin typeface="Times New Roman" panose="02020603050405020304" pitchFamily="18" charset="0"/>
                <a:cs typeface="Times New Roman" panose="02020603050405020304" pitchFamily="18" charset="0"/>
              </a:rPr>
              <a:t>The scope of a visual question generation (VQG) project for remote sensing images is to develop a system that can automatically generate natural language questions from remote sensing images. This system can be used to improve the accessibility and usability of remote sensing data for a wide range of users, including non-experts.</a:t>
            </a:r>
            <a:endParaRPr lang="en-US" sz="1600" dirty="0">
              <a:latin typeface="Times New Roman" panose="02020603050405020304" pitchFamily="18" charset="0"/>
              <a:cs typeface="Times New Roman" panose="02020603050405020304" pitchFamily="18" charset="0"/>
            </a:endParaRPr>
          </a:p>
          <a:p>
            <a:pPr>
              <a:lnSpc>
                <a:spcPct val="110000"/>
              </a:lnSpc>
            </a:pP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a:latin typeface="Times New Roman" panose="02020603050405020304" pitchFamily="18" charset="0"/>
                <a:cs typeface="Times New Roman" panose="02020603050405020304" pitchFamily="18" charset="0"/>
              </a:rPr>
              <a:t>Remote sensing images are increasingly being used in a variety of domains, such as agriculture, urban planning, and environmental monitoring. However, these images can be complex and difficult to interpret for non-experts. </a:t>
            </a: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a:latin typeface="Times New Roman" panose="02020603050405020304" pitchFamily="18" charset="0"/>
                <a:cs typeface="Times New Roman" panose="02020603050405020304" pitchFamily="18" charset="0"/>
              </a:rPr>
              <a:t>It is used in below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Education and training</a:t>
            </a: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a:latin typeface="Times New Roman" panose="02020603050405020304" pitchFamily="18" charset="0"/>
                <a:cs typeface="Times New Roman" panose="02020603050405020304" pitchFamily="18" charset="0"/>
              </a:rPr>
              <a:t>Decision support</a:t>
            </a: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a:latin typeface="Times New Roman" panose="02020603050405020304" pitchFamily="18" charset="0"/>
                <a:cs typeface="Times New Roman" panose="02020603050405020304" pitchFamily="18" charset="0"/>
              </a:rPr>
              <a:t>Research</a:t>
            </a: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a:latin typeface="Times New Roman" panose="02020603050405020304" pitchFamily="18" charset="0"/>
                <a:cs typeface="Times New Roman" panose="02020603050405020304" pitchFamily="18" charset="0"/>
              </a:rPr>
              <a:t>Develop new applications</a:t>
            </a: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a:latin typeface="Times New Roman" panose="02020603050405020304" pitchFamily="18" charset="0"/>
                <a:cs typeface="Times New Roman" panose="02020603050405020304" pitchFamily="18" charset="0"/>
              </a:rPr>
              <a:t>Support emerging technologies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pic>
        <p:nvPicPr>
          <p:cNvPr id="3" name="Slide Zoom 2">
            <a:hlinkClick r:id="rId1" action="ppaction://hlinksldjump"/>
          </p:cNvPr>
          <p:cNvPicPr>
            <a:picLocks noGrp="1" noRot="1" noChangeAspect="1" noMove="1" noResize="1" noEditPoints="1" noAdjustHandles="1" noChangeArrowheads="1" noChangeShapeType="1"/>
          </p:cNvPicPr>
          <p:nvPr/>
        </p:nvPicPr>
        <p:blipFill>
          <a:blip r:embed="rId2"/>
          <a:stretch>
            <a:fillRect/>
          </a:stretch>
        </p:blipFill>
        <p:spPr>
          <a:xfrm>
            <a:off x="-2464904" y="4499941"/>
            <a:ext cx="2286000" cy="1714500"/>
          </a:xfrm>
          <a:prstGeom prst="rect">
            <a:avLst/>
          </a:prstGeom>
          <a:ln w="3175">
            <a:solidFill>
              <a:prstClr val="lightGray"/>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76200" y="475615"/>
          <a:ext cx="8991600" cy="7315200"/>
        </p:xfrm>
        <a:graphic>
          <a:graphicData uri="http://schemas.openxmlformats.org/drawingml/2006/table">
            <a:tbl>
              <a:tblPr firstRow="1" bandRow="1">
                <a:tableStyleId>{5C22544A-7EE6-4342-B048-85BDC9FD1C3A}</a:tableStyleId>
              </a:tblPr>
              <a:tblGrid>
                <a:gridCol w="509270"/>
                <a:gridCol w="1635760"/>
                <a:gridCol w="1735455"/>
                <a:gridCol w="1512570"/>
                <a:gridCol w="1715135"/>
                <a:gridCol w="1883410"/>
              </a:tblGrid>
              <a:tr h="103632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1371600">
                <a:tc>
                  <a:txBody>
                    <a:bodyPr/>
                    <a:lstStyle/>
                    <a:p>
                      <a:r>
                        <a:rPr lang="en-US" dirty="0"/>
                        <a:t>1</a:t>
                      </a:r>
                      <a:endParaRPr lang="en-IN" dirty="0"/>
                    </a:p>
                  </a:txBody>
                  <a:tcPr/>
                </a:tc>
                <a:tc>
                  <a:txBody>
                    <a:bodyPr/>
                    <a:lstStyle/>
                    <a:p>
                      <a:r>
                        <a:rPr lang="en-IN" sz="1400">
                          <a:latin typeface="Times New Roman" panose="02020603050405020304" pitchFamily="18" charset="0"/>
                          <a:cs typeface="Times New Roman" panose="02020603050405020304" pitchFamily="18" charset="0"/>
                        </a:rPr>
                        <a:t> (2016)  Zhu et al.</a:t>
                      </a:r>
                      <a:endParaRPr lang="en-IN" sz="1400">
                        <a:latin typeface="Times New Roman" panose="02020603050405020304" pitchFamily="18" charset="0"/>
                        <a:cs typeface="Times New Roman" panose="02020603050405020304" pitchFamily="18" charset="0"/>
                      </a:endParaRPr>
                    </a:p>
                  </a:txBody>
                  <a:tcPr/>
                </a:tc>
                <a:tc>
                  <a:txBody>
                    <a:bodyPr/>
                    <a:lstStyle/>
                    <a:p>
                      <a:r>
                        <a:rPr lang="en-IN" sz="1600">
                          <a:latin typeface="Times New Roman" panose="02020603050405020304" pitchFamily="18" charset="0"/>
                          <a:cs typeface="Times New Roman" panose="02020603050405020304" pitchFamily="18" charset="0"/>
                        </a:rPr>
                        <a:t>Generating complex, context-aware questions based on images</a:t>
                      </a:r>
                      <a:r>
                        <a:rPr lang="en-IN"/>
                        <a:t>.</a:t>
                      </a:r>
                      <a:endParaRPr lang="en-IN"/>
                    </a:p>
                  </a:txBody>
                  <a:tcPr/>
                </a:tc>
                <a:tc>
                  <a:txBody>
                    <a:bodyPr/>
                    <a:lstStyle/>
                    <a:p>
                      <a:r>
                        <a:rPr lang="en-US" altLang="en-IN" sz="1400">
                          <a:latin typeface="Times New Roman" panose="02020603050405020304" pitchFamily="18" charset="0"/>
                          <a:cs typeface="Times New Roman" panose="02020603050405020304" pitchFamily="18" charset="0"/>
                          <a:sym typeface="+mn-ea"/>
                        </a:rPr>
                        <a:t>“</a:t>
                      </a:r>
                      <a:r>
                        <a:rPr lang="en-IN" sz="1400">
                          <a:latin typeface="Times New Roman" panose="02020603050405020304" pitchFamily="18" charset="0"/>
                          <a:cs typeface="Times New Roman" panose="02020603050405020304" pitchFamily="18" charset="0"/>
                          <a:sym typeface="+mn-ea"/>
                        </a:rPr>
                        <a:t>Towards VQA Models That Can Read" </a:t>
                      </a:r>
                      <a:endParaRPr lang="en-IN" sz="1400">
                        <a:latin typeface="Times New Roman" panose="02020603050405020304" pitchFamily="18" charset="0"/>
                        <a:cs typeface="Times New Roman" panose="02020603050405020304" pitchFamily="18" charset="0"/>
                      </a:endParaRPr>
                    </a:p>
                  </a:txBody>
                  <a:tcPr/>
                </a:tc>
                <a:tc>
                  <a:txBody>
                    <a:bodyPr/>
                    <a:lstStyle/>
                    <a:p>
                      <a:r>
                        <a:rPr lang="en-IN" sz="1400">
                          <a:latin typeface="Times New Roman" panose="02020603050405020304" pitchFamily="18" charset="0"/>
                          <a:cs typeface="Times New Roman" panose="02020603050405020304" pitchFamily="18" charset="0"/>
                        </a:rPr>
                        <a:t>generate meaningful questions that require deeper understanding of visual</a:t>
                      </a:r>
                      <a:r>
                        <a:rPr lang="en-US" altLang="en-IN" sz="1400">
                          <a:latin typeface="Times New Roman" panose="02020603050405020304" pitchFamily="18" charset="0"/>
                          <a:cs typeface="Times New Roman" panose="02020603050405020304" pitchFamily="18" charset="0"/>
                        </a:rPr>
                        <a:t> </a:t>
                      </a:r>
                      <a:r>
                        <a:rPr lang="en-IN" sz="1400">
                          <a:latin typeface="Times New Roman" panose="02020603050405020304" pitchFamily="18" charset="0"/>
                          <a:cs typeface="Times New Roman" panose="02020603050405020304" pitchFamily="18" charset="0"/>
                        </a:rPr>
                        <a:t>content</a:t>
                      </a:r>
                      <a:r>
                        <a:rPr lang="en-US" altLang="en-IN" sz="1400">
                          <a:latin typeface="Times New Roman" panose="02020603050405020304" pitchFamily="18" charset="0"/>
                          <a:cs typeface="Times New Roman" panose="02020603050405020304" pitchFamily="18" charset="0"/>
                        </a:rPr>
                        <a:t>..</a:t>
                      </a:r>
                      <a:r>
                        <a:rPr lang="en-IN" sz="1400">
                          <a:latin typeface="Times New Roman" panose="02020603050405020304" pitchFamily="18" charset="0"/>
                          <a:cs typeface="Times New Roman" panose="02020603050405020304" pitchFamily="18" charset="0"/>
                          <a:sym typeface="+mn-ea"/>
                        </a:rPr>
                        <a:t>CNNs</a:t>
                      </a:r>
                      <a:r>
                        <a:rPr lang="en-US" altLang="en-IN" sz="1400">
                          <a:latin typeface="Times New Roman" panose="02020603050405020304" pitchFamily="18" charset="0"/>
                          <a:cs typeface="Times New Roman" panose="02020603050405020304" pitchFamily="18" charset="0"/>
                          <a:sym typeface="+mn-ea"/>
                        </a:rPr>
                        <a:t> &amp;</a:t>
                      </a:r>
                      <a:r>
                        <a:rPr lang="en-IN" sz="1400">
                          <a:latin typeface="Times New Roman" panose="02020603050405020304" pitchFamily="18" charset="0"/>
                          <a:cs typeface="Times New Roman" panose="02020603050405020304" pitchFamily="18" charset="0"/>
                          <a:sym typeface="+mn-ea"/>
                        </a:rPr>
                        <a:t>RNNs</a:t>
                      </a:r>
                      <a:endParaRPr lang="en-US" altLang="en-IN" sz="1400">
                        <a:latin typeface="Times New Roman" panose="02020603050405020304" pitchFamily="18" charset="0"/>
                        <a:cs typeface="Times New Roman" panose="02020603050405020304" pitchFamily="18" charset="0"/>
                        <a:sym typeface="+mn-ea"/>
                      </a:endParaRPr>
                    </a:p>
                  </a:txBody>
                  <a:tcPr/>
                </a:tc>
                <a:tc>
                  <a:txBody>
                    <a:bodyPr/>
                    <a:lstStyle/>
                    <a:p>
                      <a:r>
                        <a:rPr lang="en-US" altLang="en-IN" sz="1400">
                          <a:latin typeface="Times New Roman" panose="02020603050405020304" pitchFamily="18" charset="0"/>
                          <a:cs typeface="Times New Roman" panose="02020603050405020304" pitchFamily="18" charset="0"/>
                        </a:rPr>
                        <a:t>I</a:t>
                      </a:r>
                      <a:r>
                        <a:rPr lang="en-IN" sz="1400">
                          <a:latin typeface="Times New Roman" panose="02020603050405020304" pitchFamily="18" charset="0"/>
                          <a:cs typeface="Times New Roman" panose="02020603050405020304" pitchFamily="18" charset="0"/>
                        </a:rPr>
                        <a:t>mportance of generating questions that showcase a deeper comprehension of visual data</a:t>
                      </a:r>
                      <a:endParaRPr lang="en-IN" sz="1400">
                        <a:latin typeface="Times New Roman" panose="02020603050405020304" pitchFamily="18" charset="0"/>
                        <a:cs typeface="Times New Roman" panose="02020603050405020304" pitchFamily="18" charset="0"/>
                      </a:endParaRPr>
                    </a:p>
                  </a:txBody>
                  <a:tcPr/>
                </a:tc>
              </a:tr>
              <a:tr h="813435">
                <a:tc>
                  <a:txBody>
                    <a:bodyPr/>
                    <a:lstStyle/>
                    <a:p>
                      <a:r>
                        <a:rPr lang="en-US" dirty="0"/>
                        <a:t>2</a:t>
                      </a:r>
                      <a:endParaRPr lang="en-IN" dirty="0"/>
                    </a:p>
                  </a:txBody>
                  <a:tcPr/>
                </a:tc>
                <a:tc>
                  <a:txBody>
                    <a:bodyPr/>
                    <a:lstStyle/>
                    <a:p>
                      <a:r>
                        <a:rPr lang="en-IN"/>
                        <a:t> </a:t>
                      </a:r>
                      <a:r>
                        <a:rPr lang="en-IN" sz="1600">
                          <a:latin typeface="Times New Roman" panose="02020603050405020304" pitchFamily="18" charset="0"/>
                          <a:cs typeface="Times New Roman" panose="02020603050405020304" pitchFamily="18" charset="0"/>
                        </a:rPr>
                        <a:t>(2017)  Du et al.</a:t>
                      </a:r>
                      <a:endParaRPr lang="en-IN"/>
                    </a:p>
                    <a:p>
                      <a:endParaRPr lang="en-IN"/>
                    </a:p>
                  </a:txBody>
                  <a:tcPr/>
                </a:tc>
                <a:tc>
                  <a:txBody>
                    <a:bodyPr/>
                    <a:lstStyle/>
                    <a:p>
                      <a:r>
                        <a:rPr lang="en-IN" sz="1400" dirty="0">
                          <a:latin typeface="Times New Roman" panose="02020603050405020304" pitchFamily="18" charset="0"/>
                          <a:cs typeface="Times New Roman" panose="02020603050405020304" pitchFamily="18" charset="0"/>
                        </a:rPr>
                        <a:t>Generating questions for reading comprehension tasks, which require probing understanding of a given text or image.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Learning to Ask: Neural Question Generation for Reading Comprehension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The authors propose a model that utilizes both (CNNs) ,(RNNs) to generate meaningful questions that require deeper understanding of visual content.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While focused on reading comprehension, the techniques presented in this paper can be adapted for generating meaningful questions for visual content.</a:t>
                      </a:r>
                      <a:endParaRPr lang="en-IN" sz="1400" dirty="0">
                        <a:latin typeface="Times New Roman" panose="02020603050405020304" pitchFamily="18" charset="0"/>
                        <a:cs typeface="Times New Roman" panose="02020603050405020304" pitchFamily="18" charset="0"/>
                      </a:endParaRPr>
                    </a:p>
                  </a:txBody>
                  <a:tcPr/>
                </a:tc>
              </a:tr>
              <a:tr h="1097915">
                <a:tc>
                  <a:txBody>
                    <a:bodyPr/>
                    <a:lstStyle/>
                    <a:p>
                      <a:r>
                        <a:rPr lang="en-US" dirty="0"/>
                        <a:t>3</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400" b="0" i="0" dirty="0">
                          <a:solidFill>
                            <a:schemeClr val="dk1"/>
                          </a:solidFill>
                          <a:effectLst/>
                          <a:latin typeface="Times New Roman" panose="02020603050405020304" pitchFamily="18" charset="0"/>
                          <a:ea typeface="+mn-ea"/>
                          <a:cs typeface="Times New Roman" panose="02020603050405020304" pitchFamily="18" charset="0"/>
                        </a:rPr>
                        <a:t>(2017) by Lala et al.</a:t>
                      </a:r>
                      <a:endParaRPr lang="en-IN" sz="1400" b="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Generating challenging and meaningful questions as a dual task to Visual Question Answering (VQA).</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400" b="0" i="0" dirty="0">
                          <a:solidFill>
                            <a:schemeClr val="dk1"/>
                          </a:solidFill>
                          <a:effectLst/>
                          <a:latin typeface="Times New Roman" panose="02020603050405020304" pitchFamily="18" charset="0"/>
                          <a:ea typeface="+mn-ea"/>
                          <a:cs typeface="Times New Roman" panose="02020603050405020304" pitchFamily="18" charset="0"/>
                        </a:rPr>
                        <a:t>Visual Question Generation as Dual Task of Visual Question Answering</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The authors propose a model that treats question generation as a dual task with VQA, using both images and answers to generate context-aware and challenging questions.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This paper emphasizes that VQG should be seen as an integral part of VQA, and the generated questions should be insightful and contextually relevant.</a:t>
                      </a:r>
                      <a:endParaRPr lang="en-IN" sz="1200" dirty="0">
                        <a:latin typeface="Times New Roman" panose="02020603050405020304" pitchFamily="18" charset="0"/>
                        <a:cs typeface="Times New Roman" panose="02020603050405020304" pitchFamily="18" charset="0"/>
                      </a:endParaRPr>
                    </a:p>
                  </a:txBody>
                  <a:tcPr/>
                </a:tc>
              </a:tr>
              <a:tr h="1096645">
                <a:tc>
                  <a:txBody>
                    <a:bodyPr/>
                    <a:lstStyle/>
                    <a:p>
                      <a:r>
                        <a:rPr lang="en-US" dirty="0"/>
                        <a:t>4</a:t>
                      </a:r>
                      <a:endParaRPr lang="en-IN" dirty="0"/>
                    </a:p>
                  </a:txBody>
                  <a:tcPr/>
                </a:tc>
                <a:tc>
                  <a:txBody>
                    <a:bodyPr/>
                    <a:lstStyle/>
                    <a:p>
                      <a:r>
                        <a:rPr lang="da-DK" sz="1400" b="0" i="0" dirty="0">
                          <a:solidFill>
                            <a:schemeClr val="dk1"/>
                          </a:solidFill>
                          <a:effectLst/>
                          <a:latin typeface="Times New Roman" panose="02020603050405020304" pitchFamily="18" charset="0"/>
                          <a:ea typeface="+mn-ea"/>
                          <a:cs typeface="Times New Roman" panose="02020603050405020304" pitchFamily="18" charset="0"/>
                        </a:rPr>
                        <a:t>(2018) by Lu et al.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mn-lt"/>
                          <a:ea typeface="+mn-ea"/>
                          <a:cs typeface="+mn-cs"/>
                        </a:rPr>
                        <a:t>Generating context-aware questions that consider the visual context, objects, and relationships within an image.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dk1"/>
                          </a:solidFill>
                          <a:effectLst/>
                          <a:latin typeface="Times New Roman" panose="02020603050405020304" pitchFamily="18" charset="0"/>
                          <a:ea typeface="+mn-ea"/>
                          <a:cs typeface="Times New Roman" panose="02020603050405020304" pitchFamily="18" charset="0"/>
                        </a:rPr>
                        <a:t>Context-aware Visual Question Generation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mn-lt"/>
                          <a:ea typeface="+mn-ea"/>
                          <a:cs typeface="+mn-cs"/>
                        </a:rPr>
                        <a:t>The authors introduce a model that leverages deep learning techniques to extract context from images and generate questions specifically related to that context.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mn-lt"/>
                          <a:ea typeface="+mn-ea"/>
                          <a:cs typeface="+mn-cs"/>
                        </a:rPr>
                        <a:t>This paper highlights the importance of context in VQG and emphasizes the need to generate questions that are meaningful within the visual context.</a:t>
                      </a:r>
                      <a:endParaRPr lang="en-IN" sz="12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59636" y="381000"/>
          <a:ext cx="8991600" cy="6664779"/>
        </p:xfrm>
        <a:graphic>
          <a:graphicData uri="http://schemas.openxmlformats.org/drawingml/2006/table">
            <a:tbl>
              <a:tblPr firstRow="1" bandRow="1">
                <a:tableStyleId>{5C22544A-7EE6-4342-B048-85BDC9FD1C3A}</a:tableStyleId>
              </a:tblPr>
              <a:tblGrid>
                <a:gridCol w="778564"/>
                <a:gridCol w="1219200"/>
                <a:gridCol w="1295400"/>
                <a:gridCol w="2133600"/>
                <a:gridCol w="1600200"/>
                <a:gridCol w="1964636"/>
              </a:tblGrid>
              <a:tr h="8382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748393">
                <a:tc>
                  <a:txBody>
                    <a:bodyPr/>
                    <a:lstStyle/>
                    <a:p>
                      <a:r>
                        <a:rPr lang="en-US" dirty="0"/>
                        <a:t>5</a:t>
                      </a:r>
                      <a:endParaRPr lang="en-IN" dirty="0"/>
                    </a:p>
                  </a:txBody>
                  <a:tcPr/>
                </a:tc>
                <a:tc>
                  <a:txBody>
                    <a:bodyPr/>
                    <a:lstStyle/>
                    <a:p>
                      <a:r>
                        <a:rPr lang="en-IN" sz="1600" b="0" i="0" dirty="0">
                          <a:solidFill>
                            <a:schemeClr val="dk1"/>
                          </a:solidFill>
                          <a:effectLst/>
                          <a:latin typeface="Times New Roman" panose="02020603050405020304" pitchFamily="18" charset="0"/>
                          <a:ea typeface="+mn-ea"/>
                          <a:cs typeface="Times New Roman" panose="02020603050405020304" pitchFamily="18" charset="0"/>
                        </a:rPr>
                        <a:t>(2020) by Huang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Generating questions that can ground textual phrases to visual content, enhancing multimodal understanding.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Question Generation for Multimodal Grounding from Textual Phrases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The authors propose a model that generates questions related to textual phrases, linked to specific regions or objects in images, thus improving multimodal comprehension.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mn-lt"/>
                          <a:ea typeface="+mn-ea"/>
                          <a:cs typeface="+mn-cs"/>
                        </a:rPr>
                        <a:t>This paper underscores the significance of generating questions that establish connections between textual and visual information, enhancing overall understanding of multimodal data.</a:t>
                      </a:r>
                      <a:endParaRPr lang="en-IN" sz="1400" dirty="0">
                        <a:latin typeface="Times New Roman" panose="02020603050405020304" pitchFamily="18" charset="0"/>
                        <a:cs typeface="Times New Roman" panose="02020603050405020304" pitchFamily="18" charset="0"/>
                      </a:endParaRPr>
                    </a:p>
                  </a:txBody>
                  <a:tcPr/>
                </a:tc>
              </a:tr>
              <a:tr h="1129393">
                <a:tc>
                  <a:txBody>
                    <a:bodyPr/>
                    <a:lstStyle/>
                    <a:p>
                      <a:r>
                        <a:rPr lang="en-US" dirty="0"/>
                        <a:t>6</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1129393">
                <a:tc>
                  <a:txBody>
                    <a:bodyPr/>
                    <a:lstStyle/>
                    <a:p>
                      <a:r>
                        <a:rPr lang="en-US" dirty="0"/>
                        <a:t>7</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1129393">
                <a:tc>
                  <a:txBody>
                    <a:bodyPr/>
                    <a:lstStyle/>
                    <a:p>
                      <a:r>
                        <a:rPr lang="en-US" dirty="0"/>
                        <a:t>8</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5334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p:cNvSpPr txBox="1"/>
          <p:nvPr/>
        </p:nvSpPr>
        <p:spPr>
          <a:xfrm>
            <a:off x="305640" y="1524000"/>
            <a:ext cx="8381160" cy="3693319"/>
          </a:xfrm>
          <a:prstGeom prst="rect">
            <a:avLst/>
          </a:prstGeom>
          <a:noFill/>
        </p:spPr>
        <p:txBody>
          <a:bodyPr wrap="square" rtlCol="0">
            <a:spAutoFit/>
          </a:bodyPr>
          <a:lstStyle/>
          <a:p>
            <a:r>
              <a:rPr lang="en-US" b="0" i="0" dirty="0">
                <a:solidFill>
                  <a:srgbClr val="374151"/>
                </a:solidFill>
                <a:effectLst/>
                <a:latin typeface="Söhne"/>
              </a:rPr>
              <a:t>Implementing the system described in the abstract for Visual Question Generation (VQG) for remote sensing images involves several key steps and considerations. Here's a high-level overview of how you could go about implementing such a system:</a:t>
            </a:r>
            <a:endParaRPr lang="en-US" b="0" i="0" dirty="0">
              <a:solidFill>
                <a:srgbClr val="374151"/>
              </a:solidFill>
              <a:effectLst/>
              <a:latin typeface="Söhne"/>
            </a:endParaRPr>
          </a:p>
          <a:p>
            <a:r>
              <a:rPr lang="en-IN" b="1" i="0" dirty="0">
                <a:effectLst/>
                <a:latin typeface="Söhne"/>
              </a:rPr>
              <a:t>Data Collection and Preprocessing</a:t>
            </a:r>
            <a:endParaRPr lang="en-US" dirty="0">
              <a:solidFill>
                <a:srgbClr val="374151"/>
              </a:solidFill>
              <a:latin typeface="Söhne"/>
            </a:endParaRPr>
          </a:p>
          <a:p>
            <a:r>
              <a:rPr lang="en-IN" b="1" i="0" dirty="0">
                <a:effectLst/>
                <a:latin typeface="Söhne"/>
              </a:rPr>
              <a:t>Model Architecture</a:t>
            </a:r>
            <a:endParaRPr lang="en-US" b="1" i="0" dirty="0">
              <a:solidFill>
                <a:srgbClr val="374151"/>
              </a:solidFill>
              <a:effectLst/>
              <a:latin typeface="Söhne"/>
            </a:endParaRPr>
          </a:p>
          <a:p>
            <a:r>
              <a:rPr lang="en-IN" b="1" i="0" dirty="0">
                <a:effectLst/>
                <a:latin typeface="Söhne"/>
              </a:rPr>
              <a:t>Training and Evaluation</a:t>
            </a:r>
            <a:endParaRPr lang="en-US" b="1" dirty="0">
              <a:solidFill>
                <a:srgbClr val="374151"/>
              </a:solidFill>
              <a:latin typeface="Söhne"/>
            </a:endParaRPr>
          </a:p>
          <a:p>
            <a:r>
              <a:rPr lang="en-IN" b="1" i="0" dirty="0">
                <a:effectLst/>
                <a:latin typeface="Söhne"/>
              </a:rPr>
              <a:t>Domain-Specific Adaptation</a:t>
            </a:r>
            <a:endParaRPr lang="en-US" b="1" i="0" dirty="0">
              <a:solidFill>
                <a:srgbClr val="374151"/>
              </a:solidFill>
              <a:effectLst/>
              <a:latin typeface="Söhne"/>
            </a:endParaRPr>
          </a:p>
          <a:p>
            <a:r>
              <a:rPr lang="en-IN" b="1" i="0" dirty="0">
                <a:effectLst/>
                <a:latin typeface="Söhne"/>
              </a:rPr>
              <a:t>User Interface and Integration</a:t>
            </a:r>
            <a:endParaRPr lang="en-US" b="1" dirty="0">
              <a:solidFill>
                <a:srgbClr val="374151"/>
              </a:solidFill>
              <a:latin typeface="Söhne"/>
            </a:endParaRPr>
          </a:p>
          <a:p>
            <a:r>
              <a:rPr lang="en-US" b="1" i="0" dirty="0">
                <a:effectLst/>
                <a:latin typeface="Söhne"/>
              </a:rPr>
              <a:t>Quality Control and Feedback Loop</a:t>
            </a:r>
            <a:endParaRPr lang="en-US" b="1" i="0" dirty="0">
              <a:solidFill>
                <a:srgbClr val="374151"/>
              </a:solidFill>
              <a:effectLst/>
              <a:latin typeface="Söhne"/>
            </a:endParaRPr>
          </a:p>
          <a:p>
            <a:r>
              <a:rPr lang="en-IN" b="1" i="0" dirty="0">
                <a:effectLst/>
                <a:latin typeface="Söhne"/>
              </a:rPr>
              <a:t>Deployment</a:t>
            </a:r>
            <a:endParaRPr lang="en-US" b="1" dirty="0">
              <a:solidFill>
                <a:srgbClr val="374151"/>
              </a:solidFill>
              <a:latin typeface="Söhne"/>
            </a:endParaRPr>
          </a:p>
          <a:p>
            <a:r>
              <a:rPr lang="en-IN" b="1" i="0" dirty="0">
                <a:effectLst/>
                <a:latin typeface="Söhne"/>
              </a:rPr>
              <a:t>Documentation and Reporting</a:t>
            </a:r>
            <a:endParaRPr lang="en-US" b="1" i="0" dirty="0">
              <a:solidFill>
                <a:srgbClr val="374151"/>
              </a:solidFill>
              <a:effectLst/>
              <a:latin typeface="Söhne"/>
            </a:endParaRPr>
          </a:p>
          <a:p>
            <a:r>
              <a:rPr lang="en-IN" b="1" i="0" dirty="0">
                <a:effectLst/>
                <a:latin typeface="Söhne"/>
              </a:rPr>
              <a:t>Ongoing Research</a:t>
            </a:r>
            <a:endParaRPr lang="en-IN" b="1" i="0" dirty="0">
              <a:effectLst/>
              <a:latin typeface="Söhne"/>
            </a:endParaRPr>
          </a:p>
          <a:p>
            <a:r>
              <a:rPr lang="en-IN" b="1" i="0" dirty="0">
                <a:effectLst/>
                <a:latin typeface="Söhne"/>
              </a:rPr>
              <a:t>Collaboration and Sharing</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endParaRPr lang="en-US" sz="2800" b="1" dirty="0">
              <a:solidFill>
                <a:srgbClr val="C00000"/>
              </a:solidFill>
              <a:latin typeface="+mj-lt"/>
            </a:endParaRPr>
          </a:p>
        </p:txBody>
      </p:sp>
      <p:sp>
        <p:nvSpPr>
          <p:cNvPr id="2" name="TextBox 1"/>
          <p:cNvSpPr txBox="1"/>
          <p:nvPr/>
        </p:nvSpPr>
        <p:spPr>
          <a:xfrm>
            <a:off x="609600" y="1600200"/>
            <a:ext cx="7848600" cy="369331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1F1F1F"/>
                </a:solidFill>
                <a:effectLst/>
                <a:latin typeface="Google Sans"/>
              </a:rPr>
              <a:t>The extracted features are then fed into a recurrent neural network (RNN) to generate the questions. RNNs are well-suited for this task because they can model sequential patterns in the generated text.</a:t>
            </a:r>
            <a:endParaRPr lang="en-US" b="0" i="0" dirty="0">
              <a:solidFill>
                <a:srgbClr val="1F1F1F"/>
              </a:solidFill>
              <a:effectLst/>
              <a:latin typeface="Google Sans"/>
            </a:endParaRPr>
          </a:p>
          <a:p>
            <a:pPr marL="285750" indent="-285750" algn="l">
              <a:buFont typeface="Arial" panose="020B0604020202020204" pitchFamily="34" charset="0"/>
              <a:buChar char="•"/>
            </a:pPr>
            <a:r>
              <a:rPr lang="en-US" b="0" i="0" dirty="0">
                <a:solidFill>
                  <a:srgbClr val="1F1F1F"/>
                </a:solidFill>
                <a:effectLst/>
                <a:latin typeface="Google Sans"/>
              </a:rPr>
              <a:t>A novel attention mechanism is used to guide the RNN to focus on relevant image regions while formulating the questions. This attention mechanism helps to improve the quality of the generated questions by ensuring that they are focused on the most informative parts of the image.</a:t>
            </a:r>
            <a:endParaRPr lang="en-US" b="0" i="0" dirty="0">
              <a:solidFill>
                <a:srgbClr val="1F1F1F"/>
              </a:solidFill>
              <a:effectLst/>
              <a:latin typeface="Google Sans"/>
            </a:endParaRPr>
          </a:p>
          <a:p>
            <a:pPr marL="285750" indent="-285750" algn="l">
              <a:buFont typeface="Arial" panose="020B0604020202020204" pitchFamily="34" charset="0"/>
              <a:buChar char="•"/>
            </a:pPr>
            <a:r>
              <a:rPr lang="en-US" b="0" i="0" dirty="0">
                <a:solidFill>
                  <a:srgbClr val="1F1F1F"/>
                </a:solidFill>
                <a:effectLst/>
                <a:latin typeface="Google Sans"/>
              </a:rPr>
              <a:t>The proposed approach has been evaluated on two publicly available remote sensing image datasets, and the results demonstrate that it can generate high-quality and diverse questions. The generated questions are also found to be relevant to the content of the images and can be used to extract useful information from them.</a:t>
            </a:r>
            <a:endParaRPr lang="en-US" b="0" i="0" dirty="0">
              <a:solidFill>
                <a:srgbClr val="1F1F1F"/>
              </a:solidFill>
              <a:effectLst/>
              <a:latin typeface="Google Sans"/>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p:cNvSpPr txBox="1"/>
          <p:nvPr/>
        </p:nvSpPr>
        <p:spPr>
          <a:xfrm>
            <a:off x="762000" y="2011681"/>
            <a:ext cx="8229600" cy="3139321"/>
          </a:xfrm>
          <a:prstGeom prst="rect">
            <a:avLst/>
          </a:prstGeom>
          <a:noFill/>
        </p:spPr>
        <p:txBody>
          <a:bodyPr wrap="square" rtlCol="0">
            <a:spAutoFit/>
          </a:bodyPr>
          <a:lstStyle/>
          <a:p>
            <a:pPr algn="l"/>
            <a:r>
              <a:rPr lang="en-US" b="0" i="0" dirty="0">
                <a:solidFill>
                  <a:srgbClr val="1F1F1F"/>
                </a:solidFill>
                <a:effectLst/>
                <a:latin typeface="Google Sans"/>
              </a:rPr>
              <a:t>The proposed VQG approach for remote sensing images has the potential to revolutionize the way we interact with and extract information from this type of data. It can be used to develop a variety of new applications, such as: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Interactive remote sensing image analysis tools that allow users to explore and learn about remote sensing images without requiring any specialized knowledge.</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Automated remote sensing data processing systems that can extract useful information from large volumes of data more efficiently and accurately than traditional methods.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Educational tools that can help students learn about remote sensing and its applications in a more engaging and interactive way.</a:t>
            </a:r>
            <a:endParaRPr lang="en-US" b="0" i="0" dirty="0">
              <a:solidFill>
                <a:srgbClr val="1F1F1F"/>
              </a:solidFill>
              <a:effectLst/>
              <a:latin typeface="Google Sans"/>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p:cNvSpPr txBox="1"/>
          <p:nvPr/>
        </p:nvSpPr>
        <p:spPr>
          <a:xfrm>
            <a:off x="762000" y="2468881"/>
            <a:ext cx="7619999" cy="369332"/>
          </a:xfrm>
          <a:prstGeom prst="rect">
            <a:avLst/>
          </a:prstGeom>
          <a:noFill/>
        </p:spPr>
        <p:txBody>
          <a:bodyPr wrap="square" rtlCol="0">
            <a:spAutoFit/>
          </a:bodyPr>
          <a:lstStyle/>
          <a:p>
            <a:endParaRPr lang="en-IN" dirty="0"/>
          </a:p>
        </p:txBody>
      </p:sp>
      <p:sp>
        <p:nvSpPr>
          <p:cNvPr id="4" name="TextBox 3"/>
          <p:cNvSpPr txBox="1"/>
          <p:nvPr/>
        </p:nvSpPr>
        <p:spPr>
          <a:xfrm>
            <a:off x="305640" y="1774469"/>
            <a:ext cx="8145013" cy="2585323"/>
          </a:xfrm>
          <a:prstGeom prst="rect">
            <a:avLst/>
          </a:prstGeom>
          <a:noFill/>
        </p:spPr>
        <p:txBody>
          <a:bodyPr wrap="square" rtlCol="0">
            <a:spAutoFit/>
          </a:bodyPr>
          <a:lstStyle/>
          <a:p>
            <a:pPr algn="l"/>
            <a:endParaRPr lang="en-GB" dirty="0"/>
          </a:p>
          <a:p>
            <a:pPr marL="342900" indent="-342900" algn="l">
              <a:buFont typeface="+mj-lt"/>
              <a:buAutoNum type="arabicPeriod"/>
            </a:pPr>
            <a:endParaRPr lang="en-GB" dirty="0"/>
          </a:p>
          <a:p>
            <a:pPr marL="342900" indent="-342900" algn="l">
              <a:buFont typeface="+mj-lt"/>
              <a:buAutoNum type="arabicPeriod"/>
            </a:pPr>
            <a:r>
              <a:rPr lang="en-GB" dirty="0">
                <a:hlinkClick r:id="rId1"/>
              </a:rPr>
              <a:t>https://www.researchgate.net/publication/369516016_Visual_Question_Generation_From_Remote_Sensing_Imageseeexplore.ieee.org/document/9077721</a:t>
            </a:r>
            <a:endParaRPr lang="en-GB" dirty="0"/>
          </a:p>
          <a:p>
            <a:pPr marL="342900" indent="-342900" algn="l">
              <a:buFont typeface="+mj-lt"/>
              <a:buAutoNum type="arabicPeriod"/>
            </a:pPr>
            <a:endParaRPr lang="en-GB" dirty="0"/>
          </a:p>
          <a:p>
            <a:pPr marL="342900" indent="-342900" algn="l">
              <a:buFont typeface="+mj-lt"/>
              <a:buAutoNum type="arabicPeriod"/>
            </a:pPr>
            <a:r>
              <a:rPr lang="en-GB" dirty="0">
                <a:hlinkClick r:id="rId2"/>
              </a:rPr>
              <a:t>https://ieeexplore.ieee.org/document/10081015/similar#similars://www.mdpi.com/2078-2489/12/8/334</a:t>
            </a:r>
            <a:endParaRPr lang="en-GB" dirty="0"/>
          </a:p>
          <a:p>
            <a:pPr marL="342900" indent="-342900" algn="l">
              <a:buFont typeface="+mj-lt"/>
              <a:buAutoNum type="arabicPeriod"/>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endParaRPr lang="en-IN" sz="2000" b="1" dirty="0">
              <a:solidFill>
                <a:srgbClr val="000000"/>
              </a:solidFill>
              <a:latin typeface="Bookman Old Style" panose="02050604050505020204" pitchFamily="18" charset="0"/>
            </a:endParaRP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p:sp>
        <p:nvSpPr>
          <p:cNvPr id="2" name="Text Box 1"/>
          <p:cNvSpPr txBox="1"/>
          <p:nvPr/>
        </p:nvSpPr>
        <p:spPr>
          <a:xfrm>
            <a:off x="330835" y="1477645"/>
            <a:ext cx="8689975" cy="4674870"/>
          </a:xfrm>
          <a:prstGeom prst="rect">
            <a:avLst/>
          </a:prstGeom>
          <a:noFill/>
        </p:spPr>
        <p:txBody>
          <a:bodyPr wrap="square" rtlCol="0">
            <a:noAutofit/>
          </a:bodyPr>
          <a:lstStyle/>
          <a:p>
            <a:r>
              <a:rPr lang="en-US" dirty="0">
                <a:sym typeface="+mn-ea"/>
              </a:rPr>
              <a:t>Visual question generation (VQG) is an emerging research area that aims to automatically</a:t>
            </a:r>
            <a:r>
              <a:rPr lang="en-GB" dirty="0">
                <a:sym typeface="+mn-ea"/>
              </a:rPr>
              <a:t> </a:t>
            </a:r>
            <a:r>
              <a:rPr lang="en-US" dirty="0">
                <a:sym typeface="+mn-ea"/>
              </a:rPr>
              <a:t>generate natural language questions based on visual content. This paper focuses on the</a:t>
            </a:r>
            <a:r>
              <a:rPr lang="en-GB" dirty="0">
                <a:sym typeface="+mn-ea"/>
              </a:rPr>
              <a:t> </a:t>
            </a:r>
            <a:r>
              <a:rPr lang="en-US" dirty="0">
                <a:sym typeface="+mn-ea"/>
              </a:rPr>
              <a:t>application of VQG to remote sensing images, which are obtained from aerial or satellite</a:t>
            </a:r>
            <a:r>
              <a:rPr lang="en-GB" dirty="0">
                <a:sym typeface="+mn-ea"/>
              </a:rPr>
              <a:t> </a:t>
            </a:r>
            <a:r>
              <a:rPr lang="en-US" dirty="0">
                <a:sym typeface="+mn-ea"/>
              </a:rPr>
              <a:t>sensors and provide valuable information for various domains, including agriculture, urban</a:t>
            </a:r>
            <a:r>
              <a:rPr lang="en-GB" dirty="0">
                <a:sym typeface="+mn-ea"/>
              </a:rPr>
              <a:t> </a:t>
            </a:r>
            <a:r>
              <a:rPr lang="en-US" dirty="0">
                <a:sym typeface="+mn-ea"/>
              </a:rPr>
              <a:t>planning, and environmental </a:t>
            </a:r>
            <a:r>
              <a:rPr lang="en-US" dirty="0" err="1">
                <a:sym typeface="+mn-ea"/>
              </a:rPr>
              <a:t>monitoring.The</a:t>
            </a:r>
            <a:r>
              <a:rPr lang="en-US" dirty="0">
                <a:sym typeface="+mn-ea"/>
              </a:rPr>
              <a:t> proposed approach leverages deep learning</a:t>
            </a:r>
            <a:r>
              <a:rPr lang="en-GB" dirty="0">
                <a:sym typeface="+mn-ea"/>
              </a:rPr>
              <a:t> </a:t>
            </a:r>
            <a:r>
              <a:rPr lang="en-US" dirty="0">
                <a:sym typeface="+mn-ea"/>
              </a:rPr>
              <a:t>techniques to extract meaningful features from remote sensing images and subsequently</a:t>
            </a:r>
            <a:r>
              <a:rPr lang="en-GB" dirty="0">
                <a:sym typeface="+mn-ea"/>
              </a:rPr>
              <a:t> </a:t>
            </a:r>
            <a:r>
              <a:rPr lang="en-US" dirty="0">
                <a:sym typeface="+mn-ea"/>
              </a:rPr>
              <a:t>generate coherent and contextually relevant questions. Convolution Neural Networks (CNNs)</a:t>
            </a:r>
            <a:r>
              <a:rPr lang="en-GB" dirty="0">
                <a:sym typeface="+mn-ea"/>
              </a:rPr>
              <a:t> </a:t>
            </a:r>
            <a:r>
              <a:rPr lang="en-US" dirty="0">
                <a:sym typeface="+mn-ea"/>
              </a:rPr>
              <a:t>are utilized to capture spatial information from the images, while Recurrent Neural Networks</a:t>
            </a:r>
            <a:r>
              <a:rPr lang="en-GB" dirty="0">
                <a:sym typeface="+mn-ea"/>
              </a:rPr>
              <a:t> </a:t>
            </a:r>
            <a:r>
              <a:rPr lang="en-US" dirty="0">
                <a:sym typeface="+mn-ea"/>
              </a:rPr>
              <a:t>(RNNs) are employed to model sequential patterns in the generated questions. The</a:t>
            </a:r>
            <a:r>
              <a:rPr lang="en-GB" dirty="0">
                <a:sym typeface="+mn-ea"/>
              </a:rPr>
              <a:t> </a:t>
            </a:r>
            <a:r>
              <a:rPr lang="en-US" dirty="0">
                <a:sym typeface="+mn-ea"/>
              </a:rPr>
              <a:t>combination of these architectures enables the model to effectively comprehend and translate</a:t>
            </a:r>
            <a:r>
              <a:rPr lang="en-GB" dirty="0">
                <a:sym typeface="+mn-ea"/>
              </a:rPr>
              <a:t> </a:t>
            </a:r>
            <a:r>
              <a:rPr lang="en-US" dirty="0">
                <a:sym typeface="+mn-ea"/>
              </a:rPr>
              <a:t>the visual context into human-readable </a:t>
            </a:r>
            <a:r>
              <a:rPr lang="en-US" dirty="0" err="1">
                <a:sym typeface="+mn-ea"/>
              </a:rPr>
              <a:t>questions.To</a:t>
            </a:r>
            <a:r>
              <a:rPr lang="en-US" dirty="0">
                <a:sym typeface="+mn-ea"/>
              </a:rPr>
              <a:t> ensure the quality of the generated</a:t>
            </a:r>
            <a:r>
              <a:rPr lang="en-GB" dirty="0">
                <a:sym typeface="+mn-ea"/>
              </a:rPr>
              <a:t> </a:t>
            </a:r>
            <a:r>
              <a:rPr lang="en-US" dirty="0">
                <a:sym typeface="+mn-ea"/>
              </a:rPr>
              <a:t>questions, a novel attention mechanism is introduced, allowing the model to focus on relevant</a:t>
            </a:r>
            <a:r>
              <a:rPr lang="en-GB" dirty="0">
                <a:sym typeface="+mn-ea"/>
              </a:rPr>
              <a:t> </a:t>
            </a:r>
            <a:r>
              <a:rPr lang="en-US" dirty="0">
                <a:sym typeface="+mn-ea"/>
              </a:rPr>
              <a:t>image regions while formulating the questions</a:t>
            </a:r>
            <a:endParaRPr lang="en-US" dirty="0">
              <a:sym typeface="+mn-ea"/>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lang="en-IN" sz="32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 Box 1"/>
          <p:cNvSpPr txBox="1"/>
          <p:nvPr/>
        </p:nvSpPr>
        <p:spPr>
          <a:xfrm>
            <a:off x="456565" y="1725930"/>
            <a:ext cx="8408035" cy="4629785"/>
          </a:xfrm>
          <a:prstGeom prst="rect">
            <a:avLst/>
          </a:prstGeom>
          <a:noFill/>
        </p:spPr>
        <p:txBody>
          <a:bodyPr wrap="square" rtlCol="0">
            <a:noAutofit/>
          </a:bodyPr>
          <a:lstStyle/>
          <a:p>
            <a:r>
              <a:rPr lang="en-GB" dirty="0">
                <a:sym typeface="+mn-ea"/>
              </a:rPr>
              <a:t>In our rapidly advancing technological landscape, the fusion of computer vision and natural language processing has unlocked exciting possibilities in the field of artificial intelligence. One such innovation is the Visual Question Generator (VQG), a cutting-edge project that seeks to bridge the gap between visual understanding and language comprehension.
The Visual Question Generator project leverages state-of-the-art deep learning techniques to create a system that can automatically generate meaningful questions about images. Imagine a computer system that can look at an image and intelligently formulate relevant questions about its content. Such a capability could revolutionize fields like content generation, education, and accessibility, making it easier for machines to interact with the visual world and assist users in a more human-like manner.</a:t>
            </a:r>
            <a:endParaRPr lang="en-US" dirty="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endParaRPr lang="en-US" sz="3200" b="1" dirty="0">
              <a:solidFill>
                <a:srgbClr val="C00000"/>
              </a:solidFill>
              <a:latin typeface="+mj-lt"/>
            </a:endParaRPr>
          </a:p>
        </p:txBody>
      </p:sp>
      <p:sp>
        <p:nvSpPr>
          <p:cNvPr id="2" name="Text Box 1"/>
          <p:cNvSpPr txBox="1"/>
          <p:nvPr/>
        </p:nvSpPr>
        <p:spPr>
          <a:xfrm>
            <a:off x="304800" y="1640840"/>
            <a:ext cx="8940800" cy="2279650"/>
          </a:xfrm>
          <a:prstGeom prst="rect">
            <a:avLst/>
          </a:prstGeom>
          <a:noFill/>
        </p:spPr>
        <p:txBody>
          <a:bodyPr wrap="square" rtlCol="0">
            <a:noAutofit/>
          </a:bodyPr>
          <a:lstStyle/>
          <a:p>
            <a:pPr algn="l"/>
            <a:r>
              <a:rPr lang="en-GB" dirty="0">
                <a:sym typeface="+mn-ea"/>
              </a:rPr>
              <a:t>To develop a state-of-the-art visual question generation system that leverages computer vision and natural language processing techniques to generate contextually relevant questions based on visual input, ultimately enhancing human-computer interactions.</a:t>
            </a:r>
            <a:endParaRPr lang="en-GB" dirty="0">
              <a:sym typeface="+mn-ea"/>
            </a:endParaRPr>
          </a:p>
          <a:p>
            <a:pPr indent="0" algn="l">
              <a:buFont typeface="+mj-lt"/>
              <a:buNone/>
            </a:pPr>
            <a:r>
              <a:rPr lang="en-US"/>
              <a:t>Create a diverse dataset for remote sensing image question generation.</a:t>
            </a:r>
            <a:endParaRPr lang="en-US"/>
          </a:p>
          <a:p>
            <a:pPr indent="0" algn="l">
              <a:buFont typeface="+mj-lt"/>
              <a:buNone/>
            </a:pPr>
            <a:r>
              <a:rPr lang="en-US"/>
              <a:t>Develop an effective model architecture with cross-modal embeddings.</a:t>
            </a:r>
            <a:endParaRPr lang="en-US"/>
          </a:p>
          <a:p>
            <a:pPr indent="0" algn="l">
              <a:buFont typeface="+mj-lt"/>
              <a:buNone/>
            </a:pPr>
            <a:r>
              <a:rPr lang="en-US"/>
              <a:t>Ensure ethical and user-centric applications, focusing on practical integration.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9536</Words>
  <Application>WPS Presentation</Application>
  <PresentationFormat>On-screen Show (4:3)</PresentationFormat>
  <Paragraphs>230</Paragraphs>
  <Slides>20</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SimSun</vt:lpstr>
      <vt:lpstr>Wingdings</vt:lpstr>
      <vt:lpstr>StarSymbol</vt:lpstr>
      <vt:lpstr>Segoe Print</vt:lpstr>
      <vt:lpstr>Calibri</vt:lpstr>
      <vt:lpstr>Times New Roman</vt:lpstr>
      <vt:lpstr>Bookman Old Style</vt:lpstr>
      <vt:lpstr>Arial</vt:lpstr>
      <vt:lpstr>Arial Black</vt:lpstr>
      <vt:lpstr>Calibri</vt:lpstr>
      <vt:lpstr>Arial Black</vt:lpstr>
      <vt:lpstr>Microsoft YaHei</vt:lpstr>
      <vt:lpstr>Arial Unicode MS</vt:lpstr>
      <vt:lpstr>Times New Roman</vt:lpstr>
      <vt:lpstr>Söhne</vt:lpstr>
      <vt:lpstr>Google Sans</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bomma</cp:lastModifiedBy>
  <cp:revision>728</cp:revision>
  <dcterms:created xsi:type="dcterms:W3CDTF">2023-10-12T08:53:00Z</dcterms:created>
  <dcterms:modified xsi:type="dcterms:W3CDTF">2023-11-13T18:32:36Z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F8404A21662B4C1CB7741C8DCA2FA6E1_13</vt:lpwstr>
  </property>
  <property fmtid="{D5CDD505-2E9C-101B-9397-08002B2CF9AE}" pid="3" name="KSOProductBuildVer">
    <vt:lpwstr>1033-12.2.0.13306</vt:lpwstr>
  </property>
</Properties>
</file>