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HTML</a:t>
            </a:r>
            <a:endParaRPr lang="en-US" sz="8000" dirty="0"/>
          </a:p>
        </p:txBody>
      </p:sp>
      <p:sp>
        <p:nvSpPr>
          <p:cNvPr id="3" name="Content Placeholder 2"/>
          <p:cNvSpPr>
            <a:spLocks noGrp="1"/>
          </p:cNvSpPr>
          <p:nvPr>
            <p:ph idx="1"/>
          </p:nvPr>
        </p:nvSpPr>
        <p:spPr/>
        <p:txBody>
          <a:bodyPr>
            <a:normAutofit/>
          </a:bodyPr>
          <a:lstStyle/>
          <a:p>
            <a:pPr marL="0" indent="0">
              <a:buNone/>
            </a:pPr>
            <a:r>
              <a:rPr lang="en-US" sz="5400" dirty="0" smtClean="0"/>
              <a:t>Hyper Text Markup Language</a:t>
            </a:r>
            <a:endParaRPr lang="en-US" sz="5400" dirty="0"/>
          </a:p>
        </p:txBody>
      </p:sp>
    </p:spTree>
    <p:extLst>
      <p:ext uri="{BB962C8B-B14F-4D97-AF65-F5344CB8AC3E}">
        <p14:creationId xmlns:p14="http://schemas.microsoft.com/office/powerpoint/2010/main" val="1354275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6571"/>
            <a:ext cx="8596668" cy="6296298"/>
          </a:xfrm>
        </p:spPr>
        <p:txBody>
          <a:bodyPr>
            <a:normAutofit fontScale="77500" lnSpcReduction="20000"/>
          </a:bodyPr>
          <a:lstStyle/>
          <a:p>
            <a:pPr marL="0" indent="0">
              <a:buNone/>
            </a:pPr>
            <a:r>
              <a:rPr lang="en-US" dirty="0"/>
              <a:t>The alt Attribute</a:t>
            </a:r>
          </a:p>
          <a:p>
            <a:r>
              <a:rPr lang="en-US" dirty="0"/>
              <a:t>The alt attribute specifies an alternative text to be used, when an image cannot be displayed</a:t>
            </a:r>
            <a:r>
              <a:rPr lang="en-US" dirty="0" smtClean="0"/>
              <a:t>.</a:t>
            </a:r>
            <a:endParaRPr lang="en-US" dirty="0"/>
          </a:p>
          <a:p>
            <a:r>
              <a:rPr lang="en-US" dirty="0"/>
              <a:t>The value of the attribute can be read by screen readers. This way, someone "listening" to the webpage, e.g. a blind person, can "hear" the element. &lt;</a:t>
            </a:r>
            <a:r>
              <a:rPr lang="en-US" dirty="0" err="1"/>
              <a:t>img</a:t>
            </a:r>
            <a:r>
              <a:rPr lang="en-US" dirty="0"/>
              <a:t> </a:t>
            </a:r>
            <a:r>
              <a:rPr lang="en-US" dirty="0" err="1"/>
              <a:t>src</a:t>
            </a:r>
            <a:r>
              <a:rPr lang="en-US" dirty="0"/>
              <a:t>="img_girl.jpg" alt="Girl with a jacket"&gt;</a:t>
            </a:r>
          </a:p>
          <a:p>
            <a:pPr marL="0" indent="0">
              <a:buNone/>
            </a:pPr>
            <a:endParaRPr lang="en-US" dirty="0" smtClean="0"/>
          </a:p>
          <a:p>
            <a:pPr marL="0" indent="0">
              <a:buNone/>
            </a:pPr>
            <a:r>
              <a:rPr lang="en-US" dirty="0" smtClean="0"/>
              <a:t>The </a:t>
            </a:r>
            <a:r>
              <a:rPr lang="en-US" dirty="0"/>
              <a:t>style Attribute</a:t>
            </a:r>
          </a:p>
          <a:p>
            <a:r>
              <a:rPr lang="en-US" dirty="0"/>
              <a:t>The style attribute is used to specify the styling of an element, like color, font, size etc. </a:t>
            </a:r>
          </a:p>
          <a:p>
            <a:r>
              <a:rPr lang="en-US" dirty="0"/>
              <a:t>&lt;p style="</a:t>
            </a:r>
            <a:r>
              <a:rPr lang="en-US" dirty="0" err="1"/>
              <a:t>color:red</a:t>
            </a:r>
            <a:r>
              <a:rPr lang="en-US" dirty="0"/>
              <a:t>"&gt;I am a paragraph&lt;/p</a:t>
            </a:r>
            <a:r>
              <a:rPr lang="en-US" dirty="0" smtClean="0"/>
              <a:t>&gt;</a:t>
            </a:r>
          </a:p>
          <a:p>
            <a:pPr marL="0" indent="0">
              <a:buNone/>
            </a:pPr>
            <a:endParaRPr lang="en-US" dirty="0"/>
          </a:p>
          <a:p>
            <a:pPr marL="0" indent="0">
              <a:buNone/>
            </a:pPr>
            <a:r>
              <a:rPr lang="en-US" dirty="0"/>
              <a:t>The </a:t>
            </a:r>
            <a:r>
              <a:rPr lang="en-US" dirty="0" err="1"/>
              <a:t>lang</a:t>
            </a:r>
            <a:r>
              <a:rPr lang="en-US" dirty="0"/>
              <a:t> Attribute</a:t>
            </a:r>
          </a:p>
          <a:p>
            <a:r>
              <a:rPr lang="en-US" dirty="0"/>
              <a:t>The language of the document can be declared in the &lt;html&gt; tag.</a:t>
            </a:r>
          </a:p>
          <a:p>
            <a:r>
              <a:rPr lang="en-US" dirty="0"/>
              <a:t>The language is declared with the </a:t>
            </a:r>
            <a:r>
              <a:rPr lang="en-US" dirty="0" err="1"/>
              <a:t>lang</a:t>
            </a:r>
            <a:r>
              <a:rPr lang="en-US" dirty="0"/>
              <a:t> attribute.</a:t>
            </a:r>
          </a:p>
          <a:p>
            <a:r>
              <a:rPr lang="en-US" dirty="0"/>
              <a:t>Declaring a language is important for accessibility applications (screen readers) and search engines</a:t>
            </a:r>
            <a:r>
              <a:rPr lang="en-US" dirty="0" smtClean="0"/>
              <a:t>:</a:t>
            </a:r>
            <a:endParaRPr lang="en-US" dirty="0"/>
          </a:p>
          <a:p>
            <a:r>
              <a:rPr lang="en-US" dirty="0"/>
              <a:t>&lt;!DOCTYPE html&gt;</a:t>
            </a:r>
          </a:p>
          <a:p>
            <a:r>
              <a:rPr lang="en-US" dirty="0"/>
              <a:t>&lt;html </a:t>
            </a:r>
            <a:r>
              <a:rPr lang="en-US" dirty="0" err="1"/>
              <a:t>lang</a:t>
            </a:r>
            <a:r>
              <a:rPr lang="en-US" dirty="0"/>
              <a:t>="</a:t>
            </a:r>
            <a:r>
              <a:rPr lang="en-US" dirty="0" err="1"/>
              <a:t>en</a:t>
            </a:r>
            <a:r>
              <a:rPr lang="en-US" dirty="0"/>
              <a:t>-US"&gt;</a:t>
            </a:r>
          </a:p>
          <a:p>
            <a:r>
              <a:rPr lang="en-US" dirty="0"/>
              <a:t>&lt;body</a:t>
            </a:r>
            <a:r>
              <a:rPr lang="en-US" dirty="0" smtClean="0"/>
              <a:t>&gt;</a:t>
            </a:r>
          </a:p>
          <a:p>
            <a:r>
              <a:rPr lang="en-US" dirty="0" smtClean="0"/>
              <a:t>…….</a:t>
            </a:r>
            <a:endParaRPr lang="en-US" dirty="0"/>
          </a:p>
          <a:p>
            <a:r>
              <a:rPr lang="en-US" dirty="0"/>
              <a:t>&lt;/body&gt;</a:t>
            </a:r>
          </a:p>
          <a:p>
            <a:r>
              <a:rPr lang="en-US" dirty="0"/>
              <a:t>&lt;/html&gt;</a:t>
            </a:r>
          </a:p>
          <a:p>
            <a:r>
              <a:rPr lang="en-US" dirty="0"/>
              <a:t>The first two letters specify the language (</a:t>
            </a:r>
            <a:r>
              <a:rPr lang="en-US" dirty="0" err="1"/>
              <a:t>en</a:t>
            </a:r>
            <a:r>
              <a:rPr lang="en-US" dirty="0"/>
              <a:t>). If there is a dialect, use two more letters (US).</a:t>
            </a:r>
            <a:br>
              <a:rPr lang="en-US" dirty="0"/>
            </a:br>
            <a:endParaRPr lang="en-US" dirty="0"/>
          </a:p>
        </p:txBody>
      </p:sp>
    </p:spTree>
    <p:extLst>
      <p:ext uri="{BB962C8B-B14F-4D97-AF65-F5344CB8AC3E}">
        <p14:creationId xmlns:p14="http://schemas.microsoft.com/office/powerpoint/2010/main" val="398573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8823"/>
            <a:ext cx="8596668" cy="5662539"/>
          </a:xfrm>
        </p:spPr>
        <p:txBody>
          <a:bodyPr>
            <a:normAutofit/>
          </a:bodyPr>
          <a:lstStyle/>
          <a:p>
            <a:pPr marL="0" indent="0">
              <a:buNone/>
            </a:pPr>
            <a:r>
              <a:rPr lang="en-US" dirty="0"/>
              <a:t>The title Attribute</a:t>
            </a:r>
          </a:p>
          <a:p>
            <a:r>
              <a:rPr lang="en-US" dirty="0"/>
              <a:t>Here, a title attribute is added to the &lt;p&gt; element. The value of the title attribute will be displayed as a tooltip when you mouse over the paragraph:</a:t>
            </a:r>
          </a:p>
          <a:p>
            <a:pPr marL="0" indent="0">
              <a:buNone/>
            </a:pPr>
            <a:r>
              <a:rPr lang="en-US" dirty="0" smtClean="0"/>
              <a:t>Example</a:t>
            </a:r>
            <a:endParaRPr lang="en-US" dirty="0"/>
          </a:p>
          <a:p>
            <a:r>
              <a:rPr lang="en-US" dirty="0"/>
              <a:t>&lt;p title="I'm a tooltip"&gt;</a:t>
            </a:r>
          </a:p>
          <a:p>
            <a:pPr marL="0" indent="0">
              <a:buNone/>
            </a:pPr>
            <a:r>
              <a:rPr lang="en-US" dirty="0"/>
              <a:t>This is a paragraph.</a:t>
            </a:r>
          </a:p>
          <a:p>
            <a:pPr marL="0" indent="0">
              <a:buNone/>
            </a:pPr>
            <a:r>
              <a:rPr lang="en-US" dirty="0" smtClean="0"/>
              <a:t>&lt;/</a:t>
            </a:r>
            <a:r>
              <a:rPr lang="en-US" dirty="0"/>
              <a:t>p</a:t>
            </a:r>
            <a:r>
              <a:rPr lang="en-US" dirty="0" smtClean="0"/>
              <a:t>&gt;</a:t>
            </a:r>
          </a:p>
          <a:p>
            <a:pPr marL="0" indent="0">
              <a:buNone/>
            </a:pPr>
            <a:endParaRPr lang="en-US" dirty="0"/>
          </a:p>
          <a:p>
            <a:r>
              <a:rPr lang="en-US" dirty="0" smtClean="0"/>
              <a:t>The </a:t>
            </a:r>
            <a:r>
              <a:rPr lang="en-US" dirty="0"/>
              <a:t>HTML5 standard does not require lowercase attribute names</a:t>
            </a:r>
            <a:r>
              <a:rPr lang="en-US" dirty="0" smtClean="0"/>
              <a:t>.</a:t>
            </a:r>
            <a:endParaRPr lang="en-US" dirty="0"/>
          </a:p>
          <a:p>
            <a:r>
              <a:rPr lang="en-US" dirty="0"/>
              <a:t>The title attribute can be written with uppercase or lowercase like title or TITLE.W3C recommends lowercase in HTML.</a:t>
            </a:r>
          </a:p>
          <a:p>
            <a:endParaRPr lang="en-US" dirty="0"/>
          </a:p>
        </p:txBody>
      </p:sp>
    </p:spTree>
    <p:extLst>
      <p:ext uri="{BB962C8B-B14F-4D97-AF65-F5344CB8AC3E}">
        <p14:creationId xmlns:p14="http://schemas.microsoft.com/office/powerpoint/2010/main" val="380530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9635"/>
            <a:ext cx="8596668" cy="6348548"/>
          </a:xfrm>
        </p:spPr>
        <p:txBody>
          <a:bodyPr>
            <a:normAutofit fontScale="85000" lnSpcReduction="20000"/>
          </a:bodyPr>
          <a:lstStyle/>
          <a:p>
            <a:pPr marL="0" indent="0">
              <a:buNone/>
            </a:pPr>
            <a:r>
              <a:rPr lang="en-US" dirty="0"/>
              <a:t>Quote Attribute </a:t>
            </a:r>
            <a:r>
              <a:rPr lang="en-US" dirty="0" smtClean="0"/>
              <a:t>Values</a:t>
            </a:r>
          </a:p>
          <a:p>
            <a:pPr marL="0" indent="0">
              <a:buNone/>
            </a:pPr>
            <a:endParaRPr lang="en-US" dirty="0"/>
          </a:p>
          <a:p>
            <a:r>
              <a:rPr lang="en-US" dirty="0"/>
              <a:t>The HTML5 standard does not require quotes around attribute </a:t>
            </a:r>
            <a:r>
              <a:rPr lang="en-US" dirty="0" err="1" smtClean="0"/>
              <a:t>values.The</a:t>
            </a:r>
            <a:r>
              <a:rPr lang="en-US" dirty="0" smtClean="0"/>
              <a:t> </a:t>
            </a:r>
            <a:r>
              <a:rPr lang="en-US" dirty="0" err="1"/>
              <a:t>href</a:t>
            </a:r>
            <a:r>
              <a:rPr lang="en-US" dirty="0"/>
              <a:t> attribute, demonstrated above, can be written without quotes but We Suggest to Quote Attribute </a:t>
            </a:r>
            <a:r>
              <a:rPr lang="en-US" dirty="0" smtClean="0"/>
              <a:t>Values</a:t>
            </a:r>
            <a:endParaRPr lang="en-US" dirty="0"/>
          </a:p>
          <a:p>
            <a:r>
              <a:rPr lang="en-US" dirty="0" smtClean="0"/>
              <a:t>Bad: &lt;a </a:t>
            </a:r>
            <a:r>
              <a:rPr lang="en-US" dirty="0" err="1"/>
              <a:t>href</a:t>
            </a:r>
            <a:r>
              <a:rPr lang="en-US" dirty="0"/>
              <a:t>=https://www.w3schools.com&gt;</a:t>
            </a:r>
          </a:p>
          <a:p>
            <a:r>
              <a:rPr lang="en-US" dirty="0" smtClean="0"/>
              <a:t>Good: &lt;a </a:t>
            </a:r>
            <a:r>
              <a:rPr lang="en-US" dirty="0" err="1"/>
              <a:t>href</a:t>
            </a:r>
            <a:r>
              <a:rPr lang="en-US" dirty="0"/>
              <a:t>="https://www.w3schools.com</a:t>
            </a:r>
            <a:r>
              <a:rPr lang="en-US" dirty="0" smtClean="0"/>
              <a:t>"&gt;</a:t>
            </a:r>
            <a:endParaRPr lang="en-US" dirty="0"/>
          </a:p>
          <a:p>
            <a:r>
              <a:rPr lang="en-US" dirty="0"/>
              <a:t>Sometimes it is necessary to use quotes. This example will not display the title attribute correctly, because it contains a space</a:t>
            </a:r>
            <a:r>
              <a:rPr lang="en-US" dirty="0" smtClean="0"/>
              <a:t>:</a:t>
            </a:r>
            <a:endParaRPr lang="en-US" dirty="0"/>
          </a:p>
          <a:p>
            <a:pPr marL="0" indent="0">
              <a:buNone/>
            </a:pPr>
            <a:r>
              <a:rPr lang="en-US" dirty="0"/>
              <a:t>Example</a:t>
            </a:r>
          </a:p>
          <a:p>
            <a:r>
              <a:rPr lang="en-US" dirty="0"/>
              <a:t>&lt;p title=About W3Schools&gt;</a:t>
            </a:r>
          </a:p>
          <a:p>
            <a:r>
              <a:rPr lang="en-US" dirty="0"/>
              <a:t>Using quotes are the most common. Omitting quotes can produce errors. </a:t>
            </a:r>
          </a:p>
          <a:p>
            <a:pPr marL="0" indent="0">
              <a:buNone/>
            </a:pPr>
            <a:endParaRPr lang="en-US" dirty="0"/>
          </a:p>
          <a:p>
            <a:pPr marL="0" indent="0">
              <a:buNone/>
            </a:pPr>
            <a:r>
              <a:rPr lang="en-US" dirty="0"/>
              <a:t>Single or Double Quotes?</a:t>
            </a:r>
          </a:p>
          <a:p>
            <a:r>
              <a:rPr lang="en-US" dirty="0"/>
              <a:t>Double quotes around attribute values are the most common in HTML, but single quotes can also be used</a:t>
            </a:r>
            <a:r>
              <a:rPr lang="en-US" dirty="0" smtClean="0"/>
              <a:t>.</a:t>
            </a:r>
            <a:endParaRPr lang="en-US" dirty="0"/>
          </a:p>
          <a:p>
            <a:r>
              <a:rPr lang="en-US" dirty="0"/>
              <a:t>In some situations, when the attribute value itself contains double quotes, it is necessary to use single quotes</a:t>
            </a:r>
            <a:r>
              <a:rPr lang="en-US" dirty="0" smtClean="0"/>
              <a:t>:</a:t>
            </a:r>
          </a:p>
          <a:p>
            <a:endParaRPr lang="en-US" dirty="0"/>
          </a:p>
          <a:p>
            <a:pPr marL="0" indent="0">
              <a:buNone/>
            </a:pPr>
            <a:r>
              <a:rPr lang="en-US" dirty="0"/>
              <a:t>&lt;p title='John "</a:t>
            </a:r>
            <a:r>
              <a:rPr lang="en-US" dirty="0" err="1"/>
              <a:t>ShotGun</a:t>
            </a:r>
            <a:r>
              <a:rPr lang="en-US" dirty="0"/>
              <a:t>" Nelson'&gt;</a:t>
            </a:r>
          </a:p>
          <a:p>
            <a:r>
              <a:rPr lang="en-US" dirty="0"/>
              <a:t>Or vice versa</a:t>
            </a:r>
            <a:r>
              <a:rPr lang="en-US" dirty="0" smtClean="0"/>
              <a:t>:</a:t>
            </a:r>
            <a:endParaRPr lang="en-US" dirty="0"/>
          </a:p>
          <a:p>
            <a:pPr marL="0" indent="0">
              <a:buNone/>
            </a:pPr>
            <a:r>
              <a:rPr lang="en-US" dirty="0"/>
              <a:t>&lt;p title="John '</a:t>
            </a:r>
            <a:r>
              <a:rPr lang="en-US" dirty="0" err="1"/>
              <a:t>ShotGun</a:t>
            </a:r>
            <a:r>
              <a:rPr lang="en-US" dirty="0"/>
              <a:t>' Nelson"&gt;</a:t>
            </a:r>
          </a:p>
        </p:txBody>
      </p:sp>
    </p:spTree>
    <p:extLst>
      <p:ext uri="{BB962C8B-B14F-4D97-AF65-F5344CB8AC3E}">
        <p14:creationId xmlns:p14="http://schemas.microsoft.com/office/powerpoint/2010/main" val="56920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6571"/>
            <a:ext cx="8596668" cy="5630092"/>
          </a:xfrm>
        </p:spPr>
        <p:txBody>
          <a:bodyPr>
            <a:normAutofit/>
          </a:bodyPr>
          <a:lstStyle/>
          <a:p>
            <a:r>
              <a:rPr lang="en-US" dirty="0"/>
              <a:t>Summary</a:t>
            </a:r>
          </a:p>
          <a:p>
            <a:r>
              <a:rPr lang="en-US" dirty="0"/>
              <a:t>All HTML elements can have attributes</a:t>
            </a:r>
          </a:p>
          <a:p>
            <a:r>
              <a:rPr lang="en-US" dirty="0"/>
              <a:t>The title attribute provides additional "tool-tip" information</a:t>
            </a:r>
          </a:p>
          <a:p>
            <a:r>
              <a:rPr lang="en-US" dirty="0"/>
              <a:t>The </a:t>
            </a:r>
            <a:r>
              <a:rPr lang="en-US" dirty="0" err="1"/>
              <a:t>href</a:t>
            </a:r>
            <a:r>
              <a:rPr lang="en-US" dirty="0"/>
              <a:t> attribute provides address information for links</a:t>
            </a:r>
          </a:p>
          <a:p>
            <a:r>
              <a:rPr lang="en-US" dirty="0"/>
              <a:t>The width and height attributes provide size information for images</a:t>
            </a:r>
          </a:p>
          <a:p>
            <a:r>
              <a:rPr lang="en-US" dirty="0"/>
              <a:t>The alt attribute provides text for screen readers</a:t>
            </a:r>
          </a:p>
          <a:p>
            <a:r>
              <a:rPr lang="en-US" dirty="0"/>
              <a:t>At W3Schools we always use lowercase attribute names</a:t>
            </a:r>
          </a:p>
          <a:p>
            <a:r>
              <a:rPr lang="en-US" dirty="0"/>
              <a:t>At W3Schools we always quote attribute values with double quotes</a:t>
            </a:r>
          </a:p>
          <a:p>
            <a:r>
              <a:rPr lang="en-US" dirty="0" smtClean="0"/>
              <a:t>Below </a:t>
            </a:r>
            <a:r>
              <a:rPr lang="en-US" dirty="0"/>
              <a:t>is an alphabetical list of some attributes often used in HTML, which you will learn more about in this tutorial:</a:t>
            </a:r>
          </a:p>
        </p:txBody>
      </p:sp>
    </p:spTree>
    <p:extLst>
      <p:ext uri="{BB962C8B-B14F-4D97-AF65-F5344CB8AC3E}">
        <p14:creationId xmlns:p14="http://schemas.microsoft.com/office/powerpoint/2010/main" val="310820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1918612"/>
              </p:ext>
            </p:extLst>
          </p:nvPr>
        </p:nvGraphicFramePr>
        <p:xfrm>
          <a:off x="285448" y="1115559"/>
          <a:ext cx="9054496" cy="4462281"/>
        </p:xfrm>
        <a:graphic>
          <a:graphicData uri="http://schemas.openxmlformats.org/drawingml/2006/table">
            <a:tbl>
              <a:tblPr firstRow="1" bandRow="1">
                <a:tableStyleId>{5C22544A-7EE6-4342-B048-85BDC9FD1C3A}</a:tableStyleId>
              </a:tblPr>
              <a:tblGrid>
                <a:gridCol w="4527248">
                  <a:extLst>
                    <a:ext uri="{9D8B030D-6E8A-4147-A177-3AD203B41FA5}">
                      <a16:colId xmlns:a16="http://schemas.microsoft.com/office/drawing/2014/main" val="4011346969"/>
                    </a:ext>
                  </a:extLst>
                </a:gridCol>
                <a:gridCol w="4527248">
                  <a:extLst>
                    <a:ext uri="{9D8B030D-6E8A-4147-A177-3AD203B41FA5}">
                      <a16:colId xmlns:a16="http://schemas.microsoft.com/office/drawing/2014/main" val="2586275236"/>
                    </a:ext>
                  </a:extLst>
                </a:gridCol>
              </a:tblGrid>
              <a:tr h="475542">
                <a:tc>
                  <a:txBody>
                    <a:bodyPr/>
                    <a:lstStyle/>
                    <a:p>
                      <a:r>
                        <a:rPr lang="en-US" dirty="0" smtClean="0"/>
                        <a:t>Attributes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866973929"/>
                  </a:ext>
                </a:extLst>
              </a:tr>
              <a:tr h="3986739">
                <a:tc>
                  <a:txBody>
                    <a:bodyPr/>
                    <a:lstStyle/>
                    <a:p>
                      <a:r>
                        <a:rPr lang="en-US" dirty="0" smtClean="0">
                          <a:solidFill>
                            <a:schemeClr val="bg1"/>
                          </a:solidFill>
                        </a:rPr>
                        <a:t>Alt</a:t>
                      </a:r>
                    </a:p>
                    <a:p>
                      <a:endParaRPr lang="en-US" dirty="0" smtClean="0"/>
                    </a:p>
                    <a:p>
                      <a:endParaRPr lang="en-US" dirty="0" smtClean="0"/>
                    </a:p>
                    <a:p>
                      <a:r>
                        <a:rPr lang="en-US" dirty="0" smtClean="0">
                          <a:solidFill>
                            <a:schemeClr val="accent1"/>
                          </a:solidFill>
                        </a:rPr>
                        <a:t>Disabled</a:t>
                      </a:r>
                    </a:p>
                    <a:p>
                      <a:endParaRPr lang="en-US" dirty="0" smtClean="0"/>
                    </a:p>
                    <a:p>
                      <a:r>
                        <a:rPr lang="en-US" dirty="0" err="1" smtClean="0">
                          <a:solidFill>
                            <a:schemeClr val="bg1"/>
                          </a:solidFill>
                        </a:rPr>
                        <a:t>Href</a:t>
                      </a:r>
                      <a:endParaRPr lang="en-US" dirty="0" smtClean="0">
                        <a:solidFill>
                          <a:schemeClr val="bg1"/>
                        </a:solidFill>
                      </a:endParaRPr>
                    </a:p>
                    <a:p>
                      <a:r>
                        <a:rPr lang="en-US" dirty="0" smtClean="0">
                          <a:solidFill>
                            <a:schemeClr val="accent1"/>
                          </a:solidFill>
                        </a:rPr>
                        <a:t>Id</a:t>
                      </a:r>
                    </a:p>
                    <a:p>
                      <a:r>
                        <a:rPr lang="en-US" dirty="0" err="1" smtClean="0">
                          <a:solidFill>
                            <a:schemeClr val="bg1"/>
                          </a:solidFill>
                        </a:rPr>
                        <a:t>Src</a:t>
                      </a:r>
                      <a:endParaRPr lang="en-US" dirty="0" smtClean="0">
                        <a:solidFill>
                          <a:schemeClr val="bg1"/>
                        </a:solidFill>
                      </a:endParaRPr>
                    </a:p>
                    <a:p>
                      <a:endParaRPr lang="en-US" dirty="0" smtClean="0"/>
                    </a:p>
                    <a:p>
                      <a:r>
                        <a:rPr lang="en-US" dirty="0" smtClean="0">
                          <a:solidFill>
                            <a:schemeClr val="accent1"/>
                          </a:solidFill>
                        </a:rPr>
                        <a:t>Style</a:t>
                      </a:r>
                    </a:p>
                    <a:p>
                      <a:endParaRPr lang="en-US" dirty="0" smtClean="0">
                        <a:solidFill>
                          <a:schemeClr val="accent1"/>
                        </a:solidFill>
                      </a:endParaRPr>
                    </a:p>
                    <a:p>
                      <a:r>
                        <a:rPr lang="en-US" dirty="0" smtClean="0">
                          <a:solidFill>
                            <a:schemeClr val="bg1"/>
                          </a:solidFill>
                        </a:rPr>
                        <a:t>Title</a:t>
                      </a:r>
                      <a:endParaRPr lang="en-US" dirty="0">
                        <a:solidFill>
                          <a:schemeClr val="bg1"/>
                        </a:solidFill>
                      </a:endParaRPr>
                    </a:p>
                  </a:txBody>
                  <a:tcPr/>
                </a:tc>
                <a:tc>
                  <a:txBody>
                    <a:bodyPr/>
                    <a:lstStyle/>
                    <a:p>
                      <a:r>
                        <a:rPr lang="en-US" dirty="0" smtClean="0">
                          <a:solidFill>
                            <a:schemeClr val="bg1"/>
                          </a:solidFill>
                        </a:rPr>
                        <a:t>Specifies an alternative text for an image, when the image cannot be displayed</a:t>
                      </a:r>
                    </a:p>
                    <a:p>
                      <a:r>
                        <a:rPr lang="en-US" dirty="0" smtClean="0">
                          <a:solidFill>
                            <a:schemeClr val="accent1"/>
                          </a:solidFill>
                        </a:rPr>
                        <a:t>Specifies that an input element should be disabled</a:t>
                      </a:r>
                    </a:p>
                    <a:p>
                      <a:r>
                        <a:rPr lang="en-US" dirty="0" smtClean="0">
                          <a:solidFill>
                            <a:schemeClr val="bg1"/>
                          </a:solidFill>
                        </a:rPr>
                        <a:t>Specifies the URL (web address) for a link</a:t>
                      </a:r>
                    </a:p>
                    <a:p>
                      <a:r>
                        <a:rPr lang="en-US" dirty="0" smtClean="0">
                          <a:solidFill>
                            <a:schemeClr val="accent1"/>
                          </a:solidFill>
                        </a:rPr>
                        <a:t>Specifies a unique id for an element</a:t>
                      </a:r>
                    </a:p>
                    <a:p>
                      <a:r>
                        <a:rPr lang="en-US" dirty="0" smtClean="0">
                          <a:solidFill>
                            <a:schemeClr val="bg1"/>
                          </a:solidFill>
                        </a:rPr>
                        <a:t>Specifies the URL (web address) for an image</a:t>
                      </a:r>
                    </a:p>
                    <a:p>
                      <a:r>
                        <a:rPr lang="en-US" dirty="0" smtClean="0">
                          <a:solidFill>
                            <a:schemeClr val="accent1"/>
                          </a:solidFill>
                        </a:rPr>
                        <a:t>Specifies an inline CSS style for an element</a:t>
                      </a:r>
                    </a:p>
                    <a:p>
                      <a:r>
                        <a:rPr lang="en-US" dirty="0" smtClean="0">
                          <a:solidFill>
                            <a:schemeClr val="bg1"/>
                          </a:solidFill>
                        </a:rPr>
                        <a:t>Specifies extra information about an element (displayed as a tool tip)</a:t>
                      </a:r>
                      <a:endParaRPr lang="en-US" dirty="0">
                        <a:solidFill>
                          <a:schemeClr val="bg1"/>
                        </a:solidFill>
                      </a:endParaRPr>
                    </a:p>
                  </a:txBody>
                  <a:tcPr/>
                </a:tc>
                <a:extLst>
                  <a:ext uri="{0D108BD9-81ED-4DB2-BD59-A6C34878D82A}">
                    <a16:rowId xmlns:a16="http://schemas.microsoft.com/office/drawing/2014/main" val="3114487303"/>
                  </a:ext>
                </a:extLst>
              </a:tr>
            </a:tbl>
          </a:graphicData>
        </a:graphic>
      </p:graphicFrame>
    </p:spTree>
    <p:extLst>
      <p:ext uri="{BB962C8B-B14F-4D97-AF65-F5344CB8AC3E}">
        <p14:creationId xmlns:p14="http://schemas.microsoft.com/office/powerpoint/2010/main" val="797416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Meta tags don’t need closing tags</a:t>
            </a:r>
          </a:p>
          <a:p>
            <a:r>
              <a:rPr lang="en-US" dirty="0" smtClean="0"/>
              <a:t>We have to include character encoding in all html files mandatorily</a:t>
            </a:r>
          </a:p>
          <a:p>
            <a:r>
              <a:rPr lang="en-US" dirty="0" smtClean="0"/>
              <a:t>To include which character encoding to use we use charset in metatag-utf-8</a:t>
            </a:r>
            <a:endParaRPr lang="en-US" dirty="0"/>
          </a:p>
          <a:p>
            <a:r>
              <a:rPr lang="en-US" dirty="0" smtClean="0"/>
              <a:t>Use descriptions for each of the pages.</a:t>
            </a:r>
          </a:p>
          <a:p>
            <a:r>
              <a:rPr lang="en-US" dirty="0" smtClean="0"/>
              <a:t>Title tag is also mandatory to use else t=the page will be shown with the title unknown document which will be </a:t>
            </a:r>
            <a:r>
              <a:rPr lang="en-US" dirty="0" err="1" smtClean="0"/>
              <a:t>unprofesional</a:t>
            </a:r>
            <a:endParaRPr lang="en-US" dirty="0"/>
          </a:p>
        </p:txBody>
      </p:sp>
    </p:spTree>
    <p:extLst>
      <p:ext uri="{BB962C8B-B14F-4D97-AF65-F5344CB8AC3E}">
        <p14:creationId xmlns:p14="http://schemas.microsoft.com/office/powerpoint/2010/main" val="242077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872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6484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32690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033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500743"/>
          </a:xfrm>
        </p:spPr>
        <p:txBody>
          <a:bodyPr>
            <a:normAutofit fontScale="90000"/>
          </a:bodyPr>
          <a:lstStyle/>
          <a:p>
            <a:r>
              <a:rPr lang="en-US" dirty="0" smtClean="0"/>
              <a:t>Introduction</a:t>
            </a:r>
            <a:endParaRPr lang="en-US" dirty="0"/>
          </a:p>
        </p:txBody>
      </p:sp>
      <p:sp>
        <p:nvSpPr>
          <p:cNvPr id="5" name="Content Placeholder 4"/>
          <p:cNvSpPr>
            <a:spLocks noGrp="1"/>
          </p:cNvSpPr>
          <p:nvPr>
            <p:ph idx="1"/>
          </p:nvPr>
        </p:nvSpPr>
        <p:spPr>
          <a:xfrm>
            <a:off x="677334" y="1481320"/>
            <a:ext cx="8596668" cy="4814977"/>
          </a:xfrm>
        </p:spPr>
        <p:txBody>
          <a:bodyPr/>
          <a:lstStyle/>
          <a:p>
            <a:r>
              <a:rPr lang="en-US" dirty="0"/>
              <a:t>What is HTML?</a:t>
            </a:r>
          </a:p>
          <a:p>
            <a:r>
              <a:rPr lang="en-US" dirty="0"/>
              <a:t>HTML is the standard markup language for creating Web pages.</a:t>
            </a:r>
          </a:p>
          <a:p>
            <a:r>
              <a:rPr lang="en-US" dirty="0"/>
              <a:t>HTML stands for Hyper Text Markup Language</a:t>
            </a:r>
          </a:p>
          <a:p>
            <a:r>
              <a:rPr lang="en-US" dirty="0"/>
              <a:t>HTML describes the structure of Web pages using markup</a:t>
            </a:r>
          </a:p>
          <a:p>
            <a:r>
              <a:rPr lang="en-US" dirty="0"/>
              <a:t>HTML elements are the building blocks of HTML pages</a:t>
            </a:r>
          </a:p>
          <a:p>
            <a:r>
              <a:rPr lang="en-US" dirty="0"/>
              <a:t>HTML elements are represented by tags</a:t>
            </a:r>
          </a:p>
          <a:p>
            <a:r>
              <a:rPr lang="en-US" dirty="0"/>
              <a:t>HTML tags label pieces of content such as "heading", "paragraph", "table", and so on</a:t>
            </a:r>
          </a:p>
          <a:p>
            <a:r>
              <a:rPr lang="en-US" dirty="0"/>
              <a:t>Browsers do not display the HTML tags, but use them to render the content of the page</a:t>
            </a:r>
          </a:p>
          <a:p>
            <a:endParaRPr lang="en-US" dirty="0"/>
          </a:p>
        </p:txBody>
      </p:sp>
    </p:spTree>
    <p:extLst>
      <p:ext uri="{BB962C8B-B14F-4D97-AF65-F5344CB8AC3E}">
        <p14:creationId xmlns:p14="http://schemas.microsoft.com/office/powerpoint/2010/main" val="3342626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94354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6351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097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551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16107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501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2458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5982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4938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873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dirty="0"/>
          </a:p>
          <a:p>
            <a:r>
              <a:rPr lang="en-US" dirty="0"/>
              <a:t>The &lt;!DOCTYPE&gt; declaration represents the document type, and helps browsers to display web pages correctly.</a:t>
            </a:r>
          </a:p>
          <a:p>
            <a:endParaRPr lang="en-US" dirty="0"/>
          </a:p>
          <a:p>
            <a:r>
              <a:rPr lang="en-US" dirty="0"/>
              <a:t>It must only appear once, at the top of the page (before any HTML tags).</a:t>
            </a:r>
          </a:p>
          <a:p>
            <a:endParaRPr lang="en-US" dirty="0"/>
          </a:p>
          <a:p>
            <a:r>
              <a:rPr lang="en-US" dirty="0"/>
              <a:t>The &lt;!DOCTYPE&gt; declaration is not case sensitive.</a:t>
            </a:r>
          </a:p>
          <a:p>
            <a:endParaRPr lang="en-US" dirty="0"/>
          </a:p>
          <a:p>
            <a:r>
              <a:rPr lang="en-US" dirty="0"/>
              <a:t>The &lt;!DOCTYPE&gt; declaration for HTML5 is</a:t>
            </a:r>
            <a:r>
              <a:rPr lang="en-US" dirty="0" smtClean="0"/>
              <a:t>:</a:t>
            </a:r>
          </a:p>
          <a:p>
            <a:pPr marL="0" indent="0">
              <a:buNone/>
            </a:pPr>
            <a:endParaRPr lang="en-US" dirty="0"/>
          </a:p>
        </p:txBody>
      </p:sp>
    </p:spTree>
    <p:extLst>
      <p:ext uri="{BB962C8B-B14F-4D97-AF65-F5344CB8AC3E}">
        <p14:creationId xmlns:p14="http://schemas.microsoft.com/office/powerpoint/2010/main" val="91949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DOCUMENTS AND </a:t>
            </a:r>
            <a:r>
              <a:rPr lang="en-US" dirty="0"/>
              <a:t>HTML Headings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All HTML documents must start with a document type declaration: &lt;!DOCTYPE html&gt;.</a:t>
            </a:r>
          </a:p>
          <a:p>
            <a:endParaRPr lang="en-US" dirty="0"/>
          </a:p>
          <a:p>
            <a:r>
              <a:rPr lang="en-US" dirty="0"/>
              <a:t>The HTML document itself begins with &lt;html&gt; and ends with &lt;/html&gt;.</a:t>
            </a:r>
          </a:p>
          <a:p>
            <a:endParaRPr lang="en-US" dirty="0"/>
          </a:p>
          <a:p>
            <a:r>
              <a:rPr lang="en-US" dirty="0"/>
              <a:t>The visible part of the HTML document is between &lt;body&gt; and &lt;/body</a:t>
            </a:r>
            <a:r>
              <a:rPr lang="en-US" dirty="0" smtClean="0"/>
              <a:t>&gt;.</a:t>
            </a:r>
          </a:p>
          <a:p>
            <a:pPr marL="0" indent="0">
              <a:buNone/>
            </a:pPr>
            <a:r>
              <a:rPr lang="en-US" dirty="0" smtClean="0"/>
              <a:t>Headings:</a:t>
            </a:r>
          </a:p>
          <a:p>
            <a:r>
              <a:rPr lang="en-US" dirty="0" smtClean="0"/>
              <a:t>HTML </a:t>
            </a:r>
            <a:r>
              <a:rPr lang="en-US" dirty="0"/>
              <a:t>headings are defined with the &lt;h1&gt; to &lt;h6&gt; tags.</a:t>
            </a:r>
          </a:p>
          <a:p>
            <a:endParaRPr lang="en-US" dirty="0"/>
          </a:p>
          <a:p>
            <a:r>
              <a:rPr lang="en-US" dirty="0"/>
              <a:t>&lt;h1&gt; defines the most important heading. &lt;h6&gt; defines the least important heading: </a:t>
            </a:r>
          </a:p>
        </p:txBody>
      </p:sp>
    </p:spTree>
    <p:extLst>
      <p:ext uri="{BB962C8B-B14F-4D97-AF65-F5344CB8AC3E}">
        <p14:creationId xmlns:p14="http://schemas.microsoft.com/office/powerpoint/2010/main" val="2497642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706" y="378822"/>
            <a:ext cx="8596668" cy="5930537"/>
          </a:xfrm>
        </p:spPr>
        <p:txBody>
          <a:bodyPr>
            <a:normAutofit/>
          </a:bodyPr>
          <a:lstStyle/>
          <a:p>
            <a:pPr marL="0" indent="0">
              <a:buNone/>
            </a:pPr>
            <a:r>
              <a:rPr lang="en-US" sz="2000" dirty="0"/>
              <a:t>HTML Paragraphs</a:t>
            </a:r>
          </a:p>
          <a:p>
            <a:r>
              <a:rPr lang="en-US" dirty="0"/>
              <a:t>HTML paragraphs are defined with the &lt;p&gt; tag</a:t>
            </a:r>
            <a:r>
              <a:rPr lang="en-US" dirty="0" smtClean="0"/>
              <a:t>:</a:t>
            </a:r>
          </a:p>
          <a:p>
            <a:r>
              <a:rPr lang="en-US" dirty="0"/>
              <a:t>HTML Links</a:t>
            </a:r>
          </a:p>
          <a:p>
            <a:r>
              <a:rPr lang="en-US" dirty="0"/>
              <a:t>HTML links are defined with the &lt;a&gt; tag</a:t>
            </a:r>
            <a:r>
              <a:rPr lang="en-US" dirty="0" smtClean="0"/>
              <a:t>:</a:t>
            </a:r>
          </a:p>
          <a:p>
            <a:pPr marL="0" indent="0">
              <a:buNone/>
            </a:pPr>
            <a:r>
              <a:rPr lang="en-US" dirty="0" smtClean="0"/>
              <a:t>Example:</a:t>
            </a:r>
            <a:endParaRPr lang="en-US" dirty="0"/>
          </a:p>
          <a:p>
            <a:r>
              <a:rPr lang="en-US" dirty="0"/>
              <a:t>&lt;a </a:t>
            </a:r>
            <a:r>
              <a:rPr lang="en-US" dirty="0" err="1"/>
              <a:t>href</a:t>
            </a:r>
            <a:r>
              <a:rPr lang="en-US" dirty="0"/>
              <a:t>="https://www.w3schools.com"&gt;This is a link&lt;/a</a:t>
            </a:r>
            <a:r>
              <a:rPr lang="en-US" dirty="0" smtClean="0"/>
              <a:t>&gt;</a:t>
            </a:r>
          </a:p>
          <a:p>
            <a:r>
              <a:rPr lang="en-US" dirty="0"/>
              <a:t>The link's destination is specified in the </a:t>
            </a:r>
            <a:r>
              <a:rPr lang="en-US" dirty="0" err="1"/>
              <a:t>href</a:t>
            </a:r>
            <a:r>
              <a:rPr lang="en-US" dirty="0"/>
              <a:t> attribute. </a:t>
            </a:r>
          </a:p>
          <a:p>
            <a:r>
              <a:rPr lang="en-US" dirty="0"/>
              <a:t>Attributes are used to provide additional information about HTML elements</a:t>
            </a:r>
            <a:r>
              <a:rPr lang="en-US" dirty="0" smtClean="0"/>
              <a:t>.</a:t>
            </a:r>
          </a:p>
          <a:p>
            <a:pPr marL="0" indent="0">
              <a:buNone/>
            </a:pPr>
            <a:endParaRPr lang="en-US" dirty="0" smtClean="0"/>
          </a:p>
          <a:p>
            <a:pPr marL="0" indent="0">
              <a:buNone/>
            </a:pPr>
            <a:r>
              <a:rPr lang="en-US" sz="2000" dirty="0" smtClean="0"/>
              <a:t>HTML Images </a:t>
            </a:r>
          </a:p>
          <a:p>
            <a:r>
              <a:rPr lang="en-US" dirty="0" smtClean="0"/>
              <a:t>HTML </a:t>
            </a:r>
            <a:r>
              <a:rPr lang="en-US" dirty="0"/>
              <a:t>images are defined with the &lt;</a:t>
            </a:r>
            <a:r>
              <a:rPr lang="en-US" dirty="0" err="1"/>
              <a:t>img</a:t>
            </a:r>
            <a:r>
              <a:rPr lang="en-US" dirty="0"/>
              <a:t>&gt; tag</a:t>
            </a:r>
            <a:r>
              <a:rPr lang="en-US" dirty="0" smtClean="0"/>
              <a:t>.</a:t>
            </a:r>
            <a:endParaRPr lang="en-US" dirty="0"/>
          </a:p>
          <a:p>
            <a:r>
              <a:rPr lang="en-US" dirty="0"/>
              <a:t>The source file (</a:t>
            </a:r>
            <a:r>
              <a:rPr lang="en-US" dirty="0" err="1"/>
              <a:t>src</a:t>
            </a:r>
            <a:r>
              <a:rPr lang="en-US" dirty="0"/>
              <a:t>), alternative text (alt), width, and height are provided as attributes</a:t>
            </a:r>
            <a:r>
              <a:rPr lang="en-US" dirty="0" smtClean="0"/>
              <a:t>:</a:t>
            </a:r>
          </a:p>
          <a:p>
            <a:pPr marL="0" indent="0">
              <a:buNone/>
            </a:pPr>
            <a:r>
              <a:rPr lang="en-US" dirty="0" smtClean="0"/>
              <a:t>Example</a:t>
            </a:r>
          </a:p>
          <a:p>
            <a:r>
              <a:rPr lang="en-US" dirty="0"/>
              <a:t>&lt;</a:t>
            </a:r>
            <a:r>
              <a:rPr lang="en-US" dirty="0" err="1"/>
              <a:t>img</a:t>
            </a:r>
            <a:r>
              <a:rPr lang="en-US" dirty="0"/>
              <a:t> </a:t>
            </a:r>
            <a:r>
              <a:rPr lang="en-US" dirty="0" err="1"/>
              <a:t>src</a:t>
            </a:r>
            <a:r>
              <a:rPr lang="en-US" dirty="0"/>
              <a:t>="w3schools.jpg" alt="W3Schools.com" width="104" height="142</a:t>
            </a:r>
            <a:r>
              <a:rPr lang="en-US" dirty="0" smtClean="0"/>
              <a:t>"&gt;</a:t>
            </a:r>
          </a:p>
        </p:txBody>
      </p:sp>
    </p:spTree>
    <p:extLst>
      <p:ext uri="{BB962C8B-B14F-4D97-AF65-F5344CB8AC3E}">
        <p14:creationId xmlns:p14="http://schemas.microsoft.com/office/powerpoint/2010/main" val="18236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9635"/>
            <a:ext cx="8596668" cy="5701728"/>
          </a:xfrm>
        </p:spPr>
        <p:txBody>
          <a:bodyPr>
            <a:normAutofit/>
          </a:bodyPr>
          <a:lstStyle/>
          <a:p>
            <a:pPr marL="0" indent="0">
              <a:buNone/>
            </a:pPr>
            <a:r>
              <a:rPr lang="en-US" sz="2000" dirty="0"/>
              <a:t>HTML Buttons</a:t>
            </a:r>
          </a:p>
          <a:p>
            <a:r>
              <a:rPr lang="en-US" dirty="0"/>
              <a:t>HTML buttons are defined with the &lt;button&gt; tag:</a:t>
            </a:r>
          </a:p>
          <a:p>
            <a:r>
              <a:rPr lang="en-US" dirty="0"/>
              <a:t>&lt;button&gt;Click me&lt;/button&gt;</a:t>
            </a:r>
          </a:p>
          <a:p>
            <a:endParaRPr lang="en-US" dirty="0"/>
          </a:p>
          <a:p>
            <a:pPr marL="0" indent="0">
              <a:buNone/>
            </a:pPr>
            <a:r>
              <a:rPr lang="en-US" sz="2000" dirty="0"/>
              <a:t>HTML Lists</a:t>
            </a:r>
          </a:p>
          <a:p>
            <a:r>
              <a:rPr lang="en-US" dirty="0"/>
              <a:t>HTML lists are defined with the &lt;</a:t>
            </a:r>
            <a:r>
              <a:rPr lang="en-US" dirty="0" err="1"/>
              <a:t>ul</a:t>
            </a:r>
            <a:r>
              <a:rPr lang="en-US" dirty="0"/>
              <a:t>&gt; (unordered/bullet list) or the &lt;</a:t>
            </a:r>
            <a:r>
              <a:rPr lang="en-US" dirty="0" err="1"/>
              <a:t>ol</a:t>
            </a:r>
            <a:r>
              <a:rPr lang="en-US" dirty="0"/>
              <a:t>&gt; (ordered/numbered list) tag, followed by &lt;li&gt; tags (list items</a:t>
            </a:r>
            <a:r>
              <a:rPr lang="en-US" dirty="0" smtClean="0"/>
              <a:t>):</a:t>
            </a:r>
          </a:p>
          <a:p>
            <a:pPr marL="0" indent="0">
              <a:buNone/>
            </a:pPr>
            <a:r>
              <a:rPr lang="en-US" dirty="0" smtClean="0"/>
              <a:t>Example:</a:t>
            </a:r>
            <a:endParaRPr lang="en-US" dirty="0"/>
          </a:p>
          <a:p>
            <a:r>
              <a:rPr lang="en-US" dirty="0"/>
              <a:t>&lt;</a:t>
            </a:r>
            <a:r>
              <a:rPr lang="en-US" dirty="0" err="1"/>
              <a:t>ul</a:t>
            </a:r>
            <a:r>
              <a:rPr lang="en-US" dirty="0"/>
              <a:t>&gt;</a:t>
            </a:r>
          </a:p>
          <a:p>
            <a:r>
              <a:rPr lang="en-US" dirty="0"/>
              <a:t>  &lt;li&gt;Coffee&lt;/li&gt;</a:t>
            </a:r>
          </a:p>
          <a:p>
            <a:r>
              <a:rPr lang="en-US" dirty="0"/>
              <a:t>  &lt;li&gt;Tea&lt;/li&gt;</a:t>
            </a:r>
          </a:p>
          <a:p>
            <a:r>
              <a:rPr lang="en-US" dirty="0"/>
              <a:t>  &lt;li&gt;Milk&lt;/li&gt;</a:t>
            </a:r>
          </a:p>
          <a:p>
            <a:r>
              <a:rPr lang="en-US" dirty="0"/>
              <a:t>&lt;/</a:t>
            </a:r>
            <a:r>
              <a:rPr lang="en-US" dirty="0" err="1"/>
              <a:t>ul</a:t>
            </a:r>
            <a:r>
              <a:rPr lang="en-US" dirty="0"/>
              <a:t>&gt;</a:t>
            </a:r>
            <a:endParaRPr lang="en-US" dirty="0"/>
          </a:p>
        </p:txBody>
      </p:sp>
    </p:spTree>
    <p:extLst>
      <p:ext uri="{BB962C8B-B14F-4D97-AF65-F5344CB8AC3E}">
        <p14:creationId xmlns:p14="http://schemas.microsoft.com/office/powerpoint/2010/main" val="425381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lstStyle/>
          <a:p>
            <a:r>
              <a:rPr lang="en-US" dirty="0" smtClean="0"/>
              <a:t>HTML Elements</a:t>
            </a:r>
            <a:endParaRPr lang="en-US" dirty="0"/>
          </a:p>
        </p:txBody>
      </p:sp>
      <p:sp>
        <p:nvSpPr>
          <p:cNvPr id="3" name="Content Placeholder 2"/>
          <p:cNvSpPr>
            <a:spLocks noGrp="1"/>
          </p:cNvSpPr>
          <p:nvPr>
            <p:ph idx="1"/>
          </p:nvPr>
        </p:nvSpPr>
        <p:spPr>
          <a:xfrm>
            <a:off x="677334" y="1345474"/>
            <a:ext cx="8596668" cy="4695888"/>
          </a:xfrm>
        </p:spPr>
        <p:txBody>
          <a:bodyPr>
            <a:normAutofit lnSpcReduction="10000"/>
          </a:bodyPr>
          <a:lstStyle/>
          <a:p>
            <a:r>
              <a:rPr lang="en-US" dirty="0" smtClean="0"/>
              <a:t>An </a:t>
            </a:r>
            <a:r>
              <a:rPr lang="en-US" dirty="0"/>
              <a:t>HTML element usually consists of a </a:t>
            </a:r>
            <a:r>
              <a:rPr lang="en-US" b="1" dirty="0"/>
              <a:t>start</a:t>
            </a:r>
            <a:r>
              <a:rPr lang="en-US" dirty="0"/>
              <a:t> tag and </a:t>
            </a:r>
            <a:r>
              <a:rPr lang="en-US" b="1" dirty="0"/>
              <a:t>end</a:t>
            </a:r>
            <a:r>
              <a:rPr lang="en-US" dirty="0"/>
              <a:t> tag, with the content inserted in between:</a:t>
            </a:r>
          </a:p>
          <a:p>
            <a:r>
              <a:rPr lang="en-US" dirty="0"/>
              <a:t>&lt;</a:t>
            </a:r>
            <a:r>
              <a:rPr lang="en-US" dirty="0" err="1"/>
              <a:t>tagname</a:t>
            </a:r>
            <a:r>
              <a:rPr lang="en-US" dirty="0"/>
              <a:t>&gt;Content goes here...&lt;/</a:t>
            </a:r>
            <a:r>
              <a:rPr lang="en-US" dirty="0" err="1"/>
              <a:t>tagname</a:t>
            </a:r>
            <a:r>
              <a:rPr lang="en-US" dirty="0" smtClean="0"/>
              <a:t>&gt; </a:t>
            </a:r>
            <a:r>
              <a:rPr lang="en-US" i="1" dirty="0" smtClean="0"/>
              <a:t>(always use lower case for tags)</a:t>
            </a:r>
            <a:endParaRPr lang="en-US" i="1" dirty="0"/>
          </a:p>
          <a:p>
            <a:r>
              <a:rPr lang="en-US" dirty="0"/>
              <a:t>The HTML </a:t>
            </a:r>
            <a:r>
              <a:rPr lang="en-US" b="1" dirty="0"/>
              <a:t>element</a:t>
            </a:r>
            <a:r>
              <a:rPr lang="en-US" dirty="0"/>
              <a:t> is everything from the start tag to the end tag:</a:t>
            </a:r>
          </a:p>
          <a:p>
            <a:r>
              <a:rPr lang="en-US" dirty="0"/>
              <a:t>&lt;p&gt;My first paragraph</a:t>
            </a:r>
            <a:r>
              <a:rPr lang="en-US" dirty="0" smtClean="0"/>
              <a:t>.&lt;</a:t>
            </a:r>
            <a:r>
              <a:rPr lang="en-US" dirty="0" err="1" smtClean="0"/>
              <a:t>br</a:t>
            </a:r>
            <a:r>
              <a:rPr lang="en-US" dirty="0" smtClean="0"/>
              <a:t>&gt; &lt;/</a:t>
            </a:r>
            <a:r>
              <a:rPr lang="en-US" dirty="0"/>
              <a:t>p</a:t>
            </a:r>
            <a:r>
              <a:rPr lang="en-US" dirty="0" smtClean="0"/>
              <a:t>&gt; </a:t>
            </a:r>
            <a:endParaRPr lang="en-US" dirty="0"/>
          </a:p>
          <a:p>
            <a:r>
              <a:rPr lang="en-US" dirty="0"/>
              <a:t>HTML elements with no content are called empty elements. Empty elements do not have an end tag, such as the &lt;</a:t>
            </a:r>
            <a:r>
              <a:rPr lang="en-US" dirty="0" err="1"/>
              <a:t>br</a:t>
            </a:r>
            <a:r>
              <a:rPr lang="en-US" dirty="0"/>
              <a:t>&gt; element (which indicates a line break</a:t>
            </a:r>
            <a:r>
              <a:rPr lang="en-US" dirty="0" smtClean="0"/>
              <a:t>).</a:t>
            </a:r>
          </a:p>
          <a:p>
            <a:r>
              <a:rPr lang="en-US" dirty="0"/>
              <a:t>Empty elements can be "closed" in the opening tag like this: &lt;</a:t>
            </a:r>
            <a:r>
              <a:rPr lang="en-US" dirty="0" err="1"/>
              <a:t>br</a:t>
            </a:r>
            <a:r>
              <a:rPr lang="en-US" dirty="0"/>
              <a:t> /&gt;.</a:t>
            </a:r>
          </a:p>
          <a:p>
            <a:r>
              <a:rPr lang="en-US" dirty="0"/>
              <a:t>HTML5 does not require empty elements to be closed. But if you want stricter validation, or if you need to make your document readable by XML parsers, you must close all HTML elements properly.</a:t>
            </a:r>
          </a:p>
          <a:p>
            <a:r>
              <a:rPr lang="en-US" dirty="0"/>
              <a:t/>
            </a:r>
            <a:br>
              <a:rPr lang="en-US" dirty="0"/>
            </a:br>
            <a:endParaRPr lang="en-US" dirty="0"/>
          </a:p>
        </p:txBody>
      </p:sp>
    </p:spTree>
    <p:extLst>
      <p:ext uri="{BB962C8B-B14F-4D97-AF65-F5344CB8AC3E}">
        <p14:creationId xmlns:p14="http://schemas.microsoft.com/office/powerpoint/2010/main" val="221911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HRML Elements</a:t>
            </a:r>
            <a:endParaRPr lang="en-US" dirty="0"/>
          </a:p>
        </p:txBody>
      </p:sp>
      <p:sp>
        <p:nvSpPr>
          <p:cNvPr id="3" name="Content Placeholder 2"/>
          <p:cNvSpPr>
            <a:spLocks noGrp="1"/>
          </p:cNvSpPr>
          <p:nvPr>
            <p:ph idx="1"/>
          </p:nvPr>
        </p:nvSpPr>
        <p:spPr/>
        <p:txBody>
          <a:bodyPr>
            <a:normAutofit lnSpcReduction="10000"/>
          </a:bodyPr>
          <a:lstStyle/>
          <a:p>
            <a:r>
              <a:rPr lang="en-US" dirty="0"/>
              <a:t>Nested HTML Elements</a:t>
            </a:r>
          </a:p>
          <a:p>
            <a:r>
              <a:rPr lang="en-US" dirty="0"/>
              <a:t>HTML elements can be nested (elements can contain elements).</a:t>
            </a:r>
          </a:p>
          <a:p>
            <a:r>
              <a:rPr lang="en-US" dirty="0"/>
              <a:t>All HTML documents consist of nested HTML elements.</a:t>
            </a:r>
          </a:p>
          <a:p>
            <a:r>
              <a:rPr lang="en-US" dirty="0"/>
              <a:t>This example contains four HTML elements:</a:t>
            </a:r>
          </a:p>
          <a:p>
            <a:pPr marL="0" indent="0">
              <a:buNone/>
            </a:pPr>
            <a:r>
              <a:rPr lang="en-US" dirty="0" smtClean="0"/>
              <a:t>&lt;!</a:t>
            </a:r>
            <a:r>
              <a:rPr lang="en-US" dirty="0"/>
              <a:t>DOCTYPE html&gt;</a:t>
            </a:r>
            <a:r>
              <a:rPr lang="en-US" dirty="0"/>
              <a:t/>
            </a:r>
            <a:br>
              <a:rPr lang="en-US" dirty="0"/>
            </a:br>
            <a:r>
              <a:rPr lang="en-US" dirty="0"/>
              <a:t>&lt;html&gt;</a:t>
            </a:r>
            <a:r>
              <a:rPr lang="en-US" dirty="0"/>
              <a:t/>
            </a:r>
            <a:br>
              <a:rPr lang="en-US" dirty="0"/>
            </a:br>
            <a:r>
              <a:rPr lang="en-US" dirty="0"/>
              <a:t>&lt;body&gt;</a:t>
            </a:r>
            <a:r>
              <a:rPr lang="en-US" dirty="0"/>
              <a:t/>
            </a:r>
            <a:br>
              <a:rPr lang="en-US" dirty="0"/>
            </a:br>
            <a:r>
              <a:rPr lang="en-US" dirty="0"/>
              <a:t/>
            </a:r>
            <a:br>
              <a:rPr lang="en-US" dirty="0"/>
            </a:br>
            <a:r>
              <a:rPr lang="en-US" dirty="0"/>
              <a:t>&lt;h1&gt;My First Heading&lt;/h1&gt;</a:t>
            </a:r>
            <a:r>
              <a:rPr lang="en-US" dirty="0"/>
              <a:t/>
            </a:r>
            <a:br>
              <a:rPr lang="en-US" dirty="0"/>
            </a:br>
            <a:r>
              <a:rPr lang="en-US" dirty="0"/>
              <a:t>&lt;p&gt;My first paragraph.&lt;/p&gt;</a:t>
            </a:r>
            <a:r>
              <a:rPr lang="en-US" dirty="0"/>
              <a:t/>
            </a:r>
            <a:br>
              <a:rPr lang="en-US" dirty="0"/>
            </a:br>
            <a:r>
              <a:rPr lang="en-US" dirty="0"/>
              <a:t/>
            </a:r>
            <a:br>
              <a:rPr lang="en-US" dirty="0"/>
            </a:br>
            <a:r>
              <a:rPr lang="en-US" dirty="0"/>
              <a:t>&lt;/body&gt;</a:t>
            </a:r>
            <a:r>
              <a:rPr lang="en-US" dirty="0"/>
              <a:t/>
            </a:r>
            <a:br>
              <a:rPr lang="en-US" dirty="0"/>
            </a:br>
            <a:r>
              <a:rPr lang="en-US" dirty="0"/>
              <a:t>&lt;/html&gt;</a:t>
            </a:r>
            <a:endParaRPr lang="en-US" dirty="0" smtClean="0"/>
          </a:p>
        </p:txBody>
      </p:sp>
    </p:spTree>
    <p:extLst>
      <p:ext uri="{BB962C8B-B14F-4D97-AF65-F5344CB8AC3E}">
        <p14:creationId xmlns:p14="http://schemas.microsoft.com/office/powerpoint/2010/main" val="356691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t>HTML ATTRIBUTES</a:t>
            </a:r>
            <a:endParaRPr lang="en-US" dirty="0"/>
          </a:p>
        </p:txBody>
      </p:sp>
      <p:sp>
        <p:nvSpPr>
          <p:cNvPr id="3" name="Content Placeholder 2"/>
          <p:cNvSpPr>
            <a:spLocks noGrp="1"/>
          </p:cNvSpPr>
          <p:nvPr>
            <p:ph idx="1"/>
          </p:nvPr>
        </p:nvSpPr>
        <p:spPr>
          <a:xfrm>
            <a:off x="677334" y="1371601"/>
            <a:ext cx="8596668" cy="5342708"/>
          </a:xfrm>
        </p:spPr>
        <p:txBody>
          <a:bodyPr>
            <a:normAutofit/>
          </a:bodyPr>
          <a:lstStyle/>
          <a:p>
            <a:r>
              <a:rPr lang="en-US" dirty="0" smtClean="0"/>
              <a:t>All </a:t>
            </a:r>
            <a:r>
              <a:rPr lang="en-US" dirty="0"/>
              <a:t>HTML elements can have </a:t>
            </a:r>
            <a:r>
              <a:rPr lang="en-US" b="1" dirty="0"/>
              <a:t>attributes</a:t>
            </a:r>
            <a:endParaRPr lang="en-US" dirty="0"/>
          </a:p>
          <a:p>
            <a:r>
              <a:rPr lang="en-US" dirty="0"/>
              <a:t>Attributes provide </a:t>
            </a:r>
            <a:r>
              <a:rPr lang="en-US" b="1" dirty="0"/>
              <a:t>additional information</a:t>
            </a:r>
            <a:r>
              <a:rPr lang="en-US" dirty="0"/>
              <a:t> about an element</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endParaRPr lang="en-US" dirty="0"/>
          </a:p>
          <a:p>
            <a:pPr marL="0" indent="0">
              <a:buNone/>
            </a:pPr>
            <a:r>
              <a:rPr lang="en-US" dirty="0" smtClean="0"/>
              <a:t>The link Attribute</a:t>
            </a:r>
          </a:p>
          <a:p>
            <a:r>
              <a:rPr lang="en-US" dirty="0" smtClean="0"/>
              <a:t>The </a:t>
            </a:r>
            <a:r>
              <a:rPr lang="en-US" dirty="0"/>
              <a:t>link address is specified in the </a:t>
            </a:r>
            <a:r>
              <a:rPr lang="en-US" dirty="0" err="1"/>
              <a:t>href</a:t>
            </a:r>
            <a:r>
              <a:rPr lang="en-US" dirty="0"/>
              <a:t> attribute: &lt;a </a:t>
            </a:r>
            <a:r>
              <a:rPr lang="en-US" dirty="0" err="1"/>
              <a:t>href</a:t>
            </a:r>
            <a:r>
              <a:rPr lang="en-US" dirty="0"/>
              <a:t>="https://www.w3schools.com"&gt;This is a link&lt;/a&gt;</a:t>
            </a:r>
          </a:p>
          <a:p>
            <a:pPr marL="0" indent="0">
              <a:buNone/>
            </a:pPr>
            <a:r>
              <a:rPr lang="en-US" dirty="0"/>
              <a:t>The </a:t>
            </a:r>
            <a:r>
              <a:rPr lang="en-US" dirty="0" err="1"/>
              <a:t>src</a:t>
            </a:r>
            <a:r>
              <a:rPr lang="en-US" dirty="0"/>
              <a:t> Attribute</a:t>
            </a:r>
          </a:p>
          <a:p>
            <a:r>
              <a:rPr lang="en-US" dirty="0"/>
              <a:t>HTML images are defined with the &lt;</a:t>
            </a:r>
            <a:r>
              <a:rPr lang="en-US" dirty="0" err="1"/>
              <a:t>img</a:t>
            </a:r>
            <a:r>
              <a:rPr lang="en-US" dirty="0"/>
              <a:t>&gt; tag</a:t>
            </a:r>
            <a:r>
              <a:rPr lang="en-US" dirty="0" smtClean="0"/>
              <a:t>.</a:t>
            </a:r>
            <a:endParaRPr lang="en-US" dirty="0"/>
          </a:p>
          <a:p>
            <a:r>
              <a:rPr lang="en-US" dirty="0"/>
              <a:t>The filename of the image source is specified in the </a:t>
            </a:r>
            <a:r>
              <a:rPr lang="en-US" dirty="0" err="1"/>
              <a:t>src</a:t>
            </a:r>
            <a:r>
              <a:rPr lang="en-US" dirty="0"/>
              <a:t> attribute: &lt;</a:t>
            </a:r>
            <a:r>
              <a:rPr lang="en-US" dirty="0" err="1"/>
              <a:t>img</a:t>
            </a:r>
            <a:r>
              <a:rPr lang="en-US" dirty="0"/>
              <a:t> </a:t>
            </a:r>
            <a:r>
              <a:rPr lang="en-US" dirty="0" err="1"/>
              <a:t>src</a:t>
            </a:r>
            <a:r>
              <a:rPr lang="en-US" dirty="0"/>
              <a:t>="img_girl.jpg</a:t>
            </a:r>
            <a:r>
              <a:rPr lang="en-US" dirty="0" smtClean="0"/>
              <a:t>"&gt;</a:t>
            </a:r>
            <a:endParaRPr lang="en-US" dirty="0"/>
          </a:p>
          <a:p>
            <a:pPr marL="0" indent="0">
              <a:buNone/>
            </a:pPr>
            <a:r>
              <a:rPr lang="en-US" dirty="0"/>
              <a:t>The width and height Attributes</a:t>
            </a:r>
          </a:p>
          <a:p>
            <a:r>
              <a:rPr lang="en-US" dirty="0"/>
              <a:t>Images in HTML have a set of size attributes, which specifies the width and height of the image: &lt;</a:t>
            </a:r>
            <a:r>
              <a:rPr lang="en-US" dirty="0" err="1"/>
              <a:t>img</a:t>
            </a:r>
            <a:r>
              <a:rPr lang="en-US" dirty="0"/>
              <a:t> </a:t>
            </a:r>
            <a:r>
              <a:rPr lang="en-US" dirty="0" err="1"/>
              <a:t>src</a:t>
            </a:r>
            <a:r>
              <a:rPr lang="en-US" dirty="0"/>
              <a:t>="img_girl.jpg" width="500" height="600"&gt;</a:t>
            </a:r>
          </a:p>
          <a:p>
            <a:endParaRPr lang="en-US" dirty="0"/>
          </a:p>
        </p:txBody>
      </p:sp>
    </p:spTree>
    <p:extLst>
      <p:ext uri="{BB962C8B-B14F-4D97-AF65-F5344CB8AC3E}">
        <p14:creationId xmlns:p14="http://schemas.microsoft.com/office/powerpoint/2010/main" val="789542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2537</TotalTime>
  <Words>1137</Words>
  <Application>Microsoft Office PowerPoint</Application>
  <PresentationFormat>Widescreen</PresentationFormat>
  <Paragraphs>162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HTML</vt:lpstr>
      <vt:lpstr>Introduction</vt:lpstr>
      <vt:lpstr>PowerPoint Presentation</vt:lpstr>
      <vt:lpstr>HTML DOCUMENTS AND HTML Headings </vt:lpstr>
      <vt:lpstr>PowerPoint Presentation</vt:lpstr>
      <vt:lpstr>PowerPoint Presentation</vt:lpstr>
      <vt:lpstr>HTML Elements</vt:lpstr>
      <vt:lpstr>Nested HRML Elements</vt:lpstr>
      <vt:lpstr>HTML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Mamidibathula,Sri Pravallika</dc:creator>
  <cp:lastModifiedBy>Mamidibathula,Sri Pravallika</cp:lastModifiedBy>
  <cp:revision>13</cp:revision>
  <dcterms:created xsi:type="dcterms:W3CDTF">2018-09-22T20:43:27Z</dcterms:created>
  <dcterms:modified xsi:type="dcterms:W3CDTF">2018-09-24T15:01:24Z</dcterms:modified>
</cp:coreProperties>
</file>