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3C88-3306-9465-47EF-F0E254C0CD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362FEB-7FA7-52D9-40A7-1681233F1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7DA1FB-AC41-9012-A156-BC3105DB49AF}"/>
              </a:ext>
            </a:extLst>
          </p:cNvPr>
          <p:cNvSpPr>
            <a:spLocks noGrp="1"/>
          </p:cNvSpPr>
          <p:nvPr>
            <p:ph type="dt" sz="half" idx="10"/>
          </p:nvPr>
        </p:nvSpPr>
        <p:spPr/>
        <p:txBody>
          <a:bodyPr/>
          <a:lstStyle/>
          <a:p>
            <a:fld id="{2D79C874-F932-4DEC-B066-2B79FB1A364A}" type="datetimeFigureOut">
              <a:rPr lang="en-IN" smtClean="0"/>
              <a:t>29-09-2023</a:t>
            </a:fld>
            <a:endParaRPr lang="en-IN"/>
          </a:p>
        </p:txBody>
      </p:sp>
      <p:sp>
        <p:nvSpPr>
          <p:cNvPr id="5" name="Footer Placeholder 4">
            <a:extLst>
              <a:ext uri="{FF2B5EF4-FFF2-40B4-BE49-F238E27FC236}">
                <a16:creationId xmlns:a16="http://schemas.microsoft.com/office/drawing/2014/main" id="{E4E29150-5474-52C1-5E97-B3B9692328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E7446-0361-AFAB-5148-2FC32255A61B}"/>
              </a:ext>
            </a:extLst>
          </p:cNvPr>
          <p:cNvSpPr>
            <a:spLocks noGrp="1"/>
          </p:cNvSpPr>
          <p:nvPr>
            <p:ph type="sldNum" sz="quarter" idx="12"/>
          </p:nvPr>
        </p:nvSpPr>
        <p:spPr/>
        <p:txBody>
          <a:bodyPr/>
          <a:lstStyle/>
          <a:p>
            <a:fld id="{36956131-53E7-4AEB-B5A9-A51B74DDFBDD}" type="slidenum">
              <a:rPr lang="en-IN" smtClean="0"/>
              <a:t>‹#›</a:t>
            </a:fld>
            <a:endParaRPr lang="en-IN"/>
          </a:p>
        </p:txBody>
      </p:sp>
    </p:spTree>
    <p:extLst>
      <p:ext uri="{BB962C8B-B14F-4D97-AF65-F5344CB8AC3E}">
        <p14:creationId xmlns:p14="http://schemas.microsoft.com/office/powerpoint/2010/main" val="307916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CB87-46E6-3EE7-86D2-E4AF3F6743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7ABEE-9415-8E6B-9116-E44404DC7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3169F9-FF91-1001-465A-5BEE0826CF83}"/>
              </a:ext>
            </a:extLst>
          </p:cNvPr>
          <p:cNvSpPr>
            <a:spLocks noGrp="1"/>
          </p:cNvSpPr>
          <p:nvPr>
            <p:ph type="dt" sz="half" idx="10"/>
          </p:nvPr>
        </p:nvSpPr>
        <p:spPr/>
        <p:txBody>
          <a:bodyPr/>
          <a:lstStyle/>
          <a:p>
            <a:fld id="{2D79C874-F932-4DEC-B066-2B79FB1A364A}" type="datetimeFigureOut">
              <a:rPr lang="en-IN" smtClean="0"/>
              <a:t>29-09-2023</a:t>
            </a:fld>
            <a:endParaRPr lang="en-IN"/>
          </a:p>
        </p:txBody>
      </p:sp>
      <p:sp>
        <p:nvSpPr>
          <p:cNvPr id="5" name="Footer Placeholder 4">
            <a:extLst>
              <a:ext uri="{FF2B5EF4-FFF2-40B4-BE49-F238E27FC236}">
                <a16:creationId xmlns:a16="http://schemas.microsoft.com/office/drawing/2014/main" id="{D0491559-FF82-DB1C-CFBA-C3F8209B3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321BFC-2E0E-DCD2-DE43-65411D0742D9}"/>
              </a:ext>
            </a:extLst>
          </p:cNvPr>
          <p:cNvSpPr>
            <a:spLocks noGrp="1"/>
          </p:cNvSpPr>
          <p:nvPr>
            <p:ph type="sldNum" sz="quarter" idx="12"/>
          </p:nvPr>
        </p:nvSpPr>
        <p:spPr/>
        <p:txBody>
          <a:bodyPr/>
          <a:lstStyle/>
          <a:p>
            <a:fld id="{36956131-53E7-4AEB-B5A9-A51B74DDFBDD}" type="slidenum">
              <a:rPr lang="en-IN" smtClean="0"/>
              <a:t>‹#›</a:t>
            </a:fld>
            <a:endParaRPr lang="en-IN"/>
          </a:p>
        </p:txBody>
      </p:sp>
    </p:spTree>
    <p:extLst>
      <p:ext uri="{BB962C8B-B14F-4D97-AF65-F5344CB8AC3E}">
        <p14:creationId xmlns:p14="http://schemas.microsoft.com/office/powerpoint/2010/main" val="320943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14C5FB-F579-654D-5201-D6E1EFFBA1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94F577-A28A-E118-F240-4DD8C39EAC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44DC02-2892-6CF5-9C97-33F1D9604C7D}"/>
              </a:ext>
            </a:extLst>
          </p:cNvPr>
          <p:cNvSpPr>
            <a:spLocks noGrp="1"/>
          </p:cNvSpPr>
          <p:nvPr>
            <p:ph type="dt" sz="half" idx="10"/>
          </p:nvPr>
        </p:nvSpPr>
        <p:spPr/>
        <p:txBody>
          <a:bodyPr/>
          <a:lstStyle/>
          <a:p>
            <a:fld id="{2D79C874-F932-4DEC-B066-2B79FB1A364A}" type="datetimeFigureOut">
              <a:rPr lang="en-IN" smtClean="0"/>
              <a:t>29-09-2023</a:t>
            </a:fld>
            <a:endParaRPr lang="en-IN"/>
          </a:p>
        </p:txBody>
      </p:sp>
      <p:sp>
        <p:nvSpPr>
          <p:cNvPr id="5" name="Footer Placeholder 4">
            <a:extLst>
              <a:ext uri="{FF2B5EF4-FFF2-40B4-BE49-F238E27FC236}">
                <a16:creationId xmlns:a16="http://schemas.microsoft.com/office/drawing/2014/main" id="{AC1BE95A-DE4E-1528-9FEB-52F0D9F16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9CA3FC-5348-8518-3C7F-6C3EA1D93DE7}"/>
              </a:ext>
            </a:extLst>
          </p:cNvPr>
          <p:cNvSpPr>
            <a:spLocks noGrp="1"/>
          </p:cNvSpPr>
          <p:nvPr>
            <p:ph type="sldNum" sz="quarter" idx="12"/>
          </p:nvPr>
        </p:nvSpPr>
        <p:spPr/>
        <p:txBody>
          <a:bodyPr/>
          <a:lstStyle/>
          <a:p>
            <a:fld id="{36956131-53E7-4AEB-B5A9-A51B74DDFBDD}" type="slidenum">
              <a:rPr lang="en-IN" smtClean="0"/>
              <a:t>‹#›</a:t>
            </a:fld>
            <a:endParaRPr lang="en-IN"/>
          </a:p>
        </p:txBody>
      </p:sp>
    </p:spTree>
    <p:extLst>
      <p:ext uri="{BB962C8B-B14F-4D97-AF65-F5344CB8AC3E}">
        <p14:creationId xmlns:p14="http://schemas.microsoft.com/office/powerpoint/2010/main" val="7538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809D-DC40-7697-F82B-D11C631BE9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6F0B19-7330-50A0-3C95-C634E1493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DF4454-D89B-496B-F5AA-B248F5F94ED9}"/>
              </a:ext>
            </a:extLst>
          </p:cNvPr>
          <p:cNvSpPr>
            <a:spLocks noGrp="1"/>
          </p:cNvSpPr>
          <p:nvPr>
            <p:ph type="dt" sz="half" idx="10"/>
          </p:nvPr>
        </p:nvSpPr>
        <p:spPr/>
        <p:txBody>
          <a:bodyPr/>
          <a:lstStyle/>
          <a:p>
            <a:fld id="{2D79C874-F932-4DEC-B066-2B79FB1A364A}" type="datetimeFigureOut">
              <a:rPr lang="en-IN" smtClean="0"/>
              <a:t>29-09-2023</a:t>
            </a:fld>
            <a:endParaRPr lang="en-IN"/>
          </a:p>
        </p:txBody>
      </p:sp>
      <p:sp>
        <p:nvSpPr>
          <p:cNvPr id="5" name="Footer Placeholder 4">
            <a:extLst>
              <a:ext uri="{FF2B5EF4-FFF2-40B4-BE49-F238E27FC236}">
                <a16:creationId xmlns:a16="http://schemas.microsoft.com/office/drawing/2014/main" id="{B67598BB-A42B-30CB-1714-8A12952D28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828E6-11D8-F883-D75A-8B3F9D530F69}"/>
              </a:ext>
            </a:extLst>
          </p:cNvPr>
          <p:cNvSpPr>
            <a:spLocks noGrp="1"/>
          </p:cNvSpPr>
          <p:nvPr>
            <p:ph type="sldNum" sz="quarter" idx="12"/>
          </p:nvPr>
        </p:nvSpPr>
        <p:spPr/>
        <p:txBody>
          <a:bodyPr/>
          <a:lstStyle/>
          <a:p>
            <a:fld id="{36956131-53E7-4AEB-B5A9-A51B74DDFBDD}" type="slidenum">
              <a:rPr lang="en-IN" smtClean="0"/>
              <a:t>‹#›</a:t>
            </a:fld>
            <a:endParaRPr lang="en-IN"/>
          </a:p>
        </p:txBody>
      </p:sp>
    </p:spTree>
    <p:extLst>
      <p:ext uri="{BB962C8B-B14F-4D97-AF65-F5344CB8AC3E}">
        <p14:creationId xmlns:p14="http://schemas.microsoft.com/office/powerpoint/2010/main" val="1690464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1AC3-3FEF-19F8-BB78-8B6D7FB72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BD90E3-76AA-179B-A1EE-37A245B2AB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CEE85-3E48-35FC-FFB6-7915132F6518}"/>
              </a:ext>
            </a:extLst>
          </p:cNvPr>
          <p:cNvSpPr>
            <a:spLocks noGrp="1"/>
          </p:cNvSpPr>
          <p:nvPr>
            <p:ph type="dt" sz="half" idx="10"/>
          </p:nvPr>
        </p:nvSpPr>
        <p:spPr/>
        <p:txBody>
          <a:bodyPr/>
          <a:lstStyle/>
          <a:p>
            <a:fld id="{2D79C874-F932-4DEC-B066-2B79FB1A364A}" type="datetimeFigureOut">
              <a:rPr lang="en-IN" smtClean="0"/>
              <a:t>29-09-2023</a:t>
            </a:fld>
            <a:endParaRPr lang="en-IN"/>
          </a:p>
        </p:txBody>
      </p:sp>
      <p:sp>
        <p:nvSpPr>
          <p:cNvPr id="5" name="Footer Placeholder 4">
            <a:extLst>
              <a:ext uri="{FF2B5EF4-FFF2-40B4-BE49-F238E27FC236}">
                <a16:creationId xmlns:a16="http://schemas.microsoft.com/office/drawing/2014/main" id="{B5ACBE98-EE28-7CCA-73E7-6858C4659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ACF490-178E-E0C1-7FC1-14E53B8EB4F0}"/>
              </a:ext>
            </a:extLst>
          </p:cNvPr>
          <p:cNvSpPr>
            <a:spLocks noGrp="1"/>
          </p:cNvSpPr>
          <p:nvPr>
            <p:ph type="sldNum" sz="quarter" idx="12"/>
          </p:nvPr>
        </p:nvSpPr>
        <p:spPr/>
        <p:txBody>
          <a:bodyPr/>
          <a:lstStyle/>
          <a:p>
            <a:fld id="{36956131-53E7-4AEB-B5A9-A51B74DDFBDD}" type="slidenum">
              <a:rPr lang="en-IN" smtClean="0"/>
              <a:t>‹#›</a:t>
            </a:fld>
            <a:endParaRPr lang="en-IN"/>
          </a:p>
        </p:txBody>
      </p:sp>
    </p:spTree>
    <p:extLst>
      <p:ext uri="{BB962C8B-B14F-4D97-AF65-F5344CB8AC3E}">
        <p14:creationId xmlns:p14="http://schemas.microsoft.com/office/powerpoint/2010/main" val="54881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D848-F437-801C-ECA7-A171420E6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94C7E9-A487-F7B3-B89C-7C99FD0A6B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5E2D79-4A2C-7291-12F1-BEF2BC465D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DFCA1D-8E3A-6231-D412-03179EF1DDD9}"/>
              </a:ext>
            </a:extLst>
          </p:cNvPr>
          <p:cNvSpPr>
            <a:spLocks noGrp="1"/>
          </p:cNvSpPr>
          <p:nvPr>
            <p:ph type="dt" sz="half" idx="10"/>
          </p:nvPr>
        </p:nvSpPr>
        <p:spPr/>
        <p:txBody>
          <a:bodyPr/>
          <a:lstStyle/>
          <a:p>
            <a:fld id="{2D79C874-F932-4DEC-B066-2B79FB1A364A}" type="datetimeFigureOut">
              <a:rPr lang="en-IN" smtClean="0"/>
              <a:t>29-09-2023</a:t>
            </a:fld>
            <a:endParaRPr lang="en-IN"/>
          </a:p>
        </p:txBody>
      </p:sp>
      <p:sp>
        <p:nvSpPr>
          <p:cNvPr id="6" name="Footer Placeholder 5">
            <a:extLst>
              <a:ext uri="{FF2B5EF4-FFF2-40B4-BE49-F238E27FC236}">
                <a16:creationId xmlns:a16="http://schemas.microsoft.com/office/drawing/2014/main" id="{CC1F33D2-5719-0CBB-F07E-0C98EDA136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9A411C-CABB-A10D-A8E4-41F6C947FEAB}"/>
              </a:ext>
            </a:extLst>
          </p:cNvPr>
          <p:cNvSpPr>
            <a:spLocks noGrp="1"/>
          </p:cNvSpPr>
          <p:nvPr>
            <p:ph type="sldNum" sz="quarter" idx="12"/>
          </p:nvPr>
        </p:nvSpPr>
        <p:spPr/>
        <p:txBody>
          <a:bodyPr/>
          <a:lstStyle/>
          <a:p>
            <a:fld id="{36956131-53E7-4AEB-B5A9-A51B74DDFBDD}" type="slidenum">
              <a:rPr lang="en-IN" smtClean="0"/>
              <a:t>‹#›</a:t>
            </a:fld>
            <a:endParaRPr lang="en-IN"/>
          </a:p>
        </p:txBody>
      </p:sp>
    </p:spTree>
    <p:extLst>
      <p:ext uri="{BB962C8B-B14F-4D97-AF65-F5344CB8AC3E}">
        <p14:creationId xmlns:p14="http://schemas.microsoft.com/office/powerpoint/2010/main" val="366089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BA9F-789A-8531-40FE-603AA90A04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644565-9D0C-5F4C-FEC1-28F28B0F3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D8728D-9346-1781-C108-54258A9D8B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2CF3A5-B0E5-8BD7-9759-EBF77C2D0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7ADA09-E755-E7B9-4DE0-E14092641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5F3F5B-6BAB-880A-2079-0C8EBF11EE8D}"/>
              </a:ext>
            </a:extLst>
          </p:cNvPr>
          <p:cNvSpPr>
            <a:spLocks noGrp="1"/>
          </p:cNvSpPr>
          <p:nvPr>
            <p:ph type="dt" sz="half" idx="10"/>
          </p:nvPr>
        </p:nvSpPr>
        <p:spPr/>
        <p:txBody>
          <a:bodyPr/>
          <a:lstStyle/>
          <a:p>
            <a:fld id="{2D79C874-F932-4DEC-B066-2B79FB1A364A}" type="datetimeFigureOut">
              <a:rPr lang="en-IN" smtClean="0"/>
              <a:t>29-09-2023</a:t>
            </a:fld>
            <a:endParaRPr lang="en-IN"/>
          </a:p>
        </p:txBody>
      </p:sp>
      <p:sp>
        <p:nvSpPr>
          <p:cNvPr id="8" name="Footer Placeholder 7">
            <a:extLst>
              <a:ext uri="{FF2B5EF4-FFF2-40B4-BE49-F238E27FC236}">
                <a16:creationId xmlns:a16="http://schemas.microsoft.com/office/drawing/2014/main" id="{F23983A1-3E31-6C25-BDE1-9A6D135DBD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4F52A1-3DA6-4A4B-29BE-2928C56E0EF9}"/>
              </a:ext>
            </a:extLst>
          </p:cNvPr>
          <p:cNvSpPr>
            <a:spLocks noGrp="1"/>
          </p:cNvSpPr>
          <p:nvPr>
            <p:ph type="sldNum" sz="quarter" idx="12"/>
          </p:nvPr>
        </p:nvSpPr>
        <p:spPr/>
        <p:txBody>
          <a:bodyPr/>
          <a:lstStyle/>
          <a:p>
            <a:fld id="{36956131-53E7-4AEB-B5A9-A51B74DDFBDD}" type="slidenum">
              <a:rPr lang="en-IN" smtClean="0"/>
              <a:t>‹#›</a:t>
            </a:fld>
            <a:endParaRPr lang="en-IN"/>
          </a:p>
        </p:txBody>
      </p:sp>
    </p:spTree>
    <p:extLst>
      <p:ext uri="{BB962C8B-B14F-4D97-AF65-F5344CB8AC3E}">
        <p14:creationId xmlns:p14="http://schemas.microsoft.com/office/powerpoint/2010/main" val="210403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0A8B-0386-2602-805F-6A41A84F24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DB1616-C3CF-6D84-12F0-17FB722810F4}"/>
              </a:ext>
            </a:extLst>
          </p:cNvPr>
          <p:cNvSpPr>
            <a:spLocks noGrp="1"/>
          </p:cNvSpPr>
          <p:nvPr>
            <p:ph type="dt" sz="half" idx="10"/>
          </p:nvPr>
        </p:nvSpPr>
        <p:spPr/>
        <p:txBody>
          <a:bodyPr/>
          <a:lstStyle/>
          <a:p>
            <a:fld id="{2D79C874-F932-4DEC-B066-2B79FB1A364A}" type="datetimeFigureOut">
              <a:rPr lang="en-IN" smtClean="0"/>
              <a:t>29-09-2023</a:t>
            </a:fld>
            <a:endParaRPr lang="en-IN"/>
          </a:p>
        </p:txBody>
      </p:sp>
      <p:sp>
        <p:nvSpPr>
          <p:cNvPr id="4" name="Footer Placeholder 3">
            <a:extLst>
              <a:ext uri="{FF2B5EF4-FFF2-40B4-BE49-F238E27FC236}">
                <a16:creationId xmlns:a16="http://schemas.microsoft.com/office/drawing/2014/main" id="{F3F0ECCE-EB69-D755-5192-7247242457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8B3FE8-C559-1A0F-235A-40DFA2ADCFAA}"/>
              </a:ext>
            </a:extLst>
          </p:cNvPr>
          <p:cNvSpPr>
            <a:spLocks noGrp="1"/>
          </p:cNvSpPr>
          <p:nvPr>
            <p:ph type="sldNum" sz="quarter" idx="12"/>
          </p:nvPr>
        </p:nvSpPr>
        <p:spPr/>
        <p:txBody>
          <a:bodyPr/>
          <a:lstStyle/>
          <a:p>
            <a:fld id="{36956131-53E7-4AEB-B5A9-A51B74DDFBDD}" type="slidenum">
              <a:rPr lang="en-IN" smtClean="0"/>
              <a:t>‹#›</a:t>
            </a:fld>
            <a:endParaRPr lang="en-IN"/>
          </a:p>
        </p:txBody>
      </p:sp>
    </p:spTree>
    <p:extLst>
      <p:ext uri="{BB962C8B-B14F-4D97-AF65-F5344CB8AC3E}">
        <p14:creationId xmlns:p14="http://schemas.microsoft.com/office/powerpoint/2010/main" val="254885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42A418-DAED-E8D5-B9BE-1BC1BDFF5C66}"/>
              </a:ext>
            </a:extLst>
          </p:cNvPr>
          <p:cNvSpPr>
            <a:spLocks noGrp="1"/>
          </p:cNvSpPr>
          <p:nvPr>
            <p:ph type="dt" sz="half" idx="10"/>
          </p:nvPr>
        </p:nvSpPr>
        <p:spPr/>
        <p:txBody>
          <a:bodyPr/>
          <a:lstStyle/>
          <a:p>
            <a:fld id="{2D79C874-F932-4DEC-B066-2B79FB1A364A}" type="datetimeFigureOut">
              <a:rPr lang="en-IN" smtClean="0"/>
              <a:t>29-09-2023</a:t>
            </a:fld>
            <a:endParaRPr lang="en-IN"/>
          </a:p>
        </p:txBody>
      </p:sp>
      <p:sp>
        <p:nvSpPr>
          <p:cNvPr id="3" name="Footer Placeholder 2">
            <a:extLst>
              <a:ext uri="{FF2B5EF4-FFF2-40B4-BE49-F238E27FC236}">
                <a16:creationId xmlns:a16="http://schemas.microsoft.com/office/drawing/2014/main" id="{EF5C871C-1FEB-B0D9-C8E0-266ADB6476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28F3DD-6683-806E-16A9-C7A99B0F165C}"/>
              </a:ext>
            </a:extLst>
          </p:cNvPr>
          <p:cNvSpPr>
            <a:spLocks noGrp="1"/>
          </p:cNvSpPr>
          <p:nvPr>
            <p:ph type="sldNum" sz="quarter" idx="12"/>
          </p:nvPr>
        </p:nvSpPr>
        <p:spPr/>
        <p:txBody>
          <a:bodyPr/>
          <a:lstStyle/>
          <a:p>
            <a:fld id="{36956131-53E7-4AEB-B5A9-A51B74DDFBDD}" type="slidenum">
              <a:rPr lang="en-IN" smtClean="0"/>
              <a:t>‹#›</a:t>
            </a:fld>
            <a:endParaRPr lang="en-IN"/>
          </a:p>
        </p:txBody>
      </p:sp>
    </p:spTree>
    <p:extLst>
      <p:ext uri="{BB962C8B-B14F-4D97-AF65-F5344CB8AC3E}">
        <p14:creationId xmlns:p14="http://schemas.microsoft.com/office/powerpoint/2010/main" val="351969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0D9D-25E4-4701-EC5A-3BB11CB51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F95120-92CE-BBB2-093E-73D92DA2EB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746436-0BD2-3AB9-7A87-2BAEAC87D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08942-E045-863C-4949-978AE486EBF1}"/>
              </a:ext>
            </a:extLst>
          </p:cNvPr>
          <p:cNvSpPr>
            <a:spLocks noGrp="1"/>
          </p:cNvSpPr>
          <p:nvPr>
            <p:ph type="dt" sz="half" idx="10"/>
          </p:nvPr>
        </p:nvSpPr>
        <p:spPr/>
        <p:txBody>
          <a:bodyPr/>
          <a:lstStyle/>
          <a:p>
            <a:fld id="{2D79C874-F932-4DEC-B066-2B79FB1A364A}" type="datetimeFigureOut">
              <a:rPr lang="en-IN" smtClean="0"/>
              <a:t>29-09-2023</a:t>
            </a:fld>
            <a:endParaRPr lang="en-IN"/>
          </a:p>
        </p:txBody>
      </p:sp>
      <p:sp>
        <p:nvSpPr>
          <p:cNvPr id="6" name="Footer Placeholder 5">
            <a:extLst>
              <a:ext uri="{FF2B5EF4-FFF2-40B4-BE49-F238E27FC236}">
                <a16:creationId xmlns:a16="http://schemas.microsoft.com/office/drawing/2014/main" id="{4DC555C1-A0C8-549F-A18D-2FDE585E9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B09D6C-3CB9-1938-5D86-B84ECCFF23C1}"/>
              </a:ext>
            </a:extLst>
          </p:cNvPr>
          <p:cNvSpPr>
            <a:spLocks noGrp="1"/>
          </p:cNvSpPr>
          <p:nvPr>
            <p:ph type="sldNum" sz="quarter" idx="12"/>
          </p:nvPr>
        </p:nvSpPr>
        <p:spPr/>
        <p:txBody>
          <a:bodyPr/>
          <a:lstStyle/>
          <a:p>
            <a:fld id="{36956131-53E7-4AEB-B5A9-A51B74DDFBDD}" type="slidenum">
              <a:rPr lang="en-IN" smtClean="0"/>
              <a:t>‹#›</a:t>
            </a:fld>
            <a:endParaRPr lang="en-IN"/>
          </a:p>
        </p:txBody>
      </p:sp>
    </p:spTree>
    <p:extLst>
      <p:ext uri="{BB962C8B-B14F-4D97-AF65-F5344CB8AC3E}">
        <p14:creationId xmlns:p14="http://schemas.microsoft.com/office/powerpoint/2010/main" val="395433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19A4-55BF-25BF-C065-740E5CF8C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501ECA-09ED-C8B8-06BC-6A52500437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4C6173-A716-D75C-106C-6BAB57096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06BE1-5688-A6EA-AEFE-7079E0D0D2BD}"/>
              </a:ext>
            </a:extLst>
          </p:cNvPr>
          <p:cNvSpPr>
            <a:spLocks noGrp="1"/>
          </p:cNvSpPr>
          <p:nvPr>
            <p:ph type="dt" sz="half" idx="10"/>
          </p:nvPr>
        </p:nvSpPr>
        <p:spPr/>
        <p:txBody>
          <a:bodyPr/>
          <a:lstStyle/>
          <a:p>
            <a:fld id="{2D79C874-F932-4DEC-B066-2B79FB1A364A}" type="datetimeFigureOut">
              <a:rPr lang="en-IN" smtClean="0"/>
              <a:t>29-09-2023</a:t>
            </a:fld>
            <a:endParaRPr lang="en-IN"/>
          </a:p>
        </p:txBody>
      </p:sp>
      <p:sp>
        <p:nvSpPr>
          <p:cNvPr id="6" name="Footer Placeholder 5">
            <a:extLst>
              <a:ext uri="{FF2B5EF4-FFF2-40B4-BE49-F238E27FC236}">
                <a16:creationId xmlns:a16="http://schemas.microsoft.com/office/drawing/2014/main" id="{74052F15-3E59-9BA8-431B-F5BD8A4496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634A4B-C938-D818-B70C-943E6CEF8E88}"/>
              </a:ext>
            </a:extLst>
          </p:cNvPr>
          <p:cNvSpPr>
            <a:spLocks noGrp="1"/>
          </p:cNvSpPr>
          <p:nvPr>
            <p:ph type="sldNum" sz="quarter" idx="12"/>
          </p:nvPr>
        </p:nvSpPr>
        <p:spPr/>
        <p:txBody>
          <a:bodyPr/>
          <a:lstStyle/>
          <a:p>
            <a:fld id="{36956131-53E7-4AEB-B5A9-A51B74DDFBDD}" type="slidenum">
              <a:rPr lang="en-IN" smtClean="0"/>
              <a:t>‹#›</a:t>
            </a:fld>
            <a:endParaRPr lang="en-IN"/>
          </a:p>
        </p:txBody>
      </p:sp>
    </p:spTree>
    <p:extLst>
      <p:ext uri="{BB962C8B-B14F-4D97-AF65-F5344CB8AC3E}">
        <p14:creationId xmlns:p14="http://schemas.microsoft.com/office/powerpoint/2010/main" val="26288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770A16-9C0C-FA9B-FCB8-56B67CC11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5B67D6-1A1C-B908-E4D1-1796E37790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0B6DAD-AAE5-2B92-F8DC-2718E22263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9C874-F932-4DEC-B066-2B79FB1A364A}" type="datetimeFigureOut">
              <a:rPr lang="en-IN" smtClean="0"/>
              <a:t>29-09-2023</a:t>
            </a:fld>
            <a:endParaRPr lang="en-IN"/>
          </a:p>
        </p:txBody>
      </p:sp>
      <p:sp>
        <p:nvSpPr>
          <p:cNvPr id="5" name="Footer Placeholder 4">
            <a:extLst>
              <a:ext uri="{FF2B5EF4-FFF2-40B4-BE49-F238E27FC236}">
                <a16:creationId xmlns:a16="http://schemas.microsoft.com/office/drawing/2014/main" id="{260CFF5B-66AC-FA50-ACAD-09838205C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91B031-B86F-B4C7-BCF4-6858F5F856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56131-53E7-4AEB-B5A9-A51B74DDFBDD}" type="slidenum">
              <a:rPr lang="en-IN" smtClean="0"/>
              <a:t>‹#›</a:t>
            </a:fld>
            <a:endParaRPr lang="en-IN"/>
          </a:p>
        </p:txBody>
      </p:sp>
    </p:spTree>
    <p:extLst>
      <p:ext uri="{BB962C8B-B14F-4D97-AF65-F5344CB8AC3E}">
        <p14:creationId xmlns:p14="http://schemas.microsoft.com/office/powerpoint/2010/main" val="226689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4A4179-2D0A-7C49-7251-BFB0A484C99F}"/>
              </a:ext>
            </a:extLst>
          </p:cNvPr>
          <p:cNvSpPr>
            <a:spLocks noGrp="1"/>
          </p:cNvSpPr>
          <p:nvPr>
            <p:ph type="subTitle" idx="1"/>
          </p:nvPr>
        </p:nvSpPr>
        <p:spPr>
          <a:xfrm>
            <a:off x="636493" y="1963271"/>
            <a:ext cx="10802471" cy="453614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DEPARTMENT OF COMPUTER SCIENCE AND ENGINEERING</a:t>
            </a:r>
          </a:p>
          <a:p>
            <a:endParaRPr lang="en-US" dirty="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TRAFFIC MANAGEMENT</a:t>
            </a:r>
          </a:p>
          <a:p>
            <a:endParaRPr lang="en-US" sz="4000" b="1"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a:p>
            <a:pPr algn="r"/>
            <a:r>
              <a:rPr lang="en-US" sz="2800" dirty="0">
                <a:latin typeface="Times New Roman" panose="02020603050405020304" pitchFamily="18" charset="0"/>
                <a:cs typeface="Times New Roman" panose="02020603050405020304" pitchFamily="18" charset="0"/>
              </a:rPr>
              <a:t>TEAM NAME:                                                                      TEAM MEMBERS:</a:t>
            </a:r>
          </a:p>
          <a:p>
            <a:pPr algn="r"/>
            <a:r>
              <a:rPr lang="en-US" sz="2800" dirty="0">
                <a:latin typeface="Times New Roman" panose="02020603050405020304" pitchFamily="18" charset="0"/>
                <a:cs typeface="Times New Roman" panose="02020603050405020304" pitchFamily="18" charset="0"/>
              </a:rPr>
              <a:t>       Proj_224783_Team_6                                  </a:t>
            </a:r>
            <a:r>
              <a:rPr lang="en-US" dirty="0">
                <a:latin typeface="Times New Roman" panose="02020603050405020304" pitchFamily="18" charset="0"/>
                <a:cs typeface="Times New Roman" panose="02020603050405020304" pitchFamily="18" charset="0"/>
              </a:rPr>
              <a:t>MANCHU PALLAVI(113321104055)</a:t>
            </a:r>
          </a:p>
          <a:p>
            <a:pPr algn="r"/>
            <a:r>
              <a:rPr lang="en-US" dirty="0">
                <a:latin typeface="Times New Roman" panose="02020603050405020304" pitchFamily="18" charset="0"/>
                <a:cs typeface="Times New Roman" panose="02020603050405020304" pitchFamily="18" charset="0"/>
              </a:rPr>
              <a:t>MANNEM HEMA SRI(113321104056)</a:t>
            </a:r>
          </a:p>
          <a:p>
            <a:pPr algn="r"/>
            <a:r>
              <a:rPr lang="en-US" dirty="0">
                <a:latin typeface="Times New Roman" panose="02020603050405020304" pitchFamily="18" charset="0"/>
                <a:cs typeface="Times New Roman" panose="02020603050405020304" pitchFamily="18" charset="0"/>
              </a:rPr>
              <a:t>MEESALA PRAVALLIKA(113321104057)</a:t>
            </a:r>
          </a:p>
          <a:p>
            <a:pPr algn="r"/>
            <a:r>
              <a:rPr lang="en-US" dirty="0">
                <a:latin typeface="Times New Roman" panose="02020603050405020304" pitchFamily="18" charset="0"/>
                <a:cs typeface="Times New Roman" panose="02020603050405020304" pitchFamily="18" charset="0"/>
              </a:rPr>
              <a:t>MEGHAA V(113321104058)</a:t>
            </a:r>
          </a:p>
          <a:p>
            <a:pPr algn="r"/>
            <a:endParaRPr lang="en-US" sz="3100" b="1" dirty="0">
              <a:latin typeface="Times New Roman" panose="02020603050405020304" pitchFamily="18" charset="0"/>
              <a:cs typeface="Times New Roman" panose="02020603050405020304" pitchFamily="18" charset="0"/>
            </a:endParaRPr>
          </a:p>
          <a:p>
            <a:endParaRPr lang="en-US"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11F60590-24B5-0CF5-C8E4-46023CB63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257" y="502024"/>
            <a:ext cx="9294660" cy="126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87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C294-73AE-65D6-12CE-76D3F015E5E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DEFINITION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70791-4744-A836-A600-8D13F993BFBB}"/>
              </a:ext>
            </a:extLst>
          </p:cNvPr>
          <p:cNvSpPr>
            <a:spLocks noGrp="1"/>
          </p:cNvSpPr>
          <p:nvPr>
            <p:ph idx="1"/>
          </p:nvPr>
        </p:nvSpPr>
        <p:spPr>
          <a:xfrm>
            <a:off x="966537" y="1690688"/>
            <a:ext cx="10515600" cy="4351338"/>
          </a:xfrm>
        </p:spPr>
        <p:txBody>
          <a:bodyPr>
            <a:normAutofit/>
          </a:bodyPr>
          <a:lstStyle/>
          <a:p>
            <a:pPr algn="just"/>
            <a:r>
              <a:rPr lang="en-US" sz="3000" dirty="0">
                <a:latin typeface="Times New Roman" panose="02020603050405020304" pitchFamily="18" charset="0"/>
                <a:cs typeface="Times New Roman" panose="02020603050405020304" pitchFamily="18" charset="0"/>
              </a:rPr>
              <a:t>The project involves using IoT devices and data analytics to monitor traffic flow and congestion in real time, providing commuters with access to this information through a public platform or mobile apps.</a:t>
            </a:r>
          </a:p>
          <a:p>
            <a:pPr algn="just"/>
            <a:r>
              <a:rPr lang="en-US" sz="3000" dirty="0">
                <a:latin typeface="Times New Roman" panose="02020603050405020304" pitchFamily="18" charset="0"/>
                <a:cs typeface="Times New Roman" panose="02020603050405020304" pitchFamily="18" charset="0"/>
              </a:rPr>
              <a:t> The objective is to help commuters make informed decisions about their routes and alleviate traffic congestion.</a:t>
            </a:r>
          </a:p>
          <a:p>
            <a:pPr algn="just"/>
            <a:r>
              <a:rPr lang="en-US" sz="3000" dirty="0">
                <a:latin typeface="Times New Roman" panose="02020603050405020304" pitchFamily="18" charset="0"/>
                <a:cs typeface="Times New Roman" panose="02020603050405020304" pitchFamily="18" charset="0"/>
              </a:rPr>
              <a:t>This project includes defining objectives, designing the IoT traffic monitoring system, developing the traffic information platform, and integrating them using IoT technology and Python.</a:t>
            </a: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7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5194-2FBA-E4B5-8AC9-5FBDA7E92CEB}"/>
              </a:ext>
            </a:extLst>
          </p:cNvPr>
          <p:cNvSpPr>
            <a:spLocks noGrp="1"/>
          </p:cNvSpPr>
          <p:nvPr>
            <p:ph type="ctrTitle"/>
          </p:nvPr>
        </p:nvSpPr>
        <p:spPr>
          <a:xfrm>
            <a:off x="1524000" y="465222"/>
            <a:ext cx="9144000" cy="850232"/>
          </a:xfrm>
        </p:spPr>
        <p:txBody>
          <a:bodyPr>
            <a:normAutofit/>
          </a:bodyPr>
          <a:lstStyle/>
          <a:p>
            <a:r>
              <a:rPr lang="en-IN" sz="4400" dirty="0">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id="{4CA409BA-33FA-C40D-AE83-53D2C23F8546}"/>
              </a:ext>
            </a:extLst>
          </p:cNvPr>
          <p:cNvSpPr>
            <a:spLocks noGrp="1"/>
          </p:cNvSpPr>
          <p:nvPr>
            <p:ph type="subTitle" idx="1"/>
          </p:nvPr>
        </p:nvSpPr>
        <p:spPr>
          <a:xfrm>
            <a:off x="385010" y="1491916"/>
            <a:ext cx="11421979" cy="5117431"/>
          </a:xfrm>
        </p:spPr>
        <p:txBody>
          <a:bodyPr>
            <a:normAutofit/>
          </a:bodyPr>
          <a:lstStyle/>
          <a:p>
            <a:pPr algn="just"/>
            <a:r>
              <a:rPr lang="en-IN" dirty="0">
                <a:latin typeface="Times New Roman" panose="02020603050405020304" pitchFamily="18" charset="0"/>
                <a:cs typeface="Times New Roman" panose="02020603050405020304" pitchFamily="18" charset="0"/>
              </a:rPr>
              <a:t>The objectives of Traffic Management System are </a:t>
            </a:r>
            <a:r>
              <a:rPr lang="en-IN" dirty="0" err="1">
                <a:latin typeface="Times New Roman" panose="02020603050405020304" pitchFamily="18" charset="0"/>
                <a:cs typeface="Times New Roman" panose="02020603050405020304" pitchFamily="18" charset="0"/>
              </a:rPr>
              <a:t>multifaceted,and</a:t>
            </a:r>
            <a:r>
              <a:rPr lang="en-IN" dirty="0">
                <a:latin typeface="Times New Roman" panose="02020603050405020304" pitchFamily="18" charset="0"/>
                <a:cs typeface="Times New Roman" panose="02020603050405020304" pitchFamily="18" charset="0"/>
              </a:rPr>
              <a:t> aimed at enhancing the safety and sustainability of urban transportation </a:t>
            </a:r>
            <a:r>
              <a:rPr lang="en-IN" dirty="0" err="1">
                <a:latin typeface="Times New Roman" panose="02020603050405020304" pitchFamily="18" charset="0"/>
                <a:cs typeface="Times New Roman" panose="02020603050405020304" pitchFamily="18" charset="0"/>
              </a:rPr>
              <a:t>systems.The</a:t>
            </a:r>
            <a:r>
              <a:rPr lang="en-IN" dirty="0">
                <a:latin typeface="Times New Roman" panose="02020603050405020304" pitchFamily="18" charset="0"/>
                <a:cs typeface="Times New Roman" panose="02020603050405020304" pitchFamily="18" charset="0"/>
              </a:rPr>
              <a:t> project objective includes:</a:t>
            </a:r>
          </a:p>
          <a:p>
            <a:pPr algn="just"/>
            <a:r>
              <a:rPr lang="en-US" b="1" dirty="0">
                <a:latin typeface="Times New Roman" panose="02020603050405020304" pitchFamily="18" charset="0"/>
                <a:cs typeface="Times New Roman" panose="02020603050405020304" pitchFamily="18" charset="0"/>
              </a:rPr>
              <a:t>Real-Time Traffic Monitoring:</a:t>
            </a:r>
            <a:r>
              <a:rPr lang="en-US" dirty="0">
                <a:latin typeface="Times New Roman" panose="02020603050405020304" pitchFamily="18" charset="0"/>
                <a:cs typeface="Times New Roman" panose="02020603050405020304" pitchFamily="18" charset="0"/>
              </a:rPr>
              <a:t> Develop a system that can collect and transmit real-time data about traffic conditions, including vehicle flow, speed, and congestion.</a:t>
            </a:r>
          </a:p>
          <a:p>
            <a:pPr algn="just"/>
            <a:r>
              <a:rPr lang="en-US" b="1" dirty="0">
                <a:latin typeface="Times New Roman" panose="02020603050405020304" pitchFamily="18" charset="0"/>
                <a:cs typeface="Times New Roman" panose="02020603050405020304" pitchFamily="18" charset="0"/>
              </a:rPr>
              <a:t>Reduce Congestion:</a:t>
            </a:r>
            <a:r>
              <a:rPr lang="en-US" dirty="0">
                <a:latin typeface="Times New Roman" panose="02020603050405020304" pitchFamily="18" charset="0"/>
                <a:cs typeface="Times New Roman" panose="02020603050405020304" pitchFamily="18" charset="0"/>
              </a:rPr>
              <a:t> Implement IoT sensors in parking areas to guide drivers to available parking spots and reduce congestion caused by parking search. </a:t>
            </a:r>
          </a:p>
          <a:p>
            <a:pPr algn="just"/>
            <a:r>
              <a:rPr lang="en-US" b="1" dirty="0">
                <a:latin typeface="Times New Roman" panose="02020603050405020304" pitchFamily="18" charset="0"/>
                <a:cs typeface="Times New Roman" panose="02020603050405020304" pitchFamily="18" charset="0"/>
              </a:rPr>
              <a:t>Smart Traffic Signals: </a:t>
            </a:r>
            <a:r>
              <a:rPr lang="en-US" dirty="0">
                <a:latin typeface="Times New Roman" panose="02020603050405020304" pitchFamily="18" charset="0"/>
                <a:cs typeface="Times New Roman" panose="02020603050405020304" pitchFamily="18" charset="0"/>
              </a:rPr>
              <a:t>Implement IoT-enabled traffic signals that can adjust their timing based on real-time traffic data to optimize traffic flow.</a:t>
            </a:r>
          </a:p>
          <a:p>
            <a:pPr algn="just"/>
            <a:r>
              <a:rPr lang="en-US" b="1" dirty="0">
                <a:latin typeface="Times New Roman" panose="02020603050405020304" pitchFamily="18" charset="0"/>
                <a:cs typeface="Times New Roman" panose="02020603050405020304" pitchFamily="18" charset="0"/>
              </a:rPr>
              <a:t>Reduced Carbon Emissions: </a:t>
            </a:r>
            <a:r>
              <a:rPr lang="en-US" dirty="0">
                <a:latin typeface="Times New Roman" panose="02020603050405020304" pitchFamily="18" charset="0"/>
                <a:cs typeface="Times New Roman" panose="02020603050405020304" pitchFamily="18" charset="0"/>
              </a:rPr>
              <a:t>Promote eco-friendly transportation options and reduce carbon emissions through IoT-enabled traffic management.</a:t>
            </a:r>
          </a:p>
          <a:p>
            <a:pPr algn="just"/>
            <a:r>
              <a:rPr lang="en-US" b="1" dirty="0">
                <a:latin typeface="Times New Roman" panose="02020603050405020304" pitchFamily="18" charset="0"/>
                <a:cs typeface="Times New Roman" panose="02020603050405020304" pitchFamily="18" charset="0"/>
              </a:rPr>
              <a:t>Data Analytics and Insights: </a:t>
            </a:r>
            <a:r>
              <a:rPr lang="en-US" dirty="0">
                <a:latin typeface="Times New Roman" panose="02020603050405020304" pitchFamily="18" charset="0"/>
                <a:cs typeface="Times New Roman" panose="02020603050405020304" pitchFamily="18" charset="0"/>
              </a:rPr>
              <a:t>Analyze IoT-generated data to gain insights into traffic patterns, user behavior, and trends for better decision-making.</a:t>
            </a:r>
          </a:p>
          <a:p>
            <a:pPr algn="just"/>
            <a:endParaRPr lang="en-US" dirty="0">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189262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C2B5-126F-4743-5E43-4FED5779DA72}"/>
              </a:ext>
            </a:extLst>
          </p:cNvPr>
          <p:cNvSpPr>
            <a:spLocks noGrp="1"/>
          </p:cNvSpPr>
          <p:nvPr>
            <p:ph type="ctrTitle"/>
          </p:nvPr>
        </p:nvSpPr>
        <p:spPr>
          <a:xfrm>
            <a:off x="1524000" y="545434"/>
            <a:ext cx="9144000" cy="802104"/>
          </a:xfrm>
        </p:spPr>
        <p:txBody>
          <a:bodyPr>
            <a:normAutofit/>
          </a:bodyPr>
          <a:lstStyle/>
          <a:p>
            <a:r>
              <a:rPr lang="en-US" sz="4400" dirty="0">
                <a:latin typeface="Times New Roman" panose="02020603050405020304" pitchFamily="18" charset="0"/>
                <a:cs typeface="Times New Roman" panose="02020603050405020304" pitchFamily="18" charset="0"/>
              </a:rPr>
              <a:t>IOT SENSOR DESIGN</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3BC6F81-1F07-5B8C-CE05-885B69DDB8E5}"/>
              </a:ext>
            </a:extLst>
          </p:cNvPr>
          <p:cNvSpPr>
            <a:spLocks noGrp="1"/>
          </p:cNvSpPr>
          <p:nvPr>
            <p:ph type="subTitle" idx="1"/>
          </p:nvPr>
        </p:nvSpPr>
        <p:spPr>
          <a:xfrm>
            <a:off x="1026695" y="1556084"/>
            <a:ext cx="9897979" cy="4756483"/>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type of sensor will depend on the specific data that needs to be collected. For example, cameras can be used to monitor traffic flow, while ultrasonic sensors can be used to detect vehicles at intersections.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sensors must be accurate enough to provide reliable data for traffic management decisions and these sensors should use a communication protocol that is reliable and efficient.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develop data collection protocols to gather information on traffic speed, volume, congestion, and environmental factors.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 next we Implement data analysis algorithms to process sensor data in real time and generate actionable insights.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we Implement robust security measures to protect sensor data from unauthorized access and cyber threats.</a:t>
            </a:r>
          </a:p>
          <a:p>
            <a:pPr marL="342900" indent="-342900" algn="just">
              <a:buFont typeface="Arial" panose="020B0604020202020204" pitchFamily="34" charset="0"/>
              <a:buChar char="•"/>
            </a:pPr>
            <a:endParaRPr lang="en-IN" dirty="0"/>
          </a:p>
        </p:txBody>
      </p:sp>
    </p:spTree>
    <p:extLst>
      <p:ext uri="{BB962C8B-B14F-4D97-AF65-F5344CB8AC3E}">
        <p14:creationId xmlns:p14="http://schemas.microsoft.com/office/powerpoint/2010/main" val="279117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4598-8540-6200-B554-DF32E4308B85}"/>
              </a:ext>
            </a:extLst>
          </p:cNvPr>
          <p:cNvSpPr>
            <a:spLocks noGrp="1"/>
          </p:cNvSpPr>
          <p:nvPr>
            <p:ph type="ctrTitle"/>
          </p:nvPr>
        </p:nvSpPr>
        <p:spPr>
          <a:xfrm>
            <a:off x="1042737" y="513348"/>
            <a:ext cx="10555705" cy="561474"/>
          </a:xfrm>
        </p:spPr>
        <p:txBody>
          <a:bodyPr>
            <a:noAutofit/>
          </a:bodyPr>
          <a:lstStyle/>
          <a:p>
            <a:r>
              <a:rPr lang="en-IN" sz="3200" b="0" i="0" dirty="0">
                <a:solidFill>
                  <a:srgbClr val="313131"/>
                </a:solidFill>
                <a:effectLst/>
                <a:latin typeface="Times New Roman" panose="02020603050405020304" pitchFamily="18" charset="0"/>
                <a:cs typeface="Times New Roman" panose="02020603050405020304" pitchFamily="18" charset="0"/>
              </a:rPr>
              <a:t>REAL-TIME TRANSIT INFORMATION PLATFORM</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51F3F7-4C0F-CC36-62D0-2733444759D9}"/>
              </a:ext>
            </a:extLst>
          </p:cNvPr>
          <p:cNvSpPr>
            <a:spLocks noGrp="1"/>
          </p:cNvSpPr>
          <p:nvPr>
            <p:ph type="subTitle" idx="1"/>
          </p:nvPr>
        </p:nvSpPr>
        <p:spPr>
          <a:xfrm>
            <a:off x="882315" y="1315453"/>
            <a:ext cx="10555705" cy="4804610"/>
          </a:xfrm>
        </p:spPr>
        <p:txBody>
          <a:bodyPr>
            <a:noAutofit/>
          </a:bodyPr>
          <a:lstStyle/>
          <a:p>
            <a:pPr algn="just"/>
            <a:r>
              <a:rPr lang="en-US" dirty="0">
                <a:latin typeface="Times New Roman" panose="02020603050405020304" pitchFamily="18" charset="0"/>
                <a:cs typeface="Times New Roman" panose="02020603050405020304" pitchFamily="18" charset="0"/>
              </a:rPr>
              <a:t>Our aim is to design a web-based platform and mobile apps to display real-time traffic information to the public.</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Live Traffic Updates:</a:t>
            </a:r>
          </a:p>
          <a:p>
            <a:pPr algn="just"/>
            <a:r>
              <a:rPr lang="en-US" dirty="0">
                <a:latin typeface="Times New Roman" panose="02020603050405020304" pitchFamily="18" charset="0"/>
                <a:cs typeface="Times New Roman" panose="02020603050405020304" pitchFamily="18" charset="0"/>
              </a:rPr>
              <a:t>       Access real-time traffic flow, congestion, and incident information directly on your device. Stay informed about road closures, accidents, and alternative routes.</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Improve safety: </a:t>
            </a:r>
          </a:p>
          <a:p>
            <a:pPr algn="just"/>
            <a:r>
              <a:rPr lang="en-US" dirty="0">
                <a:latin typeface="Times New Roman" panose="02020603050405020304" pitchFamily="18" charset="0"/>
                <a:cs typeface="Times New Roman" panose="02020603050405020304" pitchFamily="18" charset="0"/>
              </a:rPr>
              <a:t>        The information can be used to identify and address safety hazards, such as traffic accidents and road closures. </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analysis: </a:t>
            </a:r>
          </a:p>
          <a:p>
            <a:pPr algn="just"/>
            <a:r>
              <a:rPr lang="en-US" dirty="0">
                <a:latin typeface="Times New Roman" panose="02020603050405020304" pitchFamily="18" charset="0"/>
                <a:cs typeface="Times New Roman" panose="02020603050405020304" pitchFamily="18" charset="0"/>
              </a:rPr>
              <a:t>       The data is analyzed to provide insights into transit operations and to identify potential problems.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63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9CA8-068E-62AF-6F4E-B2BD4CF2B759}"/>
              </a:ext>
            </a:extLst>
          </p:cNvPr>
          <p:cNvSpPr>
            <a:spLocks noGrp="1"/>
          </p:cNvSpPr>
          <p:nvPr>
            <p:ph type="ctrTitle"/>
          </p:nvPr>
        </p:nvSpPr>
        <p:spPr>
          <a:xfrm>
            <a:off x="1524000" y="545433"/>
            <a:ext cx="9144000" cy="914400"/>
          </a:xfrm>
        </p:spPr>
        <p:txBody>
          <a:bodyPr>
            <a:normAutofit/>
          </a:bodyPr>
          <a:lstStyle/>
          <a:p>
            <a:r>
              <a:rPr lang="en-US" sz="4400" dirty="0">
                <a:latin typeface="Times New Roman" panose="02020603050405020304" pitchFamily="18" charset="0"/>
                <a:cs typeface="Times New Roman" panose="02020603050405020304" pitchFamily="18" charset="0"/>
              </a:rPr>
              <a:t>INTEGRATION APPROACH</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999C5F-33C7-4A64-EF02-EF099B92FB24}"/>
              </a:ext>
            </a:extLst>
          </p:cNvPr>
          <p:cNvSpPr>
            <a:spLocks noGrp="1"/>
          </p:cNvSpPr>
          <p:nvPr>
            <p:ph type="subTitle" idx="1"/>
          </p:nvPr>
        </p:nvSpPr>
        <p:spPr>
          <a:xfrm>
            <a:off x="1026695" y="1796715"/>
            <a:ext cx="10074441" cy="4154905"/>
          </a:xfrm>
        </p:spPr>
        <p:txBody>
          <a:bodyPr>
            <a:noAutofit/>
          </a:bodyPr>
          <a:lstStyle/>
          <a:p>
            <a:pPr algn="just"/>
            <a:r>
              <a:rPr lang="en-US" dirty="0">
                <a:latin typeface="Times New Roman" panose="02020603050405020304" pitchFamily="18" charset="0"/>
                <a:cs typeface="Times New Roman" panose="02020603050405020304" pitchFamily="18" charset="0"/>
              </a:rPr>
              <a:t>Designing a web-based platform and mobile apps to display real-time traffic information to the public using IoT involves multiple components and considerations. Here's a high-level overview of how to approach this project: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a user-friendly web interface for desktop and mobile devices.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Include features like real-time traffic maps, traffic camera feeds, and route planning.</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 incoming data to generate live traffic maps with congestion indicators, road closures, and alternative route </a:t>
            </a:r>
            <a:r>
              <a:rPr lang="en-US" dirty="0" err="1">
                <a:latin typeface="Times New Roman" panose="02020603050405020304" pitchFamily="18" charset="0"/>
                <a:cs typeface="Times New Roman" panose="02020603050405020304" pitchFamily="18" charset="0"/>
              </a:rPr>
              <a:t>suggestions.Utilize</a:t>
            </a:r>
            <a:r>
              <a:rPr lang="en-US" dirty="0">
                <a:latin typeface="Times New Roman" panose="02020603050405020304" pitchFamily="18" charset="0"/>
                <a:cs typeface="Times New Roman" panose="02020603050405020304" pitchFamily="18" charset="0"/>
              </a:rPr>
              <a:t> geospatial libraries and tools for mapping and visualization.</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push notifications or email alerts for users to receive updates about traffic incidents, closures, or delays on their chosen routes.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842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C98B-36C4-696D-5B45-93F3CDC43266}"/>
              </a:ext>
            </a:extLst>
          </p:cNvPr>
          <p:cNvSpPr>
            <a:spLocks noGrp="1"/>
          </p:cNvSpPr>
          <p:nvPr>
            <p:ph type="ctrTitle"/>
          </p:nvPr>
        </p:nvSpPr>
        <p:spPr>
          <a:xfrm>
            <a:off x="1524000" y="657727"/>
            <a:ext cx="9144000" cy="942473"/>
          </a:xfrm>
        </p:spPr>
        <p:txBody>
          <a:bodyPr>
            <a:normAutofit fontScale="90000"/>
          </a:bodyPr>
          <a:lstStyle/>
          <a:p>
            <a:r>
              <a:rPr lang="en-US" sz="6000" dirty="0">
                <a:latin typeface="Times New Roman" panose="02020603050405020304" pitchFamily="18" charset="0"/>
                <a:cs typeface="Times New Roman" panose="02020603050405020304" pitchFamily="18" charset="0"/>
              </a:rPr>
              <a:t>INTEGRATION APPROACH</a:t>
            </a:r>
            <a:endParaRPr lang="en-IN" dirty="0"/>
          </a:p>
        </p:txBody>
      </p:sp>
      <p:sp>
        <p:nvSpPr>
          <p:cNvPr id="3" name="Subtitle 2">
            <a:extLst>
              <a:ext uri="{FF2B5EF4-FFF2-40B4-BE49-F238E27FC236}">
                <a16:creationId xmlns:a16="http://schemas.microsoft.com/office/drawing/2014/main" id="{C43D6D98-36EC-FA99-14ED-0157DB838CE7}"/>
              </a:ext>
            </a:extLst>
          </p:cNvPr>
          <p:cNvSpPr>
            <a:spLocks noGrp="1"/>
          </p:cNvSpPr>
          <p:nvPr>
            <p:ph type="subTitle" idx="1"/>
          </p:nvPr>
        </p:nvSpPr>
        <p:spPr>
          <a:xfrm>
            <a:off x="1524000" y="1844842"/>
            <a:ext cx="9144000" cy="4355430"/>
          </a:xfrm>
        </p:spPr>
        <p:txBody>
          <a:bodyPr>
            <a:normAutofit/>
          </a:bodyPr>
          <a:lstStyle/>
          <a:p>
            <a:pPr algn="l"/>
            <a:r>
              <a:rPr lang="en-IN" sz="2800" b="1" dirty="0">
                <a:latin typeface="Times New Roman" panose="02020603050405020304" pitchFamily="18" charset="0"/>
                <a:cs typeface="Times New Roman" panose="02020603050405020304" pitchFamily="18" charset="0"/>
              </a:rPr>
              <a:t>MOBILE APPS: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 GPS and location services to provide users with personalized traffic information and navigation.</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 users to access essential traffic data and route planning features when they have limited or no internet connectivity.</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 marketing strategy to promote the mobile apps to the target audience.</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Receive push notifications on your mobile device, ensuring you're always in the know about traffic incidents and route changes.</a:t>
            </a:r>
          </a:p>
          <a:p>
            <a:pPr marL="457200" indent="-4572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81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4C3A-5587-EE45-0218-7384800B9987}"/>
              </a:ext>
            </a:extLst>
          </p:cNvPr>
          <p:cNvSpPr>
            <a:spLocks noGrp="1"/>
          </p:cNvSpPr>
          <p:nvPr>
            <p:ph type="ctrTitle"/>
          </p:nvPr>
        </p:nvSpPr>
        <p:spPr>
          <a:xfrm>
            <a:off x="1524000" y="654301"/>
            <a:ext cx="9144000" cy="1062204"/>
          </a:xfrm>
        </p:spPr>
        <p:txBody>
          <a:bodyPr>
            <a:normAutofit/>
          </a:bodyPr>
          <a:lstStyle/>
          <a:p>
            <a:r>
              <a:rPr lang="en-US" sz="4400" dirty="0">
                <a:latin typeface="Times New Roman" panose="02020603050405020304" pitchFamily="18" charset="0"/>
                <a:cs typeface="Times New Roman" panose="02020603050405020304" pitchFamily="18" charset="0"/>
              </a:rPr>
              <a:t>INTEGRATION BENEFITS</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6CE0E6-8A57-D952-E925-BFFB59F66EB0}"/>
              </a:ext>
            </a:extLst>
          </p:cNvPr>
          <p:cNvSpPr>
            <a:spLocks noGrp="1"/>
          </p:cNvSpPr>
          <p:nvPr>
            <p:ph type="subTitle" idx="1"/>
          </p:nvPr>
        </p:nvSpPr>
        <p:spPr>
          <a:xfrm>
            <a:off x="1524000" y="2101516"/>
            <a:ext cx="9144000" cy="3156284"/>
          </a:xfrm>
        </p:spPr>
        <p:txBody>
          <a:bodyPr/>
          <a:lstStyle/>
          <a:p>
            <a:pPr marL="342900" indent="-342900" algn="just">
              <a:buFont typeface="Arial" panose="020B0604020202020204" pitchFamily="34" charset="0"/>
              <a:buChar char="•"/>
            </a:pPr>
            <a:r>
              <a:rPr lang="en-IN" dirty="0"/>
              <a:t>Real-time Consistency</a:t>
            </a:r>
          </a:p>
          <a:p>
            <a:pPr marL="342900" indent="-342900" algn="just">
              <a:buFont typeface="Arial" panose="020B0604020202020204" pitchFamily="34" charset="0"/>
              <a:buChar char="•"/>
            </a:pPr>
            <a:r>
              <a:rPr lang="en-IN" dirty="0"/>
              <a:t>Cross-Device Compatibility</a:t>
            </a:r>
          </a:p>
          <a:p>
            <a:pPr marL="342900" indent="-342900" algn="just">
              <a:buFont typeface="Arial" panose="020B0604020202020204" pitchFamily="34" charset="0"/>
              <a:buChar char="•"/>
            </a:pPr>
            <a:r>
              <a:rPr lang="en-IN" dirty="0"/>
              <a:t>Data Synergy</a:t>
            </a:r>
          </a:p>
          <a:p>
            <a:pPr marL="342900" indent="-342900" algn="just">
              <a:buFont typeface="Arial" panose="020B0604020202020204" pitchFamily="34" charset="0"/>
              <a:buChar char="•"/>
            </a:pPr>
            <a:r>
              <a:rPr lang="en-IN" dirty="0"/>
              <a:t>Enhanced User Engagement</a:t>
            </a:r>
          </a:p>
          <a:p>
            <a:pPr marL="342900" indent="-342900" algn="just">
              <a:buFont typeface="Arial" panose="020B0604020202020204" pitchFamily="34" charset="0"/>
              <a:buChar char="•"/>
            </a:pPr>
            <a:r>
              <a:rPr lang="en-IN" dirty="0"/>
              <a:t>Accident Detection</a:t>
            </a:r>
          </a:p>
          <a:p>
            <a:pPr marL="342900" indent="-342900" algn="just">
              <a:buFont typeface="Arial" panose="020B0604020202020204" pitchFamily="34" charset="0"/>
              <a:buChar char="•"/>
            </a:pPr>
            <a:r>
              <a:rPr lang="en-IN" dirty="0"/>
              <a:t>Reduced </a:t>
            </a:r>
            <a:r>
              <a:rPr lang="en-IN"/>
              <a:t>Commute Times </a:t>
            </a:r>
            <a:endParaRPr lang="en-IN" dirty="0"/>
          </a:p>
        </p:txBody>
      </p:sp>
    </p:spTree>
    <p:extLst>
      <p:ext uri="{BB962C8B-B14F-4D97-AF65-F5344CB8AC3E}">
        <p14:creationId xmlns:p14="http://schemas.microsoft.com/office/powerpoint/2010/main" val="349311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EB66-D55A-760F-07B6-D012083A4E63}"/>
              </a:ext>
            </a:extLst>
          </p:cNvPr>
          <p:cNvSpPr>
            <a:spLocks noGrp="1"/>
          </p:cNvSpPr>
          <p:nvPr>
            <p:ph type="title"/>
          </p:nvPr>
        </p:nvSpPr>
        <p:spPr>
          <a:xfrm>
            <a:off x="838200" y="365125"/>
            <a:ext cx="10515600" cy="5859212"/>
          </a:xfrm>
        </p:spPr>
        <p:txBody>
          <a:bodyPr>
            <a:normAutofit/>
          </a:bodyPr>
          <a:lstStyle/>
          <a:p>
            <a:pPr algn="ctr"/>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49861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PROBLEM DEFINITION </vt:lpstr>
      <vt:lpstr>OBJECTIVES</vt:lpstr>
      <vt:lpstr>IOT SENSOR DESIGN</vt:lpstr>
      <vt:lpstr>REAL-TIME TRANSIT INFORMATION PLATFORM</vt:lpstr>
      <vt:lpstr>INTEGRATION APPROACH</vt:lpstr>
      <vt:lpstr>INTEGRATION APPROACH</vt:lpstr>
      <vt:lpstr>INTEGRATION 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Mannem Hemasri</dc:creator>
  <cp:lastModifiedBy>Mannem Hemasri</cp:lastModifiedBy>
  <cp:revision>1</cp:revision>
  <dcterms:created xsi:type="dcterms:W3CDTF">2023-09-29T16:23:33Z</dcterms:created>
  <dcterms:modified xsi:type="dcterms:W3CDTF">2023-09-29T16:23:34Z</dcterms:modified>
</cp:coreProperties>
</file>