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7" r:id="rId2"/>
    <p:sldId id="263" r:id="rId3"/>
    <p:sldId id="267" r:id="rId4"/>
    <p:sldId id="268" r:id="rId5"/>
    <p:sldId id="269" r:id="rId6"/>
    <p:sldId id="271" r:id="rId7"/>
    <p:sldId id="272" r:id="rId8"/>
    <p:sldId id="270"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5" d="100"/>
          <a:sy n="85" d="100"/>
        </p:scale>
        <p:origin x="54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nem Hemasri" userId="8bc8abdf20db7b7b" providerId="LiveId" clId="{56255D77-6684-4ECD-9274-C7001085B2AD}"/>
    <pc:docChg chg="undo custSel addSld modSld">
      <pc:chgData name="Mannem Hemasri" userId="8bc8abdf20db7b7b" providerId="LiveId" clId="{56255D77-6684-4ECD-9274-C7001085B2AD}" dt="2023-11-01T13:22:23.083" v="116" actId="27636"/>
      <pc:docMkLst>
        <pc:docMk/>
      </pc:docMkLst>
      <pc:sldChg chg="addSp delSp modSp mod">
        <pc:chgData name="Mannem Hemasri" userId="8bc8abdf20db7b7b" providerId="LiveId" clId="{56255D77-6684-4ECD-9274-C7001085B2AD}" dt="2023-11-01T12:10:21.949" v="1" actId="478"/>
        <pc:sldMkLst>
          <pc:docMk/>
          <pc:sldMk cId="1323707175" sldId="271"/>
        </pc:sldMkLst>
        <pc:spChg chg="add del mod">
          <ac:chgData name="Mannem Hemasri" userId="8bc8abdf20db7b7b" providerId="LiveId" clId="{56255D77-6684-4ECD-9274-C7001085B2AD}" dt="2023-11-01T12:10:21.949" v="1" actId="478"/>
          <ac:spMkLst>
            <pc:docMk/>
            <pc:sldMk cId="1323707175" sldId="271"/>
            <ac:spMk id="4" creationId="{A780F7E0-2582-2155-9408-7A6A0BCEC1E6}"/>
          </ac:spMkLst>
        </pc:spChg>
        <pc:picChg chg="add del">
          <ac:chgData name="Mannem Hemasri" userId="8bc8abdf20db7b7b" providerId="LiveId" clId="{56255D77-6684-4ECD-9274-C7001085B2AD}" dt="2023-11-01T12:10:21.949" v="1" actId="478"/>
          <ac:picMkLst>
            <pc:docMk/>
            <pc:sldMk cId="1323707175" sldId="271"/>
            <ac:picMk id="7" creationId="{052B607F-C552-135C-9558-2AFEA0798663}"/>
          </ac:picMkLst>
        </pc:picChg>
      </pc:sldChg>
      <pc:sldChg chg="addSp delSp modSp new mod">
        <pc:chgData name="Mannem Hemasri" userId="8bc8abdf20db7b7b" providerId="LiveId" clId="{56255D77-6684-4ECD-9274-C7001085B2AD}" dt="2023-11-01T13:22:23.083" v="116" actId="27636"/>
        <pc:sldMkLst>
          <pc:docMk/>
          <pc:sldMk cId="976719738" sldId="272"/>
        </pc:sldMkLst>
        <pc:spChg chg="mod">
          <ac:chgData name="Mannem Hemasri" userId="8bc8abdf20db7b7b" providerId="LiveId" clId="{56255D77-6684-4ECD-9274-C7001085B2AD}" dt="2023-11-01T12:14:44.512" v="26" actId="14100"/>
          <ac:spMkLst>
            <pc:docMk/>
            <pc:sldMk cId="976719738" sldId="272"/>
            <ac:spMk id="2" creationId="{26E36ECC-3DA4-1CD5-80E7-E41F7712D016}"/>
          </ac:spMkLst>
        </pc:spChg>
        <pc:spChg chg="del">
          <ac:chgData name="Mannem Hemasri" userId="8bc8abdf20db7b7b" providerId="LiveId" clId="{56255D77-6684-4ECD-9274-C7001085B2AD}" dt="2023-11-01T12:11:24.322" v="22" actId="931"/>
          <ac:spMkLst>
            <pc:docMk/>
            <pc:sldMk cId="976719738" sldId="272"/>
            <ac:spMk id="3" creationId="{99D2A96D-A4E1-3592-491B-F4C8812E79EC}"/>
          </ac:spMkLst>
        </pc:spChg>
        <pc:spChg chg="add del mod">
          <ac:chgData name="Mannem Hemasri" userId="8bc8abdf20db7b7b" providerId="LiveId" clId="{56255D77-6684-4ECD-9274-C7001085B2AD}" dt="2023-11-01T12:14:28.069" v="24" actId="931"/>
          <ac:spMkLst>
            <pc:docMk/>
            <pc:sldMk cId="976719738" sldId="272"/>
            <ac:spMk id="9" creationId="{FAB183E7-88E9-53EB-DC23-E3F87D05B5F9}"/>
          </ac:spMkLst>
        </pc:spChg>
        <pc:spChg chg="add mod">
          <ac:chgData name="Mannem Hemasri" userId="8bc8abdf20db7b7b" providerId="LiveId" clId="{56255D77-6684-4ECD-9274-C7001085B2AD}" dt="2023-11-01T13:22:23.083" v="116" actId="27636"/>
          <ac:spMkLst>
            <pc:docMk/>
            <pc:sldMk cId="976719738" sldId="272"/>
            <ac:spMk id="13" creationId="{75F16DAE-3E9F-C5D1-6F13-1A526342DE1E}"/>
          </ac:spMkLst>
        </pc:spChg>
        <pc:picChg chg="add del mod">
          <ac:chgData name="Mannem Hemasri" userId="8bc8abdf20db7b7b" providerId="LiveId" clId="{56255D77-6684-4ECD-9274-C7001085B2AD}" dt="2023-11-01T12:11:27.361" v="23" actId="478"/>
          <ac:picMkLst>
            <pc:docMk/>
            <pc:sldMk cId="976719738" sldId="272"/>
            <ac:picMk id="7" creationId="{329EEFAC-E7CE-F76E-3E0D-58AE47E90D6D}"/>
          </ac:picMkLst>
        </pc:picChg>
        <pc:picChg chg="add del mod">
          <ac:chgData name="Mannem Hemasri" userId="8bc8abdf20db7b7b" providerId="LiveId" clId="{56255D77-6684-4ECD-9274-C7001085B2AD}" dt="2023-11-01T12:15:04.904" v="30" actId="478"/>
          <ac:picMkLst>
            <pc:docMk/>
            <pc:sldMk cId="976719738" sldId="272"/>
            <ac:picMk id="11" creationId="{35A514CC-F53A-6AFE-00FB-F9007613BBE0}"/>
          </ac:picMkLst>
        </pc:picChg>
        <pc:picChg chg="add mod">
          <ac:chgData name="Mannem Hemasri" userId="8bc8abdf20db7b7b" providerId="LiveId" clId="{56255D77-6684-4ECD-9274-C7001085B2AD}" dt="2023-11-01T13:01:42.216" v="75" actId="14100"/>
          <ac:picMkLst>
            <pc:docMk/>
            <pc:sldMk cId="976719738" sldId="272"/>
            <ac:picMk id="15" creationId="{128906E6-E3F3-6BEA-B662-09923C7200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raffic-man.netlify.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4A4179-2D0A-7C49-7251-BFB0A484C99F}"/>
              </a:ext>
            </a:extLst>
          </p:cNvPr>
          <p:cNvSpPr>
            <a:spLocks noGrp="1"/>
          </p:cNvSpPr>
          <p:nvPr>
            <p:ph type="subTitle" idx="1"/>
          </p:nvPr>
        </p:nvSpPr>
        <p:spPr>
          <a:xfrm>
            <a:off x="636493" y="1963271"/>
            <a:ext cx="10802471" cy="453614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DEPARTMENT OF COMPUTER SCIENCE AND ENGINEERING</a:t>
            </a:r>
          </a:p>
          <a:p>
            <a:endParaRPr lang="en-US"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TRAFFIC MANAGEMENT</a:t>
            </a:r>
          </a:p>
          <a:p>
            <a:endParaRPr lang="en-US" sz="4000" b="1"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r"/>
            <a:r>
              <a:rPr lang="en-US" sz="2800" dirty="0">
                <a:latin typeface="Times New Roman" panose="02020603050405020304" pitchFamily="18" charset="0"/>
                <a:cs typeface="Times New Roman" panose="02020603050405020304" pitchFamily="18" charset="0"/>
              </a:rPr>
              <a:t>TEAM NAME:                                                                      TEAM MEMBERS:</a:t>
            </a:r>
          </a:p>
          <a:p>
            <a:pPr algn="r"/>
            <a:r>
              <a:rPr lang="en-US" sz="2800" dirty="0">
                <a:latin typeface="Times New Roman" panose="02020603050405020304" pitchFamily="18" charset="0"/>
                <a:cs typeface="Times New Roman" panose="02020603050405020304" pitchFamily="18" charset="0"/>
              </a:rPr>
              <a:t>       Proj_224783_Team_6                                  </a:t>
            </a:r>
            <a:r>
              <a:rPr lang="en-US" dirty="0">
                <a:latin typeface="Times New Roman" panose="02020603050405020304" pitchFamily="18" charset="0"/>
                <a:cs typeface="Times New Roman" panose="02020603050405020304" pitchFamily="18" charset="0"/>
              </a:rPr>
              <a:t>MANCHU PALLAVI(113321104055)</a:t>
            </a:r>
          </a:p>
          <a:p>
            <a:pPr algn="r"/>
            <a:r>
              <a:rPr lang="en-US" dirty="0">
                <a:latin typeface="Times New Roman" panose="02020603050405020304" pitchFamily="18" charset="0"/>
                <a:cs typeface="Times New Roman" panose="02020603050405020304" pitchFamily="18" charset="0"/>
              </a:rPr>
              <a:t>MANNEM HEMA SRI(113321104056)</a:t>
            </a:r>
          </a:p>
          <a:p>
            <a:pPr algn="r"/>
            <a:r>
              <a:rPr lang="en-US" dirty="0">
                <a:latin typeface="Times New Roman" panose="02020603050405020304" pitchFamily="18" charset="0"/>
                <a:cs typeface="Times New Roman" panose="02020603050405020304" pitchFamily="18" charset="0"/>
              </a:rPr>
              <a:t>MEESALA PRAVALLIKA(113321104057)</a:t>
            </a:r>
          </a:p>
          <a:p>
            <a:pPr algn="r"/>
            <a:r>
              <a:rPr lang="en-US" dirty="0">
                <a:latin typeface="Times New Roman" panose="02020603050405020304" pitchFamily="18" charset="0"/>
                <a:cs typeface="Times New Roman" panose="02020603050405020304" pitchFamily="18" charset="0"/>
              </a:rPr>
              <a:t>MEGHAA V(113321104058)</a:t>
            </a:r>
          </a:p>
          <a:p>
            <a:pPr algn="r"/>
            <a:endParaRPr lang="en-US" sz="3100" b="1" dirty="0">
              <a:latin typeface="Times New Roman" panose="02020603050405020304" pitchFamily="18" charset="0"/>
              <a:cs typeface="Times New Roman" panose="02020603050405020304" pitchFamily="18" charset="0"/>
            </a:endParaRPr>
          </a:p>
          <a:p>
            <a:endParaRPr lang="en-US"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11F60590-24B5-0CF5-C8E4-46023CB63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844" y="456273"/>
            <a:ext cx="9294660" cy="126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7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r>
              <a:rPr lang="en-IN" sz="4800" dirty="0">
                <a:latin typeface="Times New Roman" panose="02020603050405020304" pitchFamily="18" charset="0"/>
                <a:cs typeface="Times New Roman" panose="02020603050405020304" pitchFamily="18" charset="0"/>
              </a:rPr>
              <a:t>PROJECT</a:t>
            </a:r>
          </a:p>
        </p:txBody>
      </p:sp>
      <p:sp>
        <p:nvSpPr>
          <p:cNvPr id="4" name="Subtitle 3"/>
          <p:cNvSpPr>
            <a:spLocks noGrp="1"/>
          </p:cNvSpPr>
          <p:nvPr>
            <p:ph type="subTitle" idx="1"/>
          </p:nvPr>
        </p:nvSpPr>
        <p:spPr>
          <a:xfrm>
            <a:off x="410817" y="1524000"/>
            <a:ext cx="11304105" cy="4572000"/>
          </a:xfrm>
        </p:spPr>
        <p:txBody>
          <a:bodyPr>
            <a:normAutofit/>
          </a:bodyPr>
          <a:lstStyle/>
          <a:p>
            <a:pPr algn="just"/>
            <a:r>
              <a:rPr lang="en-US" sz="2600" dirty="0">
                <a:latin typeface="Times New Roman" panose="02020603050405020304" pitchFamily="18" charset="0"/>
                <a:cs typeface="Times New Roman" panose="02020603050405020304" pitchFamily="18" charset="0"/>
              </a:rPr>
              <a:t>An Internet of Things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)-enabled intelligent traffic management system can solve pertinent issues by leveraging technologies like wireless connectivity &amp; intelligent sensors. Considered a cornerstone of a smart city, they help improve the comfort and safety of drivers, passengers &amp; pedestrians.</a:t>
            </a:r>
          </a:p>
          <a:p>
            <a:pPr algn="just"/>
            <a:r>
              <a:rPr lang="en-US" sz="2600" dirty="0">
                <a:latin typeface="Times New Roman" panose="02020603050405020304" pitchFamily="18" charset="0"/>
                <a:cs typeface="Times New Roman" panose="02020603050405020304" pitchFamily="18" charset="0"/>
              </a:rPr>
              <a:t>A Traffic Management System (TMS) with Internet of Things (IoT) integration leverages IoT devices and sensors to collect, process, and manage traffic data in a more efficient and data-driven manner.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-enabled TMS offers real-time monitoring, analysis, and control of traffic flow, resulting in improved safety, reduced congestion, and enhanced overall traffic management. Here's an overview of a Traffic Management System project with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integration</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C955-4C59-DAA7-2E5D-077B6CCCF0D1}"/>
              </a:ext>
            </a:extLst>
          </p:cNvPr>
          <p:cNvSpPr>
            <a:spLocks noGrp="1"/>
          </p:cNvSpPr>
          <p:nvPr>
            <p:ph type="title"/>
          </p:nvPr>
        </p:nvSpPr>
        <p:spPr>
          <a:xfrm>
            <a:off x="159026" y="198783"/>
            <a:ext cx="11194774" cy="841123"/>
          </a:xfrm>
        </p:spPr>
        <p:txBody>
          <a:bodyPr>
            <a:noAutofit/>
          </a:bodyPr>
          <a:lstStyle/>
          <a:p>
            <a:pPr algn="ctr"/>
            <a:r>
              <a:rPr lang="en-US" dirty="0">
                <a:latin typeface="Times New Roman" panose="02020603050405020304" pitchFamily="18" charset="0"/>
                <a:cs typeface="Times New Roman" panose="02020603050405020304" pitchFamily="18" charset="0"/>
              </a:rPr>
              <a:t>PLATFORM REQUIRED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219141-6007-A96F-2915-A60BF14610F2}"/>
              </a:ext>
            </a:extLst>
          </p:cNvPr>
          <p:cNvSpPr>
            <a:spLocks noGrp="1"/>
          </p:cNvSpPr>
          <p:nvPr>
            <p:ph idx="1"/>
          </p:nvPr>
        </p:nvSpPr>
        <p:spPr>
          <a:xfrm>
            <a:off x="762000" y="1111423"/>
            <a:ext cx="10499034" cy="5541167"/>
          </a:xfrm>
        </p:spPr>
        <p:txBody>
          <a:bodyPr>
            <a:noAutofit/>
          </a:bodyPr>
          <a:lstStyle/>
          <a:p>
            <a:pPr marL="0" indent="0" algn="just">
              <a:buNone/>
            </a:pPr>
            <a:r>
              <a:rPr lang="en-US" sz="2300" b="1" dirty="0">
                <a:latin typeface="Times New Roman" panose="02020603050405020304" pitchFamily="18" charset="0"/>
                <a:cs typeface="Times New Roman" panose="02020603050405020304" pitchFamily="18" charset="0"/>
              </a:rPr>
              <a:t>Hardware Selection</a:t>
            </a:r>
            <a:r>
              <a:rPr lang="en-US" sz="2300" dirty="0">
                <a:latin typeface="Times New Roman" panose="02020603050405020304" pitchFamily="18" charset="0"/>
                <a:cs typeface="Times New Roman" panose="02020603050405020304" pitchFamily="18" charset="0"/>
              </a:rPr>
              <a:t>: Choose IoT devices and sensors suitable for your TMS, including cameras, radar, vehicle detection sensors, environmental sensors, and IoT-connected traffic lights. Ensure that these devices are capable of collecting relevant data.</a:t>
            </a:r>
          </a:p>
          <a:p>
            <a:pPr marL="0" indent="0" algn="just">
              <a:buNone/>
            </a:pPr>
            <a:r>
              <a:rPr lang="en-US" sz="2300" b="1" dirty="0">
                <a:latin typeface="Times New Roman" panose="02020603050405020304" pitchFamily="18" charset="0"/>
                <a:cs typeface="Times New Roman" panose="02020603050405020304" pitchFamily="18" charset="0"/>
              </a:rPr>
              <a:t>Communication Infrastructure: </a:t>
            </a:r>
            <a:r>
              <a:rPr lang="en-US" sz="2300" dirty="0">
                <a:latin typeface="Times New Roman" panose="02020603050405020304" pitchFamily="18" charset="0"/>
                <a:cs typeface="Times New Roman" panose="02020603050405020304" pitchFamily="18" charset="0"/>
              </a:rPr>
              <a:t>Set up a robust communication network to connect </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devices to the central control system. This may involve using technologies like 5G, LPWAN, or a dedicated </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network</a:t>
            </a:r>
          </a:p>
          <a:p>
            <a:pPr marL="0" indent="0" algn="just">
              <a:buNone/>
            </a:pPr>
            <a:r>
              <a:rPr lang="en-US" sz="2300" b="1" dirty="0">
                <a:latin typeface="Times New Roman" panose="02020603050405020304" pitchFamily="18" charset="0"/>
                <a:cs typeface="Times New Roman" panose="02020603050405020304" pitchFamily="18" charset="0"/>
              </a:rPr>
              <a:t>Data Collection: </a:t>
            </a:r>
            <a:r>
              <a:rPr lang="en-US" sz="2300" dirty="0">
                <a:latin typeface="Times New Roman" panose="02020603050405020304" pitchFamily="18" charset="0"/>
                <a:cs typeface="Times New Roman" panose="02020603050405020304" pitchFamily="18" charset="0"/>
              </a:rPr>
              <a:t>Deploy </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sensors at key locations to collect real-time data on traffic conditions, vehicle speeds, environmental factors, and incidents. Ensure data accuracy and reliability.</a:t>
            </a:r>
          </a:p>
          <a:p>
            <a:pPr marL="0" indent="0" algn="just">
              <a:buNone/>
            </a:pPr>
            <a:r>
              <a:rPr lang="en-US" sz="2300" b="1" dirty="0">
                <a:latin typeface="Times New Roman" panose="02020603050405020304" pitchFamily="18" charset="0"/>
                <a:cs typeface="Times New Roman" panose="02020603050405020304" pitchFamily="18" charset="0"/>
              </a:rPr>
              <a:t>Data Processing and Analytics: </a:t>
            </a:r>
            <a:r>
              <a:rPr lang="en-US" sz="2300" dirty="0">
                <a:latin typeface="Times New Roman" panose="02020603050405020304" pitchFamily="18" charset="0"/>
                <a:cs typeface="Times New Roman" panose="02020603050405020304" pitchFamily="18" charset="0"/>
              </a:rPr>
              <a:t>Implement a cloud-based platform for data storage, management, and analytics. This platform should be capable of processing and analyzing the data generated by </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devices</a:t>
            </a:r>
          </a:p>
          <a:p>
            <a:pPr marL="0" indent="0" algn="just">
              <a:buNone/>
            </a:pPr>
            <a:r>
              <a:rPr lang="en-US" sz="2300" b="1" dirty="0">
                <a:latin typeface="Times New Roman" panose="02020603050405020304" pitchFamily="18" charset="0"/>
                <a:cs typeface="Times New Roman" panose="02020603050405020304" pitchFamily="18" charset="0"/>
              </a:rPr>
              <a:t>Control Center: </a:t>
            </a:r>
            <a:r>
              <a:rPr lang="en-US" sz="2300" dirty="0">
                <a:latin typeface="Times New Roman" panose="02020603050405020304" pitchFamily="18" charset="0"/>
                <a:cs typeface="Times New Roman" panose="02020603050405020304" pitchFamily="18" charset="0"/>
              </a:rPr>
              <a:t>Establish a centralized control center where traffic data is monitored, analyzed, and decisions are made to optimize traffic flow. This center should be staffed with trained personnel.</a:t>
            </a:r>
          </a:p>
          <a:p>
            <a:pPr marL="514350" indent="-514350" algn="just">
              <a:buAutoNum type="arabicPeriod" startAt="3"/>
            </a:pPr>
            <a:endParaRPr lang="en-US" sz="2300" dirty="0">
              <a:latin typeface="Times New Roman" panose="02020603050405020304" pitchFamily="18" charset="0"/>
              <a:cs typeface="Times New Roman" panose="02020603050405020304" pitchFamily="18" charset="0"/>
            </a:endParaRPr>
          </a:p>
          <a:p>
            <a:pPr marL="514350" indent="-514350" algn="just">
              <a:buAutoNum type="arabicPeriod"/>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68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268355" y="418133"/>
            <a:ext cx="11502304" cy="763879"/>
          </a:xfrm>
        </p:spPr>
        <p:txBody>
          <a:bodyPr>
            <a:normAutofit/>
          </a:bodyPr>
          <a:lstStyle/>
          <a:p>
            <a:pPr algn="ctr"/>
            <a:r>
              <a:rPr lang="en-US" dirty="0">
                <a:latin typeface="Times New Roman" panose="02020603050405020304" pitchFamily="18" charset="0"/>
                <a:cs typeface="Times New Roman" panose="02020603050405020304" pitchFamily="18" charset="0"/>
              </a:rPr>
              <a:t>WEB DEVELOPMENT TECHNOLOGIES: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838200" y="1129004"/>
            <a:ext cx="10515600" cy="5486949"/>
          </a:xfrm>
        </p:spPr>
        <p:txBody>
          <a:bodyPr>
            <a:noAutofit/>
          </a:bodyPr>
          <a:lstStyle/>
          <a:p>
            <a:pPr marL="0" indent="0" algn="just">
              <a:buNone/>
            </a:pPr>
            <a:r>
              <a:rPr lang="en-US" sz="2400" b="1" dirty="0">
                <a:solidFill>
                  <a:srgbClr val="374151"/>
                </a:solidFill>
                <a:latin typeface="Times New Roman" panose="02020603050405020304" pitchFamily="18" charset="0"/>
                <a:cs typeface="Times New Roman" panose="02020603050405020304" pitchFamily="18" charset="0"/>
              </a:rPr>
              <a:t>Web-Based IoT Dashboards:</a:t>
            </a:r>
            <a:r>
              <a:rPr lang="en-US" sz="2400" dirty="0">
                <a:solidFill>
                  <a:srgbClr val="374151"/>
                </a:solidFill>
                <a:latin typeface="Times New Roman" panose="02020603050405020304" pitchFamily="18" charset="0"/>
                <a:cs typeface="Times New Roman" panose="02020603050405020304" pitchFamily="18" charset="0"/>
              </a:rPr>
              <a:t> Web technology allows users to access and control IoT devices through web-based dashboards. Users can monitor and manage </a:t>
            </a:r>
            <a:r>
              <a:rPr lang="en-US" sz="2400" dirty="0" err="1">
                <a:solidFill>
                  <a:srgbClr val="374151"/>
                </a:solidFill>
                <a:latin typeface="Times New Roman" panose="02020603050405020304" pitchFamily="18" charset="0"/>
                <a:cs typeface="Times New Roman" panose="02020603050405020304" pitchFamily="18" charset="0"/>
              </a:rPr>
              <a:t>IoT</a:t>
            </a:r>
            <a:r>
              <a:rPr lang="en-US" sz="2400" dirty="0">
                <a:solidFill>
                  <a:srgbClr val="374151"/>
                </a:solidFill>
                <a:latin typeface="Times New Roman" panose="02020603050405020304" pitchFamily="18" charset="0"/>
                <a:cs typeface="Times New Roman" panose="02020603050405020304" pitchFamily="18" charset="0"/>
              </a:rPr>
              <a:t> devices remotely using a web browser, making it convenient and accessible from various devices</a:t>
            </a:r>
          </a:p>
          <a:p>
            <a:pPr marL="0" indent="0" algn="just">
              <a:buNone/>
            </a:pPr>
            <a:r>
              <a:rPr lang="en-US" sz="2400" b="1" dirty="0">
                <a:solidFill>
                  <a:srgbClr val="374151"/>
                </a:solidFill>
                <a:latin typeface="Times New Roman" panose="02020603050405020304" pitchFamily="18" charset="0"/>
                <a:cs typeface="Times New Roman" panose="02020603050405020304" pitchFamily="18" charset="0"/>
              </a:rPr>
              <a:t>Data Visualization: </a:t>
            </a:r>
            <a:r>
              <a:rPr lang="en-US" sz="2400" dirty="0">
                <a:solidFill>
                  <a:srgbClr val="374151"/>
                </a:solidFill>
                <a:latin typeface="Times New Roman" panose="02020603050405020304" pitchFamily="18" charset="0"/>
                <a:cs typeface="Times New Roman" panose="02020603050405020304" pitchFamily="18" charset="0"/>
              </a:rPr>
              <a:t>Web technologies enable the creation of interactive data visualization interfaces. </a:t>
            </a:r>
            <a:r>
              <a:rPr lang="en-US" sz="2400" dirty="0" err="1">
                <a:solidFill>
                  <a:srgbClr val="374151"/>
                </a:solidFill>
                <a:latin typeface="Times New Roman" panose="02020603050405020304" pitchFamily="18" charset="0"/>
                <a:cs typeface="Times New Roman" panose="02020603050405020304" pitchFamily="18" charset="0"/>
              </a:rPr>
              <a:t>IoT</a:t>
            </a:r>
            <a:r>
              <a:rPr lang="en-US" sz="2400" dirty="0">
                <a:solidFill>
                  <a:srgbClr val="374151"/>
                </a:solidFill>
                <a:latin typeface="Times New Roman" panose="02020603050405020304" pitchFamily="18" charset="0"/>
                <a:cs typeface="Times New Roman" panose="02020603050405020304" pitchFamily="18" charset="0"/>
              </a:rPr>
              <a:t> data can be presented in a user-friendly and visually informative way through web applications, making it easier for users to interpret data and make decisions</a:t>
            </a:r>
          </a:p>
          <a:p>
            <a:pPr marL="0" indent="0" algn="just">
              <a:buNone/>
            </a:pPr>
            <a:r>
              <a:rPr lang="en-US" sz="2400" b="1" dirty="0">
                <a:solidFill>
                  <a:srgbClr val="374151"/>
                </a:solidFill>
                <a:latin typeface="Times New Roman" panose="02020603050405020304" pitchFamily="18" charset="0"/>
                <a:cs typeface="Times New Roman" panose="02020603050405020304" pitchFamily="18" charset="0"/>
              </a:rPr>
              <a:t>Real-Time Monitoring: </a:t>
            </a:r>
            <a:r>
              <a:rPr lang="en-US" sz="2400" dirty="0">
                <a:solidFill>
                  <a:srgbClr val="374151"/>
                </a:solidFill>
                <a:latin typeface="Times New Roman" panose="02020603050405020304" pitchFamily="18" charset="0"/>
                <a:cs typeface="Times New Roman" panose="02020603050405020304" pitchFamily="18" charset="0"/>
              </a:rPr>
              <a:t>IoT data can be streamed in real-time to web applications, allowing users to monitor the status of devices, sensors, and systems as events occur. This real-time monitoring is invaluable for applications like home automation, industrial control, and environmental monitoring.</a:t>
            </a:r>
          </a:p>
          <a:p>
            <a:pPr marL="0" indent="0" algn="just">
              <a:buNone/>
            </a:pPr>
            <a:r>
              <a:rPr lang="en-US" sz="2400" b="1" dirty="0">
                <a:solidFill>
                  <a:srgbClr val="374151"/>
                </a:solidFill>
                <a:latin typeface="Times New Roman" panose="02020603050405020304" pitchFamily="18" charset="0"/>
                <a:cs typeface="Times New Roman" panose="02020603050405020304" pitchFamily="18" charset="0"/>
              </a:rPr>
              <a:t>Cloud Services for IoT:</a:t>
            </a:r>
            <a:r>
              <a:rPr lang="en-US" sz="2400" dirty="0">
                <a:solidFill>
                  <a:srgbClr val="374151"/>
                </a:solidFill>
                <a:latin typeface="Times New Roman" panose="02020603050405020304" pitchFamily="18" charset="0"/>
                <a:cs typeface="Times New Roman" panose="02020603050405020304" pitchFamily="18" charset="0"/>
              </a:rPr>
              <a:t> Many IoT platforms and services are hosted on the cloud. Users can access these platforms through web browsers, enabling the management of large-scale </a:t>
            </a:r>
            <a:r>
              <a:rPr lang="en-US" sz="2400" dirty="0" err="1">
                <a:solidFill>
                  <a:srgbClr val="374151"/>
                </a:solidFill>
                <a:latin typeface="Times New Roman" panose="02020603050405020304" pitchFamily="18" charset="0"/>
                <a:cs typeface="Times New Roman" panose="02020603050405020304" pitchFamily="18" charset="0"/>
              </a:rPr>
              <a:t>IoT</a:t>
            </a:r>
            <a:r>
              <a:rPr lang="en-US" sz="2400" dirty="0">
                <a:solidFill>
                  <a:srgbClr val="374151"/>
                </a:solidFill>
                <a:latin typeface="Times New Roman" panose="02020603050405020304" pitchFamily="18" charset="0"/>
                <a:cs typeface="Times New Roman" panose="02020603050405020304" pitchFamily="18" charset="0"/>
              </a:rPr>
              <a:t> deployments and data analysis in the cloud.</a:t>
            </a:r>
            <a:endParaRPr lang="en-US" sz="240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CB23-E7AC-2CF0-AF86-85AD871F0C31}"/>
              </a:ext>
            </a:extLst>
          </p:cNvPr>
          <p:cNvSpPr>
            <a:spLocks noGrp="1"/>
          </p:cNvSpPr>
          <p:nvPr>
            <p:ph idx="1"/>
          </p:nvPr>
        </p:nvSpPr>
        <p:spPr>
          <a:xfrm>
            <a:off x="528918" y="636494"/>
            <a:ext cx="11098306" cy="5658290"/>
          </a:xfrm>
        </p:spPr>
        <p:txBody>
          <a:bodyPr>
            <a:normAutofit/>
          </a:bodyPr>
          <a:lstStyle/>
          <a:p>
            <a:pPr algn="just">
              <a:buNone/>
            </a:pPr>
            <a:r>
              <a:rPr lang="en-US" sz="2400" b="1" dirty="0">
                <a:solidFill>
                  <a:srgbClr val="374151"/>
                </a:solidFill>
                <a:latin typeface="Times New Roman" panose="02020603050405020304" pitchFamily="18" charset="0"/>
                <a:cs typeface="Times New Roman" panose="02020603050405020304" pitchFamily="18" charset="0"/>
              </a:rPr>
              <a:t>Web APIs and Standards: </a:t>
            </a:r>
            <a:r>
              <a:rPr lang="en-US" sz="2400" dirty="0">
                <a:solidFill>
                  <a:srgbClr val="374151"/>
                </a:solidFill>
                <a:latin typeface="Times New Roman" panose="02020603050405020304" pitchFamily="18" charset="0"/>
                <a:cs typeface="Times New Roman" panose="02020603050405020304" pitchFamily="18" charset="0"/>
              </a:rPr>
              <a:t>Web technologies facilitate the creation of standard APIs (Application Programming Interfaces) for IoT devices and platforms. This allows developers to build applications that can communicate with various </a:t>
            </a:r>
            <a:r>
              <a:rPr lang="en-US" sz="2400" dirty="0" err="1">
                <a:solidFill>
                  <a:srgbClr val="374151"/>
                </a:solidFill>
                <a:latin typeface="Times New Roman" panose="02020603050405020304" pitchFamily="18" charset="0"/>
                <a:cs typeface="Times New Roman" panose="02020603050405020304" pitchFamily="18" charset="0"/>
              </a:rPr>
              <a:t>IoT</a:t>
            </a:r>
            <a:r>
              <a:rPr lang="en-US" sz="2400" dirty="0">
                <a:solidFill>
                  <a:srgbClr val="374151"/>
                </a:solidFill>
                <a:latin typeface="Times New Roman" panose="02020603050405020304" pitchFamily="18" charset="0"/>
                <a:cs typeface="Times New Roman" panose="02020603050405020304" pitchFamily="18" charset="0"/>
              </a:rPr>
              <a:t> devices using web standards like HTTP and </a:t>
            </a:r>
            <a:r>
              <a:rPr lang="en-US" sz="2400" dirty="0" err="1">
                <a:solidFill>
                  <a:srgbClr val="374151"/>
                </a:solidFill>
                <a:latin typeface="Times New Roman" panose="02020603050405020304" pitchFamily="18" charset="0"/>
                <a:cs typeface="Times New Roman" panose="02020603050405020304" pitchFamily="18" charset="0"/>
              </a:rPr>
              <a:t>WebSocket</a:t>
            </a:r>
            <a:r>
              <a:rPr lang="en-US" sz="2400" dirty="0">
                <a:solidFill>
                  <a:srgbClr val="374151"/>
                </a:solidFill>
                <a:latin typeface="Times New Roman" panose="02020603050405020304" pitchFamily="18" charset="0"/>
                <a:cs typeface="Times New Roman" panose="02020603050405020304" pitchFamily="18" charset="0"/>
              </a:rPr>
              <a:t>.</a:t>
            </a:r>
          </a:p>
          <a:p>
            <a:pPr algn="just">
              <a:buNone/>
            </a:pPr>
            <a:r>
              <a:rPr lang="en-US" sz="2400" b="1" dirty="0">
                <a:solidFill>
                  <a:srgbClr val="374151"/>
                </a:solidFill>
                <a:latin typeface="Times New Roman" panose="02020603050405020304" pitchFamily="18" charset="0"/>
                <a:cs typeface="Times New Roman" panose="02020603050405020304" pitchFamily="18" charset="0"/>
              </a:rPr>
              <a:t>Interoperability: </a:t>
            </a:r>
            <a:r>
              <a:rPr lang="en-US" sz="2400" dirty="0">
                <a:solidFill>
                  <a:srgbClr val="374151"/>
                </a:solidFill>
                <a:latin typeface="Times New Roman" panose="02020603050405020304" pitchFamily="18" charset="0"/>
                <a:cs typeface="Times New Roman" panose="02020603050405020304" pitchFamily="18" charset="0"/>
              </a:rPr>
              <a:t>Web technology provides a standardized way for different IoT devices and systems to interact and share data, promoting interoperability and reducing vendor lock-in. Standards like </a:t>
            </a:r>
            <a:r>
              <a:rPr lang="en-US" sz="2400" dirty="0" err="1">
                <a:solidFill>
                  <a:srgbClr val="374151"/>
                </a:solidFill>
                <a:latin typeface="Times New Roman" panose="02020603050405020304" pitchFamily="18" charset="0"/>
                <a:cs typeface="Times New Roman" panose="02020603050405020304" pitchFamily="18" charset="0"/>
              </a:rPr>
              <a:t>RESTful</a:t>
            </a:r>
            <a:r>
              <a:rPr lang="en-US" sz="2400" dirty="0">
                <a:solidFill>
                  <a:srgbClr val="374151"/>
                </a:solidFill>
                <a:latin typeface="Times New Roman" panose="02020603050405020304" pitchFamily="18" charset="0"/>
                <a:cs typeface="Times New Roman" panose="02020603050405020304" pitchFamily="18" charset="0"/>
              </a:rPr>
              <a:t> APIs, MQTT, and </a:t>
            </a:r>
            <a:r>
              <a:rPr lang="en-US" sz="2400" dirty="0" err="1">
                <a:solidFill>
                  <a:srgbClr val="374151"/>
                </a:solidFill>
                <a:latin typeface="Times New Roman" panose="02020603050405020304" pitchFamily="18" charset="0"/>
                <a:cs typeface="Times New Roman" panose="02020603050405020304" pitchFamily="18" charset="0"/>
              </a:rPr>
              <a:t>CoAP</a:t>
            </a:r>
            <a:r>
              <a:rPr lang="en-US" sz="2400" dirty="0">
                <a:solidFill>
                  <a:srgbClr val="374151"/>
                </a:solidFill>
                <a:latin typeface="Times New Roman" panose="02020603050405020304" pitchFamily="18" charset="0"/>
                <a:cs typeface="Times New Roman" panose="02020603050405020304" pitchFamily="18" charset="0"/>
              </a:rPr>
              <a:t> are commonly used for this purpose.</a:t>
            </a:r>
          </a:p>
          <a:p>
            <a:pPr algn="just">
              <a:buNone/>
            </a:pPr>
            <a:r>
              <a:rPr lang="en-US" sz="2400" b="1" dirty="0">
                <a:solidFill>
                  <a:srgbClr val="374151"/>
                </a:solidFill>
                <a:latin typeface="Times New Roman" panose="02020603050405020304" pitchFamily="18" charset="0"/>
                <a:cs typeface="Times New Roman" panose="02020603050405020304" pitchFamily="18" charset="0"/>
              </a:rPr>
              <a:t>Mobile Integration:  </a:t>
            </a:r>
            <a:r>
              <a:rPr lang="en-US" sz="2400" dirty="0">
                <a:solidFill>
                  <a:srgbClr val="374151"/>
                </a:solidFill>
                <a:latin typeface="Times New Roman" panose="02020603050405020304" pitchFamily="18" charset="0"/>
                <a:cs typeface="Times New Roman" panose="02020603050405020304" pitchFamily="18" charset="0"/>
              </a:rPr>
              <a:t>IoT devices can be controlled and monitored through mobile web apps, extending the reach of IoT solutions to smartphones and tablets. This mobile integration is essential for user convenience and flexibility.</a:t>
            </a:r>
          </a:p>
          <a:p>
            <a:pPr algn="just">
              <a:buNone/>
            </a:pPr>
            <a:r>
              <a:rPr lang="en-US" sz="2400" b="1" dirty="0">
                <a:solidFill>
                  <a:srgbClr val="374151"/>
                </a:solidFill>
                <a:latin typeface="Times New Roman" panose="02020603050405020304" pitchFamily="18" charset="0"/>
                <a:cs typeface="Times New Roman" panose="02020603050405020304" pitchFamily="18" charset="0"/>
              </a:rPr>
              <a:t>Security:</a:t>
            </a:r>
            <a:r>
              <a:rPr lang="en-US" sz="2400" dirty="0">
                <a:solidFill>
                  <a:srgbClr val="374151"/>
                </a:solidFill>
                <a:latin typeface="Times New Roman" panose="02020603050405020304" pitchFamily="18" charset="0"/>
                <a:cs typeface="Times New Roman" panose="02020603050405020304" pitchFamily="18" charset="0"/>
              </a:rPr>
              <a:t> Web security mechanisms, such as HTTPS and OAuth, can be applied to IoT communication to ensure the confidentiality and integrity of data. Security protocols are crucial in </a:t>
            </a:r>
            <a:r>
              <a:rPr lang="en-US" sz="2400" dirty="0" err="1">
                <a:solidFill>
                  <a:srgbClr val="374151"/>
                </a:solidFill>
                <a:latin typeface="Times New Roman" panose="02020603050405020304" pitchFamily="18" charset="0"/>
                <a:cs typeface="Times New Roman" panose="02020603050405020304" pitchFamily="18" charset="0"/>
              </a:rPr>
              <a:t>IoT</a:t>
            </a:r>
            <a:r>
              <a:rPr lang="en-US" sz="2400" dirty="0">
                <a:solidFill>
                  <a:srgbClr val="374151"/>
                </a:solidFill>
                <a:latin typeface="Times New Roman" panose="02020603050405020304" pitchFamily="18" charset="0"/>
                <a:cs typeface="Times New Roman" panose="02020603050405020304" pitchFamily="18" charset="0"/>
              </a:rPr>
              <a:t>, and web technology can provide a framework for securing </a:t>
            </a:r>
            <a:r>
              <a:rPr lang="en-US" sz="2400" dirty="0" err="1">
                <a:solidFill>
                  <a:srgbClr val="374151"/>
                </a:solidFill>
                <a:latin typeface="Times New Roman" panose="02020603050405020304" pitchFamily="18" charset="0"/>
                <a:cs typeface="Times New Roman" panose="02020603050405020304" pitchFamily="18" charset="0"/>
              </a:rPr>
              <a:t>IoT</a:t>
            </a:r>
            <a:r>
              <a:rPr lang="en-US" sz="2400" dirty="0">
                <a:solidFill>
                  <a:srgbClr val="374151"/>
                </a:solidFill>
                <a:latin typeface="Times New Roman" panose="02020603050405020304" pitchFamily="18" charset="0"/>
                <a:cs typeface="Times New Roman" panose="02020603050405020304" pitchFamily="18" charset="0"/>
              </a:rPr>
              <a:t> communication.</a:t>
            </a: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0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6DCF-D7C9-9940-A6BF-BC3F623871A3}"/>
              </a:ext>
            </a:extLst>
          </p:cNvPr>
          <p:cNvSpPr>
            <a:spLocks noGrp="1"/>
          </p:cNvSpPr>
          <p:nvPr>
            <p:ph type="title"/>
          </p:nvPr>
        </p:nvSpPr>
        <p:spPr>
          <a:xfrm>
            <a:off x="838200" y="365126"/>
            <a:ext cx="10515600" cy="710639"/>
          </a:xfrm>
        </p:spPr>
        <p:txBody>
          <a:bodyPr/>
          <a:lstStyle/>
          <a:p>
            <a:pPr algn="ctr"/>
            <a:r>
              <a:rPr lang="en-IN" dirty="0">
                <a:latin typeface="Times New Roman" panose="02020603050405020304" pitchFamily="18" charset="0"/>
                <a:cs typeface="Times New Roman" panose="02020603050405020304" pitchFamily="18" charset="0"/>
              </a:rPr>
              <a:t>IOT SENSOR SETUP</a:t>
            </a:r>
          </a:p>
        </p:txBody>
      </p:sp>
      <p:pic>
        <p:nvPicPr>
          <p:cNvPr id="7" name="Content Placeholder 6">
            <a:extLst>
              <a:ext uri="{FF2B5EF4-FFF2-40B4-BE49-F238E27FC236}">
                <a16:creationId xmlns:a16="http://schemas.microsoft.com/office/drawing/2014/main" id="{052B607F-C552-135C-9558-2AFEA07986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71600"/>
            <a:ext cx="10448364" cy="5121274"/>
          </a:xfrm>
        </p:spPr>
      </p:pic>
    </p:spTree>
    <p:extLst>
      <p:ext uri="{BB962C8B-B14F-4D97-AF65-F5344CB8AC3E}">
        <p14:creationId xmlns:p14="http://schemas.microsoft.com/office/powerpoint/2010/main" val="132370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6ECC-3DA4-1CD5-80E7-E41F7712D016}"/>
              </a:ext>
            </a:extLst>
          </p:cNvPr>
          <p:cNvSpPr>
            <a:spLocks noGrp="1"/>
          </p:cNvSpPr>
          <p:nvPr>
            <p:ph type="title"/>
          </p:nvPr>
        </p:nvSpPr>
        <p:spPr>
          <a:xfrm>
            <a:off x="838200" y="365125"/>
            <a:ext cx="10515600" cy="773393"/>
          </a:xfrm>
        </p:spPr>
        <p:txBody>
          <a:bodyPr/>
          <a:lstStyle/>
          <a:p>
            <a:pPr algn="ctr"/>
            <a:r>
              <a:rPr lang="en-IN" dirty="0">
                <a:latin typeface="Times New Roman" panose="02020603050405020304" pitchFamily="18" charset="0"/>
                <a:cs typeface="Times New Roman" panose="02020603050405020304" pitchFamily="18" charset="0"/>
              </a:rPr>
              <a:t>REAL-TIME WEBSITE</a:t>
            </a:r>
          </a:p>
        </p:txBody>
      </p:sp>
      <p:sp>
        <p:nvSpPr>
          <p:cNvPr id="13" name="Content Placeholder 12">
            <a:extLst>
              <a:ext uri="{FF2B5EF4-FFF2-40B4-BE49-F238E27FC236}">
                <a16:creationId xmlns:a16="http://schemas.microsoft.com/office/drawing/2014/main" id="{75F16DAE-3E9F-C5D1-6F13-1A526342DE1E}"/>
              </a:ext>
            </a:extLst>
          </p:cNvPr>
          <p:cNvSpPr>
            <a:spLocks noGrp="1"/>
          </p:cNvSpPr>
          <p:nvPr>
            <p:ph idx="1"/>
          </p:nvPr>
        </p:nvSpPr>
        <p:spPr>
          <a:xfrm>
            <a:off x="838200" y="1380565"/>
            <a:ext cx="10515600" cy="5235388"/>
          </a:xfrm>
        </p:spPr>
        <p:txBody>
          <a:bodyPr>
            <a:normAutofit fontScale="92500" lnSpcReduction="10000"/>
          </a:bodyPr>
          <a:lstStyle/>
          <a:p>
            <a:endParaRPr lang="en-IN" dirty="0"/>
          </a:p>
          <a:p>
            <a:endParaRPr lang="en-IN" dirty="0"/>
          </a:p>
          <a:p>
            <a:endParaRPr lang="en-IN" dirty="0"/>
          </a:p>
          <a:p>
            <a:endParaRPr lang="en-IN" dirty="0"/>
          </a:p>
          <a:p>
            <a:pPr marL="0" indent="0">
              <a:buNone/>
            </a:pPr>
            <a:endParaRPr lang="en-IN" dirty="0"/>
          </a:p>
          <a:p>
            <a:endParaRPr lang="en-IN" dirty="0"/>
          </a:p>
          <a:p>
            <a:endParaRPr lang="en-IN" dirty="0"/>
          </a:p>
          <a:p>
            <a:endParaRPr lang="en-IN" dirty="0"/>
          </a:p>
          <a:p>
            <a:pPr marL="0" indent="0" algn="r">
              <a:buNone/>
            </a:pPr>
            <a:endParaRPr lang="en-US" dirty="0"/>
          </a:p>
          <a:p>
            <a:pPr marL="0" indent="0" algn="ctr">
              <a:buNone/>
            </a:pPr>
            <a:endParaRPr lang="en-US" sz="2400" dirty="0">
              <a:hlinkClick r:id="rId2"/>
            </a:endParaRPr>
          </a:p>
          <a:p>
            <a:pPr marL="0" indent="0" algn="ctr">
              <a:buNone/>
            </a:pPr>
            <a:endParaRPr lang="en-US" sz="2400" dirty="0">
              <a:hlinkClick r:id="rId2"/>
            </a:endParaRPr>
          </a:p>
          <a:p>
            <a:pPr marL="0" indent="0" algn="ctr">
              <a:buNone/>
            </a:pPr>
            <a:r>
              <a:rPr lang="en-US" sz="2400" dirty="0">
                <a:hlinkClick r:id="rId2"/>
              </a:rPr>
              <a:t>Click here to check my website</a:t>
            </a:r>
            <a:endParaRPr lang="en-US" sz="2400" dirty="0"/>
          </a:p>
          <a:p>
            <a:pPr algn="r"/>
            <a:endParaRPr lang="en-US" dirty="0"/>
          </a:p>
          <a:p>
            <a:pPr marL="0" indent="0" algn="r">
              <a:buNone/>
            </a:pPr>
            <a:endParaRPr lang="en-US" dirty="0"/>
          </a:p>
          <a:p>
            <a:pPr marL="0" indent="0" algn="r">
              <a:buNone/>
            </a:pPr>
            <a:endParaRPr lang="en-US" dirty="0"/>
          </a:p>
          <a:p>
            <a:pPr marL="0" indent="0" algn="ctr">
              <a:buNone/>
            </a:pPr>
            <a:endParaRPr lang="en-IN" dirty="0"/>
          </a:p>
        </p:txBody>
      </p:sp>
      <p:pic>
        <p:nvPicPr>
          <p:cNvPr id="15" name="Picture 14">
            <a:extLst>
              <a:ext uri="{FF2B5EF4-FFF2-40B4-BE49-F238E27FC236}">
                <a16:creationId xmlns:a16="http://schemas.microsoft.com/office/drawing/2014/main" id="{128906E6-E3F3-6BEA-B662-09923C720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259" y="1317811"/>
            <a:ext cx="10403541" cy="4643717"/>
          </a:xfrm>
          <a:prstGeom prst="rect">
            <a:avLst/>
          </a:prstGeom>
        </p:spPr>
      </p:pic>
    </p:spTree>
    <p:extLst>
      <p:ext uri="{BB962C8B-B14F-4D97-AF65-F5344CB8AC3E}">
        <p14:creationId xmlns:p14="http://schemas.microsoft.com/office/powerpoint/2010/main" val="97671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a:xfrm>
            <a:off x="838200" y="365125"/>
            <a:ext cx="10515600" cy="907863"/>
          </a:xfrm>
        </p:spPr>
        <p:txBody>
          <a:bodyPr>
            <a:normAutofit/>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a:xfrm>
            <a:off x="679174" y="1494320"/>
            <a:ext cx="10515600" cy="4351338"/>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21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a:xfrm>
            <a:off x="4134678" y="911225"/>
            <a:ext cx="3896139" cy="4351338"/>
          </a:xfrm>
        </p:spPr>
        <p:txBody>
          <a:bodyPr/>
          <a:lstStyle/>
          <a:p>
            <a:pPr marL="0" indent="0">
              <a:buNone/>
            </a:pPr>
            <a:r>
              <a:rPr lang="en-IN" b="1" dirty="0"/>
              <a:t>                 </a:t>
            </a:r>
          </a:p>
          <a:p>
            <a:pPr marL="0" indent="0">
              <a:buNone/>
            </a:pPr>
            <a:endParaRPr lang="en-IN" b="1" dirty="0"/>
          </a:p>
          <a:p>
            <a:pPr marL="0" indent="0">
              <a:buNone/>
            </a:pPr>
            <a:endParaRPr lang="en-IN" b="1" dirty="0"/>
          </a:p>
          <a:p>
            <a:pPr marL="0" indent="0" algn="ctr">
              <a:buNone/>
            </a:pPr>
            <a:r>
              <a:rPr lang="en-IN" sz="4400" b="1" dirty="0"/>
              <a:t>                                                 </a:t>
            </a:r>
            <a:r>
              <a:rPr lang="en-IN" sz="4800" dirty="0">
                <a:latin typeface="Times New Roman" panose="02020603050405020304" pitchFamily="18" charset="0"/>
                <a:cs typeface="Times New Roman" panose="02020603050405020304" pitchFamily="18" charset="0"/>
              </a:rPr>
              <a:t>THANK YOU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340</TotalTime>
  <Words>811</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PROJECT</vt:lpstr>
      <vt:lpstr>PLATFORM REQUIRED</vt:lpstr>
      <vt:lpstr>WEB DEVELOPMENT TECHNOLOGIES:</vt:lpstr>
      <vt:lpstr>PowerPoint Presentation</vt:lpstr>
      <vt:lpstr>IOT SENSOR SETUP</vt:lpstr>
      <vt:lpstr>REAL-TIME WEBSITE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Mannem Hemasri</cp:lastModifiedBy>
  <cp:revision>15</cp:revision>
  <dcterms:created xsi:type="dcterms:W3CDTF">2023-09-29T07:14:55Z</dcterms:created>
  <dcterms:modified xsi:type="dcterms:W3CDTF">2023-11-01T13:25:05Z</dcterms:modified>
</cp:coreProperties>
</file>