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73" r:id="rId5"/>
    <p:sldId id="274" r:id="rId6"/>
    <p:sldId id="275" r:id="rId7"/>
    <p:sldId id="276" r:id="rId8"/>
    <p:sldId id="277" r:id="rId9"/>
    <p:sldId id="259" r:id="rId10"/>
    <p:sldId id="278" r:id="rId11"/>
    <p:sldId id="279" r:id="rId12"/>
    <p:sldId id="282" r:id="rId13"/>
    <p:sldId id="281" r:id="rId14"/>
    <p:sldId id="280" r:id="rId15"/>
    <p:sldId id="266" r:id="rId16"/>
    <p:sldId id="268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707" y="532249"/>
            <a:ext cx="7994337" cy="557357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br>
              <a:rPr lang="en-IN" sz="5800" dirty="0">
                <a:latin typeface="Androgyne" panose="05080000000003050000" pitchFamily="82" charset="0"/>
              </a:rPr>
            </a:br>
            <a:br>
              <a:rPr lang="en-IN" sz="5800" dirty="0">
                <a:latin typeface="Androgyne" panose="05080000000003050000" pitchFamily="82" charset="0"/>
              </a:rPr>
            </a:br>
            <a:r>
              <a:rPr lang="en-IN" sz="5800" dirty="0">
                <a:latin typeface="Arial" panose="020B0604020202020204" pitchFamily="34" charset="0"/>
                <a:cs typeface="Arial" panose="020B0604020202020204" pitchFamily="34" charset="0"/>
              </a:rPr>
              <a:t>Education Data</a:t>
            </a:r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  <a:br>
              <a:rPr lang="en-IN" dirty="0">
                <a:latin typeface="Androgyne" panose="05080000000003050000" pitchFamily="82" charset="0"/>
              </a:rPr>
            </a:br>
            <a:br>
              <a:rPr lang="en-IN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Source: </a:t>
            </a:r>
            <a:r>
              <a:rPr lang="en-US" sz="2000" dirty="0"/>
              <a:t> https://www.data.gov.in/resource/district-wise-number-schoolsstudent-enrollment-and-pass-percentage-class-x-and-xii-delhi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Dataset: EducationD</a:t>
            </a:r>
            <a:r>
              <a:rPr lang="en-US" sz="2000" dirty="0" err="1">
                <a:latin typeface="Androgyne" panose="05080000000003050000" pitchFamily="82" charset="0"/>
              </a:rPr>
              <a:t>ataset</a:t>
            </a:r>
            <a:br>
              <a:rPr lang="en-US" sz="2000" i="0" dirty="0">
                <a:effectLst/>
                <a:latin typeface="Androgyne" panose="05080000000003050000" pitchFamily="82" charset="0"/>
              </a:rPr>
            </a:br>
            <a:r>
              <a:rPr lang="en-US" sz="2000" i="0" dirty="0">
                <a:effectLst/>
                <a:latin typeface="Androgyne" panose="05080000000003050000" pitchFamily="82" charset="0"/>
              </a:rPr>
              <a:t>Email: </a:t>
            </a:r>
            <a:r>
              <a:rPr lang="en-US" sz="2000" dirty="0">
                <a:latin typeface="Androgyne" panose="05080000000003050000" pitchFamily="82" charset="0"/>
              </a:rPr>
              <a:t>bslpravallika1804</a:t>
            </a:r>
            <a:r>
              <a:rPr lang="en-US" sz="2000" i="0" dirty="0">
                <a:effectLst/>
                <a:latin typeface="Androgyne" panose="05080000000003050000" pitchFamily="82" charset="0"/>
              </a:rPr>
              <a:t>@gmail.com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Phone : 8978395497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LinkedIn : https://www.linkedin.com/in/pravallika-b-s-l-111a75267</a:t>
            </a:r>
            <a:endParaRPr sz="2000"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7B6E-36DE-DF96-009A-F1CC4371326C}"/>
              </a:ext>
            </a:extLst>
          </p:cNvPr>
          <p:cNvSpPr txBox="1"/>
          <p:nvPr/>
        </p:nvSpPr>
        <p:spPr>
          <a:xfrm>
            <a:off x="5588257" y="6488668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Androgyne" panose="05080000000003050000" pitchFamily="82" charset="0"/>
              </a:rPr>
              <a:t>B.S.L.Pravallika</a:t>
            </a:r>
            <a:r>
              <a:rPr lang="en-IN" dirty="0">
                <a:latin typeface="Androgyne" panose="05080000000003050000" pitchFamily="82" charset="0"/>
              </a:rPr>
              <a:t> 2211CS010038 S2-06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09299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Education Data Analysis Using </a:t>
            </a:r>
            <a:r>
              <a:rPr lang="en-US" sz="2400" dirty="0" err="1">
                <a:solidFill>
                  <a:schemeClr val="accent1"/>
                </a:solidFill>
              </a:rPr>
              <a:t>PySpark</a:t>
            </a:r>
            <a:endParaRPr lang="en-IN" sz="2400" dirty="0">
              <a:solidFill>
                <a:schemeClr val="accent1"/>
              </a:solidFill>
              <a:latin typeface="Androgyne" panose="05080000000003050000" pitchFamily="82" charset="0"/>
            </a:endParaRPr>
          </a:p>
        </p:txBody>
      </p:sp>
      <p:pic>
        <p:nvPicPr>
          <p:cNvPr id="2050" name="Picture 2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3" y="5889875"/>
            <a:ext cx="153165" cy="1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179C-5EA5-894E-26BA-73D917CB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7" y="5308296"/>
            <a:ext cx="199921" cy="107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3C557-4C9C-D4E3-2816-46D3B8FA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22" y="5530975"/>
            <a:ext cx="252565" cy="24357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6" name="Picture 2" descr="GitHub Logo Computer File PNG">
            <a:extLst>
              <a:ext uri="{FF2B5EF4-FFF2-40B4-BE49-F238E27FC236}">
                <a16:creationId xmlns:a16="http://schemas.microsoft.com/office/drawing/2014/main" id="{918F51DA-84A7-7451-C0B4-67C8D8D6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4" y="498227"/>
            <a:ext cx="451285" cy="43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46666-E500-9022-B624-67A00C89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7441-5D02-D080-58EE-E52731BE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286604"/>
            <a:ext cx="9045677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Six 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902DF-30C0-97C8-7518-2FBD78A70F92}"/>
              </a:ext>
            </a:extLst>
          </p:cNvPr>
          <p:cNvSpPr txBox="1"/>
          <p:nvPr/>
        </p:nvSpPr>
        <p:spPr>
          <a:xfrm>
            <a:off x="457201" y="1951762"/>
            <a:ext cx="8158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Boys vs Girls Enrollment</a:t>
            </a:r>
          </a:p>
          <a:p>
            <a:pPr>
              <a:buNone/>
            </a:pPr>
            <a:r>
              <a:rPr lang="en-US" sz="1400" dirty="0"/>
              <a:t>→ Grouped Bar Chart — shows number of boys and girls per district.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7D42F-5DCC-A457-467B-B45D8001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05" y="2689383"/>
            <a:ext cx="4505790" cy="30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6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DE1FF-0D65-25A6-D52A-EA5322284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A000-FDA2-E427-0237-5C35540B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286604"/>
            <a:ext cx="9045677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Six 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86F19-CB94-AFF2-A085-05ABE31E4663}"/>
              </a:ext>
            </a:extLst>
          </p:cNvPr>
          <p:cNvSpPr txBox="1"/>
          <p:nvPr/>
        </p:nvSpPr>
        <p:spPr>
          <a:xfrm>
            <a:off x="457201" y="1951762"/>
            <a:ext cx="8158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Class X Pass Percentage</a:t>
            </a:r>
          </a:p>
          <a:p>
            <a:pPr>
              <a:buNone/>
            </a:pPr>
            <a:r>
              <a:rPr lang="en-US" sz="1400" dirty="0"/>
              <a:t>→ Bar Chart — displays pass percentage for each district.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2A0DD-EDE6-397A-A937-4EA7F523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51" y="2689383"/>
            <a:ext cx="5187697" cy="300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8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2B022-B73D-358A-260B-3B02A6B9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F99F-FC79-3078-8230-6747DE3E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286604"/>
            <a:ext cx="9045677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Six 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31661-2908-C71E-C988-243502E12565}"/>
              </a:ext>
            </a:extLst>
          </p:cNvPr>
          <p:cNvSpPr txBox="1"/>
          <p:nvPr/>
        </p:nvSpPr>
        <p:spPr>
          <a:xfrm>
            <a:off x="457201" y="1951762"/>
            <a:ext cx="8158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Class XII Pass Percentage</a:t>
            </a:r>
          </a:p>
          <a:p>
            <a:pPr>
              <a:buNone/>
            </a:pPr>
            <a:r>
              <a:rPr lang="en-US" sz="1400" b="1" dirty="0"/>
              <a:t>→ Bar Chart — shows pass percentage for each district (Top &amp; Bottom 3 highlighted).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0983C-958F-F828-2642-263F15BA7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873" y="2689383"/>
            <a:ext cx="5602818" cy="31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A38E2-D830-9E40-B5CA-A58DFB594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790B-92C4-3F86-BC90-39189DF5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286604"/>
            <a:ext cx="9045677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Six 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A94BB-386B-521E-776C-920D07767E21}"/>
              </a:ext>
            </a:extLst>
          </p:cNvPr>
          <p:cNvSpPr txBox="1"/>
          <p:nvPr/>
        </p:nvSpPr>
        <p:spPr>
          <a:xfrm>
            <a:off x="457201" y="1951762"/>
            <a:ext cx="8158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Class X vs Class XII Pass Percentage</a:t>
            </a:r>
          </a:p>
          <a:p>
            <a:pPr>
              <a:buNone/>
            </a:pPr>
            <a:r>
              <a:rPr lang="en-US" sz="1400" b="1" dirty="0"/>
              <a:t>→ Horizontal Bar Chart — compares pass percentage of Class X to XII by district.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9A662-5AE8-4070-4BD1-02CA70F6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85" y="2689383"/>
            <a:ext cx="5868394" cy="336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18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522C7-003E-1D75-43B9-5DB400D0A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7105-7DA3-DCB6-FCCC-09905FED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" y="286604"/>
            <a:ext cx="9045677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Six 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02304-9814-CD6B-DCD1-2651EB711FD6}"/>
              </a:ext>
            </a:extLst>
          </p:cNvPr>
          <p:cNvSpPr txBox="1"/>
          <p:nvPr/>
        </p:nvSpPr>
        <p:spPr>
          <a:xfrm>
            <a:off x="457201" y="1951762"/>
            <a:ext cx="8158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Districts with Most vs Least X Pass Percentage</a:t>
            </a:r>
          </a:p>
          <a:p>
            <a:r>
              <a:rPr lang="en-US" sz="1400" b="1" dirty="0"/>
              <a:t>→ Bar Chart — compares top 3 and bottom 3 X Pass Percentage.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60623A-CD04-1DC8-5976-4EDF9343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98" y="2689383"/>
            <a:ext cx="5913204" cy="336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0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4A0F-2190-ABCF-045D-4F6373DE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Key Observations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592D7-1362-BCF6-A062-94F56CE06BE3}"/>
              </a:ext>
            </a:extLst>
          </p:cNvPr>
          <p:cNvSpPr txBox="1"/>
          <p:nvPr/>
        </p:nvSpPr>
        <p:spPr>
          <a:xfrm>
            <a:off x="571500" y="1914525"/>
            <a:ext cx="81153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Driver Performance</a:t>
            </a:r>
            <a:endParaRPr lang="en-US" sz="1400" dirty="0"/>
          </a:p>
          <a:p>
            <a:r>
              <a:rPr lang="en-US" sz="1400" dirty="0"/>
              <a:t>Hamilton, Vettel, and Verstappen lead in total points and wins.</a:t>
            </a:r>
          </a:p>
          <a:p>
            <a:r>
              <a:rPr lang="en-US" sz="1400" dirty="0"/>
              <a:t>Podium finishes reveal consistency beyond outright victories.</a:t>
            </a:r>
          </a:p>
          <a:p>
            <a:r>
              <a:rPr lang="en-US" sz="1400" b="1" dirty="0"/>
              <a:t>Constructor Dominance</a:t>
            </a:r>
            <a:endParaRPr lang="en-US" sz="1400" dirty="0"/>
          </a:p>
          <a:p>
            <a:r>
              <a:rPr lang="en-US" sz="1400" dirty="0"/>
              <a:t>Ferrari and Mercedes dominate across eras.</a:t>
            </a:r>
          </a:p>
          <a:p>
            <a:r>
              <a:rPr lang="en-US" sz="1400" dirty="0"/>
              <a:t>Red Bull’s sharp rise is evident in the hybrid era.</a:t>
            </a:r>
          </a:p>
          <a:p>
            <a:r>
              <a:rPr lang="en-US" sz="1400" b="1" dirty="0"/>
              <a:t>Race Dynamics</a:t>
            </a:r>
            <a:endParaRPr lang="en-US" sz="1400" dirty="0"/>
          </a:p>
          <a:p>
            <a:r>
              <a:rPr lang="en-US" sz="1400" dirty="0"/>
              <a:t>Strong correlation between starting grid and finishing position.</a:t>
            </a:r>
          </a:p>
          <a:p>
            <a:r>
              <a:rPr lang="en-US" sz="1400" dirty="0"/>
              <a:t>DNFs heavily impact outcomes; reliability is critical.</a:t>
            </a:r>
          </a:p>
          <a:p>
            <a:r>
              <a:rPr lang="en-US" sz="1400" b="1" dirty="0"/>
              <a:t>Season &amp; Geography</a:t>
            </a:r>
            <a:endParaRPr lang="en-US" sz="1400" dirty="0"/>
          </a:p>
          <a:p>
            <a:r>
              <a:rPr lang="en-US" sz="1400" dirty="0"/>
              <a:t>2023–2024 highlight Verstappen’s continued dominance.</a:t>
            </a:r>
          </a:p>
          <a:p>
            <a:r>
              <a:rPr lang="en-US" sz="1400" dirty="0"/>
              <a:t>UK, Italy, and USA host the largest share of races.</a:t>
            </a:r>
          </a:p>
          <a:p>
            <a:r>
              <a:rPr lang="en-US" sz="1400" b="1" dirty="0"/>
              <a:t>Statistical Insights</a:t>
            </a:r>
            <a:endParaRPr lang="en-US" sz="1400" dirty="0"/>
          </a:p>
          <a:p>
            <a:r>
              <a:rPr lang="en-US" sz="1400" dirty="0"/>
              <a:t>Negative correlation: higher grid start → more points.</a:t>
            </a:r>
          </a:p>
          <a:p>
            <a:r>
              <a:rPr lang="en-US" sz="1400" dirty="0"/>
              <a:t>Laps completed weakly correlate with points (finishing ≠ success).</a:t>
            </a:r>
          </a:p>
        </p:txBody>
      </p:sp>
    </p:spTree>
    <p:extLst>
      <p:ext uri="{BB962C8B-B14F-4D97-AF65-F5344CB8AC3E}">
        <p14:creationId xmlns:p14="http://schemas.microsoft.com/office/powerpoint/2010/main" val="179066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pPr algn="ctr"/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B9A5465-8157-9A64-A246-0E21B8BC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66" y="2131173"/>
            <a:ext cx="82296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School Distribution</a:t>
            </a:r>
            <a:r>
              <a:rPr lang="en-US" altLang="en-US" sz="1600" dirty="0"/>
              <a:t>: Large variation in total schools — some districts highly equipped, others lagging.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Gender Enrollment: </a:t>
            </a:r>
            <a:r>
              <a:rPr lang="en-US" altLang="en-US" sz="1600" dirty="0"/>
              <a:t>Boys slightly outnumber girls; several districts show near parity.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Class X Results:</a:t>
            </a:r>
            <a:r>
              <a:rPr lang="en-US" altLang="en-US" sz="1600" dirty="0"/>
              <a:t> Top districts &gt;90% pass rate; weaker ones indicate need for targeted support.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Girls’ Retention: </a:t>
            </a:r>
            <a:r>
              <a:rPr lang="en-US" altLang="en-US" sz="1600" dirty="0"/>
              <a:t>Noticeable drop from Class X → XII; social and economic factors likely causes.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/>
              <a:t>Regional Gaps: </a:t>
            </a:r>
            <a:r>
              <a:rPr lang="en-US" altLang="en-US" sz="1600" dirty="0"/>
              <a:t>Few districts dominate in girl enrollment; others need focused gender initiatives.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dataset reveals </a:t>
            </a:r>
            <a:r>
              <a:rPr lang="en-US" sz="1800" b="1" dirty="0"/>
              <a:t>imbalances in school infrastructure and student enrollment </a:t>
            </a:r>
            <a:r>
              <a:rPr lang="en-US" sz="1800" dirty="0"/>
              <a:t>across districts.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Gender participation is improving</a:t>
            </a:r>
            <a:r>
              <a:rPr lang="en-US" sz="1800" dirty="0"/>
              <a:t>, but retention of girls beyond Class X remains a concern.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Academic performance varies widely</a:t>
            </a:r>
            <a:r>
              <a:rPr lang="en-US" sz="1800" dirty="0"/>
              <a:t>, suggesting unequal access to quality education.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Insights highlight the need for </a:t>
            </a:r>
            <a:r>
              <a:rPr lang="en-US" sz="1800" b="1" dirty="0"/>
              <a:t>data-driven policy decisions </a:t>
            </a:r>
            <a:r>
              <a:rPr lang="en-US" sz="1800" dirty="0"/>
              <a:t>to enhance equity and outcomes.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Future focus: </a:t>
            </a:r>
            <a:r>
              <a:rPr lang="en-US" sz="1800" b="1" dirty="0"/>
              <a:t>improving retention, boosting performance, and strengthening underperforming districts.</a:t>
            </a:r>
            <a:endParaRPr sz="1800" b="1" dirty="0">
              <a:latin typeface="Androgyne" panose="05080000000003050000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This presentation provides a comprehensive analysis of the District Education dataset using </a:t>
            </a:r>
            <a:r>
              <a:rPr lang="en-US" dirty="0" err="1"/>
              <a:t>PySpark</a:t>
            </a:r>
            <a:r>
              <a:rPr lang="en-US" dirty="0"/>
              <a:t>, covering:</a:t>
            </a:r>
          </a:p>
          <a:p>
            <a:r>
              <a:rPr lang="en-US" b="1" dirty="0"/>
              <a:t>Dataset Structure and Characteristics</a:t>
            </a:r>
          </a:p>
          <a:p>
            <a:r>
              <a:rPr lang="en-US" b="1" dirty="0"/>
              <a:t>Nine Core Analytics Operations</a:t>
            </a:r>
          </a:p>
          <a:p>
            <a:r>
              <a:rPr lang="en-US" b="1" dirty="0"/>
              <a:t>Three Data Visualizations </a:t>
            </a:r>
          </a:p>
          <a:p>
            <a:r>
              <a:rPr lang="en-US" b="1" dirty="0"/>
              <a:t>Key Observations and Insights</a:t>
            </a:r>
          </a:p>
          <a:p>
            <a:r>
              <a:rPr lang="en-US" b="1" dirty="0"/>
              <a:t>Dataset Observations </a:t>
            </a:r>
          </a:p>
          <a:p>
            <a:r>
              <a:rPr lang="en-US" b="1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>
                <a:latin typeface="Androgyne" panose="05080000000003050000" pitchFamily="82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Autofit/>
          </a:bodyPr>
          <a:lstStyle/>
          <a:p>
            <a:r>
              <a:rPr lang="en-IN" b="1" dirty="0"/>
              <a:t>Dataset Structure &amp; Uniqueness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covers district-level education statistics across multiple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Columns include: District, No. of Schools, No. of Students (Boys/Girls/Total), Pass %, Quality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Represents both primary and secondary education levels (Class X &amp; XII).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Data is clean and structured, with minor formatting inconsistencies (commas, spacing).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Provides a comprehensive view of educational performance by district.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B3104-A8BA-5F8E-B469-A974BC28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CAE-8943-7F7B-1206-7A1687BF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Nine Core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F9A5A-2AD0-1E3F-ACDE-60424AA4F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Autofit/>
          </a:bodyPr>
          <a:lstStyle/>
          <a:p>
            <a:r>
              <a:rPr lang="en-US" b="1" dirty="0"/>
              <a:t>1. Data Cleaning &amp; Preparation: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Removed commas and converted numeric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Standardized column names for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Dropped missing/null entries.</a:t>
            </a:r>
          </a:p>
          <a:p>
            <a:r>
              <a:rPr lang="en-US" b="1" dirty="0"/>
              <a:t>2. Summary Statistics: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Computed total schools and students per district.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Derived averages and totals across education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Verified dataset consistency.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639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C0532-D6C8-8A56-B5C0-05792400C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2BE-172D-1967-C41F-71E3CC07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Nine Core Analytics</a:t>
            </a:r>
            <a:endParaRPr lang="en-US" b="1" dirty="0">
              <a:latin typeface="Androgyne" panose="05080000000003050000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9BF6-7843-FB89-74AF-5935B9A67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Autofit/>
          </a:bodyPr>
          <a:lstStyle/>
          <a:p>
            <a:r>
              <a:rPr lang="en-US" b="1" dirty="0"/>
              <a:t>3. District-Level Comparison: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Ranked districts by total schools.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Identified top and bottom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Visualized school distribution (bar chart).</a:t>
            </a:r>
          </a:p>
          <a:p>
            <a:r>
              <a:rPr lang="en-US" b="1" dirty="0"/>
              <a:t>4. Student Demographics: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Calculated total boys vs girls per district.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Highlighted gender gap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Visualized as grouped bar chart.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925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007A-C36F-8C58-4CCC-D1CD1092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4D7B-B198-8692-A42E-3F7DF4781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Nine Core Analytics</a:t>
            </a:r>
            <a:endParaRPr lang="en-US" b="1" dirty="0">
              <a:latin typeface="Androgyne" panose="05080000000003050000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C515-B4FE-9CFD-A427-73168BB9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Autofit/>
          </a:bodyPr>
          <a:lstStyle/>
          <a:p>
            <a:r>
              <a:rPr lang="en-US" b="1" dirty="0"/>
              <a:t>5. Performance Analysis (Class X)*: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Computed pass percentages per district.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Sorted top 3 and bottom 3 performing districts.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Visualized comparison chart.</a:t>
            </a:r>
          </a:p>
          <a:p>
            <a:r>
              <a:rPr lang="en-US" b="1" dirty="0"/>
              <a:t>6. Performance Analysis (Class XII):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Similar pass percentage and ranking by district.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Compared trends between Class X and XII.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Analyzed improvement or decline rates.</a:t>
            </a:r>
            <a:endParaRPr lang="en-US" sz="1600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8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3CDD7-C67A-4965-0E2B-73974383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DC58-4B2B-32CA-4D26-04F23F7B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Nine Core Analytics</a:t>
            </a:r>
            <a:endParaRPr lang="en-US" b="1" dirty="0">
              <a:latin typeface="Androgyne" panose="05080000000003050000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EC525-C72E-77D0-C649-CAA002867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Autofit/>
          </a:bodyPr>
          <a:lstStyle/>
          <a:p>
            <a:r>
              <a:rPr lang="en-US" b="1" dirty="0"/>
              <a:t>7. Girls Retention Rate (X → XII):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Calculated % of girls continuing to Class XII.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Ranked districts by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Highlighted education continuity challenges.</a:t>
            </a:r>
          </a:p>
          <a:p>
            <a:r>
              <a:rPr lang="en-US" b="1" dirty="0"/>
              <a:t>8. Gender-Based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Compared pass % of boys vs girls (X &amp; XII).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Derived gender success ratios.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Identified performance parity/differences.</a:t>
            </a:r>
            <a:endParaRPr lang="en-US" sz="1600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7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55E4B-21C5-ECEF-AEF5-40F248F9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FC80-5040-CD06-4586-5D6C8E0AC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Nine Core Analytics</a:t>
            </a:r>
            <a:endParaRPr lang="en-US" b="1" dirty="0">
              <a:latin typeface="Androgyne" panose="05080000000003050000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94B9F-6041-1E58-CA6E-1A8000075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Autofit/>
          </a:bodyPr>
          <a:lstStyle/>
          <a:p>
            <a:r>
              <a:rPr lang="en-US" b="1" dirty="0"/>
              <a:t>9. Export &amp; Reporting: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Filtered low girl-enrollment districts (&lt;5000).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Saved results as CSV (Spark + Pandas fallback).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Prepared analytics summary for reporting.</a:t>
            </a:r>
            <a:endParaRPr lang="en-US" sz="1600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1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3" y="286604"/>
            <a:ext cx="9045677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Six Visualizations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94A1-F54E-17D1-014A-9D0B40707F70}"/>
              </a:ext>
            </a:extLst>
          </p:cNvPr>
          <p:cNvSpPr txBox="1"/>
          <p:nvPr/>
        </p:nvSpPr>
        <p:spPr>
          <a:xfrm>
            <a:off x="457200" y="1951762"/>
            <a:ext cx="84581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Total Schools by District</a:t>
            </a:r>
          </a:p>
          <a:p>
            <a:pPr>
              <a:buNone/>
            </a:pPr>
            <a:r>
              <a:rPr lang="en-US" sz="1400" dirty="0"/>
              <a:t>→ Bar Chart — compares number of schools across districts.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86BE7-03E1-F722-677D-7C208694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06" y="2690426"/>
            <a:ext cx="5786387" cy="3234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275</TotalTime>
  <Words>837</Words>
  <Application>Microsoft Office PowerPoint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Androgyne</vt:lpstr>
      <vt:lpstr>Arial</vt:lpstr>
      <vt:lpstr>Calibri</vt:lpstr>
      <vt:lpstr>Calibri Light</vt:lpstr>
      <vt:lpstr>Retrospect</vt:lpstr>
      <vt:lpstr>  Education Data Analysis  Source:  https://www.data.gov.in/resource/district-wise-number-schoolsstudent-enrollment-and-pass-percentage-class-x-and-xii-delhi Dataset: EducationDataset Email: bslpravallika1804@gmail.com Phone : 8978395497 LinkedIn : https://www.linkedin.com/in/pravallika-b-s-l-111a75267</vt:lpstr>
      <vt:lpstr>Introduction</vt:lpstr>
      <vt:lpstr>Initial Analysis of the Dataset</vt:lpstr>
      <vt:lpstr>Nine Core Analytics</vt:lpstr>
      <vt:lpstr>Nine Core Analytics</vt:lpstr>
      <vt:lpstr>Nine Core Analytics</vt:lpstr>
      <vt:lpstr>Nine Core Analytics</vt:lpstr>
      <vt:lpstr>Nine Core Analytics</vt:lpstr>
      <vt:lpstr>Six Visualizations </vt:lpstr>
      <vt:lpstr>Six Visualizations </vt:lpstr>
      <vt:lpstr>Six Visualizations </vt:lpstr>
      <vt:lpstr>Six Visualizations </vt:lpstr>
      <vt:lpstr>Six Visualizations </vt:lpstr>
      <vt:lpstr>Six Visualizations </vt:lpstr>
      <vt:lpstr>Key Observations and Insights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hp</cp:lastModifiedBy>
  <cp:revision>20</cp:revision>
  <dcterms:created xsi:type="dcterms:W3CDTF">2013-01-27T09:14:16Z</dcterms:created>
  <dcterms:modified xsi:type="dcterms:W3CDTF">2025-10-05T14:28:38Z</dcterms:modified>
  <cp:category/>
</cp:coreProperties>
</file>