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 id="2147483813"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21" autoAdjust="0"/>
    <p:restoredTop sz="95118" autoAdjust="0"/>
  </p:normalViewPr>
  <p:slideViewPr>
    <p:cSldViewPr>
      <p:cViewPr varScale="1">
        <p:scale>
          <a:sx n="74" d="100"/>
          <a:sy n="74" d="100"/>
        </p:scale>
        <p:origin x="127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3F2B13-50FD-4D3A-B017-E869C6BE1202}"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0DB5CC28-0ADC-4C2A-9CA0-F26CD29FC7DB}">
      <dgm:prSet/>
      <dgm:spPr/>
      <dgm:t>
        <a:bodyPr/>
        <a:lstStyle/>
        <a:p>
          <a:r>
            <a:rPr lang="en-IN" b="1"/>
            <a:t>Development Environment – </a:t>
          </a:r>
          <a:endParaRPr lang="en-US"/>
        </a:p>
      </dgm:t>
    </dgm:pt>
    <dgm:pt modelId="{034021C8-069B-441E-85D9-092E7D5EB1BD}" type="parTrans" cxnId="{411FE5DD-E114-4986-8A7C-FA78E1942B63}">
      <dgm:prSet/>
      <dgm:spPr/>
      <dgm:t>
        <a:bodyPr/>
        <a:lstStyle/>
        <a:p>
          <a:endParaRPr lang="en-US"/>
        </a:p>
      </dgm:t>
    </dgm:pt>
    <dgm:pt modelId="{929FBEEF-88B2-4B63-AC42-5EEEADBABD97}" type="sibTrans" cxnId="{411FE5DD-E114-4986-8A7C-FA78E1942B63}">
      <dgm:prSet/>
      <dgm:spPr/>
      <dgm:t>
        <a:bodyPr/>
        <a:lstStyle/>
        <a:p>
          <a:endParaRPr lang="en-US"/>
        </a:p>
      </dgm:t>
    </dgm:pt>
    <dgm:pt modelId="{ECF2BCF0-6D0D-4359-9DF0-67D502B256DF}">
      <dgm:prSet/>
      <dgm:spPr/>
      <dgm:t>
        <a:bodyPr/>
        <a:lstStyle/>
        <a:p>
          <a:r>
            <a:rPr lang="en-IN" dirty="0" err="1"/>
            <a:t>Jupyter</a:t>
          </a:r>
          <a:r>
            <a:rPr lang="en-IN" dirty="0"/>
            <a:t> Notebook was adopted as the development environment writing and executing our code. We used python as a programming language since it provides a wide variety of machine learning algorithms. By using these resources, we build a machine learning model for predicting (recommendation) system to our dataset.</a:t>
          </a:r>
          <a:endParaRPr lang="en-US" dirty="0"/>
        </a:p>
      </dgm:t>
    </dgm:pt>
    <dgm:pt modelId="{399D1215-E16C-433A-B62E-D97579432BE9}" type="parTrans" cxnId="{E6621D37-41DE-4C22-A4EC-2BEAA2BBDEC3}">
      <dgm:prSet/>
      <dgm:spPr/>
      <dgm:t>
        <a:bodyPr/>
        <a:lstStyle/>
        <a:p>
          <a:endParaRPr lang="en-US"/>
        </a:p>
      </dgm:t>
    </dgm:pt>
    <dgm:pt modelId="{95734C90-7334-4D28-8CA1-838099835ABF}" type="sibTrans" cxnId="{E6621D37-41DE-4C22-A4EC-2BEAA2BBDEC3}">
      <dgm:prSet/>
      <dgm:spPr/>
      <dgm:t>
        <a:bodyPr/>
        <a:lstStyle/>
        <a:p>
          <a:endParaRPr lang="en-US"/>
        </a:p>
      </dgm:t>
    </dgm:pt>
    <dgm:pt modelId="{5A43D1FD-E65E-470F-8CED-AA8E26C461D3}">
      <dgm:prSet/>
      <dgm:spPr/>
      <dgm:t>
        <a:bodyPr/>
        <a:lstStyle/>
        <a:p>
          <a:r>
            <a:rPr lang="en-IN" b="1"/>
            <a:t>Data Gathering –</a:t>
          </a:r>
          <a:endParaRPr lang="en-US"/>
        </a:p>
      </dgm:t>
    </dgm:pt>
    <dgm:pt modelId="{2FFEB5A1-6B93-43C8-B5AB-F4451789C9C8}" type="parTrans" cxnId="{3BA03AE0-B20D-4E0A-A81A-3670D707776F}">
      <dgm:prSet/>
      <dgm:spPr/>
      <dgm:t>
        <a:bodyPr/>
        <a:lstStyle/>
        <a:p>
          <a:endParaRPr lang="en-US"/>
        </a:p>
      </dgm:t>
    </dgm:pt>
    <dgm:pt modelId="{2FE50B83-DCC6-4DDF-BC99-B092F9F7D08A}" type="sibTrans" cxnId="{3BA03AE0-B20D-4E0A-A81A-3670D707776F}">
      <dgm:prSet/>
      <dgm:spPr/>
      <dgm:t>
        <a:bodyPr/>
        <a:lstStyle/>
        <a:p>
          <a:endParaRPr lang="en-US"/>
        </a:p>
      </dgm:t>
    </dgm:pt>
    <dgm:pt modelId="{E07FE05E-069C-44C1-93F6-EDB977D17B3B}">
      <dgm:prSet/>
      <dgm:spPr/>
      <dgm:t>
        <a:bodyPr/>
        <a:lstStyle/>
        <a:p>
          <a:r>
            <a:rPr lang="en-IN" dirty="0"/>
            <a:t>We Used three Datasets for this project.</a:t>
          </a:r>
          <a:endParaRPr lang="en-US" dirty="0"/>
        </a:p>
      </dgm:t>
    </dgm:pt>
    <dgm:pt modelId="{2DCBFB53-81C9-49FD-97F0-2DE25ECB871B}" type="parTrans" cxnId="{E732B4ED-C9C9-4394-BCFB-E03BD4BD0FE6}">
      <dgm:prSet/>
      <dgm:spPr/>
      <dgm:t>
        <a:bodyPr/>
        <a:lstStyle/>
        <a:p>
          <a:endParaRPr lang="en-US"/>
        </a:p>
      </dgm:t>
    </dgm:pt>
    <dgm:pt modelId="{EF86A069-4C9C-4763-8802-7CF9B7AC2235}" type="sibTrans" cxnId="{E732B4ED-C9C9-4394-BCFB-E03BD4BD0FE6}">
      <dgm:prSet/>
      <dgm:spPr/>
      <dgm:t>
        <a:bodyPr/>
        <a:lstStyle/>
        <a:p>
          <a:endParaRPr lang="en-US"/>
        </a:p>
      </dgm:t>
    </dgm:pt>
    <dgm:pt modelId="{14D1FCA3-F8F8-424F-A7F0-2CC8C6770CE2}">
      <dgm:prSet/>
      <dgm:spPr/>
      <dgm:t>
        <a:bodyPr/>
        <a:lstStyle/>
        <a:p>
          <a:r>
            <a:rPr lang="en-IN" dirty="0"/>
            <a:t>Dataset collected from </a:t>
          </a:r>
          <a:r>
            <a:rPr lang="en-IN" dirty="0" err="1"/>
            <a:t>flixable</a:t>
          </a:r>
          <a:r>
            <a:rPr lang="en-IN" dirty="0"/>
            <a:t> is used to implement graph based recommendation engine using </a:t>
          </a:r>
          <a:r>
            <a:rPr lang="en-IN" b="1" dirty="0"/>
            <a:t>Adamic Adar measure </a:t>
          </a:r>
          <a:r>
            <a:rPr lang="en-IN" dirty="0"/>
            <a:t>by exploring content from different countries, identifying similar content of tv shows and movies by Frequency-Inverse </a:t>
          </a:r>
          <a:r>
            <a:rPr lang="en-IN" dirty="0" err="1"/>
            <a:t>Documnt</a:t>
          </a:r>
          <a:r>
            <a:rPr lang="en-IN" dirty="0"/>
            <a:t> Frequency (TF-IDF)</a:t>
          </a:r>
          <a:endParaRPr lang="en-US" dirty="0"/>
        </a:p>
      </dgm:t>
    </dgm:pt>
    <dgm:pt modelId="{58C01B7B-6DA9-4F9F-A785-74C4CFD08109}" type="parTrans" cxnId="{2644F554-9361-4B81-A99C-AAE56E1B99BF}">
      <dgm:prSet/>
      <dgm:spPr/>
      <dgm:t>
        <a:bodyPr/>
        <a:lstStyle/>
        <a:p>
          <a:endParaRPr lang="en-US"/>
        </a:p>
      </dgm:t>
    </dgm:pt>
    <dgm:pt modelId="{8317B2DA-9DFF-4FAD-9D61-C03B698BB538}" type="sibTrans" cxnId="{2644F554-9361-4B81-A99C-AAE56E1B99BF}">
      <dgm:prSet/>
      <dgm:spPr/>
      <dgm:t>
        <a:bodyPr/>
        <a:lstStyle/>
        <a:p>
          <a:endParaRPr lang="en-US"/>
        </a:p>
      </dgm:t>
    </dgm:pt>
    <dgm:pt modelId="{4941CD31-11F0-443D-B148-1BF96B051496}">
      <dgm:prSet/>
      <dgm:spPr/>
      <dgm:t>
        <a:bodyPr/>
        <a:lstStyle/>
        <a:p>
          <a:r>
            <a:rPr lang="en-US" dirty="0"/>
            <a:t>The Full Dataset: Consists of 26,000,000 ratings and 750,000 tag applications applied to Forty Five Thousand  movies by 270,000 users. Includes tag genome data with 12 million relevance scores across One Thousand One Hundred tags.</a:t>
          </a:r>
        </a:p>
      </dgm:t>
    </dgm:pt>
    <dgm:pt modelId="{D9C6C8B5-DCDE-49A4-B3BF-8102E2F86894}" type="parTrans" cxnId="{C8DBD156-F36C-453D-A564-FB44DD53F566}">
      <dgm:prSet/>
      <dgm:spPr/>
      <dgm:t>
        <a:bodyPr/>
        <a:lstStyle/>
        <a:p>
          <a:endParaRPr lang="en-US"/>
        </a:p>
      </dgm:t>
    </dgm:pt>
    <dgm:pt modelId="{CA0426BD-AAC5-45E9-8950-784B78E8123F}" type="sibTrans" cxnId="{C8DBD156-F36C-453D-A564-FB44DD53F566}">
      <dgm:prSet/>
      <dgm:spPr/>
      <dgm:t>
        <a:bodyPr/>
        <a:lstStyle/>
        <a:p>
          <a:endParaRPr lang="en-US"/>
        </a:p>
      </dgm:t>
    </dgm:pt>
    <dgm:pt modelId="{39A1FD06-BC3B-4AF5-B2CE-FE32A9A25F5D}">
      <dgm:prSet/>
      <dgm:spPr/>
      <dgm:t>
        <a:bodyPr/>
        <a:lstStyle/>
        <a:p>
          <a:r>
            <a:rPr lang="en-US" dirty="0"/>
            <a:t>The Small Dataset: consists of One Lakh ratings and One Thousand Three Hundred tag applications applied to Nine Thousand movies by Seven Hundred  users.</a:t>
          </a:r>
        </a:p>
      </dgm:t>
    </dgm:pt>
    <dgm:pt modelId="{4548CB2C-392C-42B0-9CEE-91C6E868C683}" type="parTrans" cxnId="{7C207B07-9AB0-4ADE-8EEE-0F49DDAB9819}">
      <dgm:prSet/>
      <dgm:spPr/>
      <dgm:t>
        <a:bodyPr/>
        <a:lstStyle/>
        <a:p>
          <a:endParaRPr lang="en-US"/>
        </a:p>
      </dgm:t>
    </dgm:pt>
    <dgm:pt modelId="{2C85DAD4-FDA1-4AA2-A2B1-5D5A9FD05651}" type="sibTrans" cxnId="{7C207B07-9AB0-4ADE-8EEE-0F49DDAB9819}">
      <dgm:prSet/>
      <dgm:spPr/>
      <dgm:t>
        <a:bodyPr/>
        <a:lstStyle/>
        <a:p>
          <a:endParaRPr lang="en-US"/>
        </a:p>
      </dgm:t>
    </dgm:pt>
    <dgm:pt modelId="{DCEAFDE8-E1ED-4A32-8B71-E990D2A1452D}" type="pres">
      <dgm:prSet presAssocID="{5F3F2B13-50FD-4D3A-B017-E869C6BE1202}" presName="linear" presStyleCnt="0">
        <dgm:presLayoutVars>
          <dgm:dir/>
          <dgm:animLvl val="lvl"/>
          <dgm:resizeHandles val="exact"/>
        </dgm:presLayoutVars>
      </dgm:prSet>
      <dgm:spPr/>
      <dgm:t>
        <a:bodyPr/>
        <a:lstStyle/>
        <a:p>
          <a:endParaRPr lang="en-US"/>
        </a:p>
      </dgm:t>
    </dgm:pt>
    <dgm:pt modelId="{6A9E679E-A63B-4726-8986-FF27724B90D7}" type="pres">
      <dgm:prSet presAssocID="{0DB5CC28-0ADC-4C2A-9CA0-F26CD29FC7DB}" presName="parentLin" presStyleCnt="0"/>
      <dgm:spPr/>
    </dgm:pt>
    <dgm:pt modelId="{6894ABE4-D095-4216-963C-48C60E667517}" type="pres">
      <dgm:prSet presAssocID="{0DB5CC28-0ADC-4C2A-9CA0-F26CD29FC7DB}" presName="parentLeftMargin" presStyleLbl="node1" presStyleIdx="0" presStyleCnt="2"/>
      <dgm:spPr/>
      <dgm:t>
        <a:bodyPr/>
        <a:lstStyle/>
        <a:p>
          <a:endParaRPr lang="en-US"/>
        </a:p>
      </dgm:t>
    </dgm:pt>
    <dgm:pt modelId="{6C313FCD-6120-4A10-919C-605F464F0AF1}" type="pres">
      <dgm:prSet presAssocID="{0DB5CC28-0ADC-4C2A-9CA0-F26CD29FC7DB}" presName="parentText" presStyleLbl="node1" presStyleIdx="0" presStyleCnt="2">
        <dgm:presLayoutVars>
          <dgm:chMax val="0"/>
          <dgm:bulletEnabled val="1"/>
        </dgm:presLayoutVars>
      </dgm:prSet>
      <dgm:spPr/>
      <dgm:t>
        <a:bodyPr/>
        <a:lstStyle/>
        <a:p>
          <a:endParaRPr lang="en-US"/>
        </a:p>
      </dgm:t>
    </dgm:pt>
    <dgm:pt modelId="{06F92735-D73F-48DF-821B-370462D0EEFB}" type="pres">
      <dgm:prSet presAssocID="{0DB5CC28-0ADC-4C2A-9CA0-F26CD29FC7DB}" presName="negativeSpace" presStyleCnt="0"/>
      <dgm:spPr/>
    </dgm:pt>
    <dgm:pt modelId="{4366BB63-1EAB-49BD-A99E-3CE6B46923A2}" type="pres">
      <dgm:prSet presAssocID="{0DB5CC28-0ADC-4C2A-9CA0-F26CD29FC7DB}" presName="childText" presStyleLbl="conFgAcc1" presStyleIdx="0" presStyleCnt="2">
        <dgm:presLayoutVars>
          <dgm:bulletEnabled val="1"/>
        </dgm:presLayoutVars>
      </dgm:prSet>
      <dgm:spPr/>
      <dgm:t>
        <a:bodyPr/>
        <a:lstStyle/>
        <a:p>
          <a:endParaRPr lang="en-US"/>
        </a:p>
      </dgm:t>
    </dgm:pt>
    <dgm:pt modelId="{B18A9FCB-E60C-42C0-84D3-4C38373171CD}" type="pres">
      <dgm:prSet presAssocID="{929FBEEF-88B2-4B63-AC42-5EEEADBABD97}" presName="spaceBetweenRectangles" presStyleCnt="0"/>
      <dgm:spPr/>
    </dgm:pt>
    <dgm:pt modelId="{60BA6204-8702-4B77-95C2-5C2AD862A0EB}" type="pres">
      <dgm:prSet presAssocID="{5A43D1FD-E65E-470F-8CED-AA8E26C461D3}" presName="parentLin" presStyleCnt="0"/>
      <dgm:spPr/>
    </dgm:pt>
    <dgm:pt modelId="{8908EECB-CFC7-46C1-9203-6D501ABE7CEA}" type="pres">
      <dgm:prSet presAssocID="{5A43D1FD-E65E-470F-8CED-AA8E26C461D3}" presName="parentLeftMargin" presStyleLbl="node1" presStyleIdx="0" presStyleCnt="2"/>
      <dgm:spPr/>
      <dgm:t>
        <a:bodyPr/>
        <a:lstStyle/>
        <a:p>
          <a:endParaRPr lang="en-US"/>
        </a:p>
      </dgm:t>
    </dgm:pt>
    <dgm:pt modelId="{01BC901C-35B9-4C44-BE93-001AF85B0FF7}" type="pres">
      <dgm:prSet presAssocID="{5A43D1FD-E65E-470F-8CED-AA8E26C461D3}" presName="parentText" presStyleLbl="node1" presStyleIdx="1" presStyleCnt="2">
        <dgm:presLayoutVars>
          <dgm:chMax val="0"/>
          <dgm:bulletEnabled val="1"/>
        </dgm:presLayoutVars>
      </dgm:prSet>
      <dgm:spPr/>
      <dgm:t>
        <a:bodyPr/>
        <a:lstStyle/>
        <a:p>
          <a:endParaRPr lang="en-US"/>
        </a:p>
      </dgm:t>
    </dgm:pt>
    <dgm:pt modelId="{101C1806-9D1C-4F5C-839D-A1829A9CCE93}" type="pres">
      <dgm:prSet presAssocID="{5A43D1FD-E65E-470F-8CED-AA8E26C461D3}" presName="negativeSpace" presStyleCnt="0"/>
      <dgm:spPr/>
    </dgm:pt>
    <dgm:pt modelId="{FFFA63AE-6370-4B3A-B757-C6E63559737C}" type="pres">
      <dgm:prSet presAssocID="{5A43D1FD-E65E-470F-8CED-AA8E26C461D3}" presName="childText" presStyleLbl="conFgAcc1" presStyleIdx="1" presStyleCnt="2">
        <dgm:presLayoutVars>
          <dgm:bulletEnabled val="1"/>
        </dgm:presLayoutVars>
      </dgm:prSet>
      <dgm:spPr/>
      <dgm:t>
        <a:bodyPr/>
        <a:lstStyle/>
        <a:p>
          <a:endParaRPr lang="en-US"/>
        </a:p>
      </dgm:t>
    </dgm:pt>
  </dgm:ptLst>
  <dgm:cxnLst>
    <dgm:cxn modelId="{633D1622-57F6-4B89-844E-F43829806FC2}" type="presOf" srcId="{E07FE05E-069C-44C1-93F6-EDB977D17B3B}" destId="{FFFA63AE-6370-4B3A-B757-C6E63559737C}" srcOrd="0" destOrd="0" presId="urn:microsoft.com/office/officeart/2005/8/layout/list1"/>
    <dgm:cxn modelId="{5A281C6D-D1B4-4FC3-A2EC-DDEB9B93CDFC}" type="presOf" srcId="{5A43D1FD-E65E-470F-8CED-AA8E26C461D3}" destId="{01BC901C-35B9-4C44-BE93-001AF85B0FF7}" srcOrd="1" destOrd="0" presId="urn:microsoft.com/office/officeart/2005/8/layout/list1"/>
    <dgm:cxn modelId="{E6621D37-41DE-4C22-A4EC-2BEAA2BBDEC3}" srcId="{0DB5CC28-0ADC-4C2A-9CA0-F26CD29FC7DB}" destId="{ECF2BCF0-6D0D-4359-9DF0-67D502B256DF}" srcOrd="0" destOrd="0" parTransId="{399D1215-E16C-433A-B62E-D97579432BE9}" sibTransId="{95734C90-7334-4D28-8CA1-838099835ABF}"/>
    <dgm:cxn modelId="{411FE5DD-E114-4986-8A7C-FA78E1942B63}" srcId="{5F3F2B13-50FD-4D3A-B017-E869C6BE1202}" destId="{0DB5CC28-0ADC-4C2A-9CA0-F26CD29FC7DB}" srcOrd="0" destOrd="0" parTransId="{034021C8-069B-441E-85D9-092E7D5EB1BD}" sibTransId="{929FBEEF-88B2-4B63-AC42-5EEEADBABD97}"/>
    <dgm:cxn modelId="{DFF81C56-1B72-4B84-8263-E0012FD3C3DC}" type="presOf" srcId="{5F3F2B13-50FD-4D3A-B017-E869C6BE1202}" destId="{DCEAFDE8-E1ED-4A32-8B71-E990D2A1452D}" srcOrd="0" destOrd="0" presId="urn:microsoft.com/office/officeart/2005/8/layout/list1"/>
    <dgm:cxn modelId="{20B468BB-8E28-406B-B08A-13F719C107C8}" type="presOf" srcId="{4941CD31-11F0-443D-B148-1BF96B051496}" destId="{FFFA63AE-6370-4B3A-B757-C6E63559737C}" srcOrd="0" destOrd="2" presId="urn:microsoft.com/office/officeart/2005/8/layout/list1"/>
    <dgm:cxn modelId="{7C207B07-9AB0-4ADE-8EEE-0F49DDAB9819}" srcId="{E07FE05E-069C-44C1-93F6-EDB977D17B3B}" destId="{39A1FD06-BC3B-4AF5-B2CE-FE32A9A25F5D}" srcOrd="2" destOrd="0" parTransId="{4548CB2C-392C-42B0-9CEE-91C6E868C683}" sibTransId="{2C85DAD4-FDA1-4AA2-A2B1-5D5A9FD05651}"/>
    <dgm:cxn modelId="{3BA03AE0-B20D-4E0A-A81A-3670D707776F}" srcId="{5F3F2B13-50FD-4D3A-B017-E869C6BE1202}" destId="{5A43D1FD-E65E-470F-8CED-AA8E26C461D3}" srcOrd="1" destOrd="0" parTransId="{2FFEB5A1-6B93-43C8-B5AB-F4451789C9C8}" sibTransId="{2FE50B83-DCC6-4DDF-BC99-B092F9F7D08A}"/>
    <dgm:cxn modelId="{C8DBD156-F36C-453D-A564-FB44DD53F566}" srcId="{E07FE05E-069C-44C1-93F6-EDB977D17B3B}" destId="{4941CD31-11F0-443D-B148-1BF96B051496}" srcOrd="1" destOrd="0" parTransId="{D9C6C8B5-DCDE-49A4-B3BF-8102E2F86894}" sibTransId="{CA0426BD-AAC5-45E9-8950-784B78E8123F}"/>
    <dgm:cxn modelId="{813633FB-26AB-4827-8790-8ABE86DD4F0A}" type="presOf" srcId="{ECF2BCF0-6D0D-4359-9DF0-67D502B256DF}" destId="{4366BB63-1EAB-49BD-A99E-3CE6B46923A2}" srcOrd="0" destOrd="0" presId="urn:microsoft.com/office/officeart/2005/8/layout/list1"/>
    <dgm:cxn modelId="{E1E1B1A4-EFF6-4105-AC72-995A54743AB0}" type="presOf" srcId="{39A1FD06-BC3B-4AF5-B2CE-FE32A9A25F5D}" destId="{FFFA63AE-6370-4B3A-B757-C6E63559737C}" srcOrd="0" destOrd="3" presId="urn:microsoft.com/office/officeart/2005/8/layout/list1"/>
    <dgm:cxn modelId="{1A9A339A-F7AB-4127-8388-37BFD89885FE}" type="presOf" srcId="{0DB5CC28-0ADC-4C2A-9CA0-F26CD29FC7DB}" destId="{6C313FCD-6120-4A10-919C-605F464F0AF1}" srcOrd="1" destOrd="0" presId="urn:microsoft.com/office/officeart/2005/8/layout/list1"/>
    <dgm:cxn modelId="{CECB42E3-E24E-4D9B-BC3E-8953A592E233}" type="presOf" srcId="{5A43D1FD-E65E-470F-8CED-AA8E26C461D3}" destId="{8908EECB-CFC7-46C1-9203-6D501ABE7CEA}" srcOrd="0" destOrd="0" presId="urn:microsoft.com/office/officeart/2005/8/layout/list1"/>
    <dgm:cxn modelId="{D74AB73C-2241-407A-AD89-F29D1966C9F1}" type="presOf" srcId="{14D1FCA3-F8F8-424F-A7F0-2CC8C6770CE2}" destId="{FFFA63AE-6370-4B3A-B757-C6E63559737C}" srcOrd="0" destOrd="1" presId="urn:microsoft.com/office/officeart/2005/8/layout/list1"/>
    <dgm:cxn modelId="{2644F554-9361-4B81-A99C-AAE56E1B99BF}" srcId="{E07FE05E-069C-44C1-93F6-EDB977D17B3B}" destId="{14D1FCA3-F8F8-424F-A7F0-2CC8C6770CE2}" srcOrd="0" destOrd="0" parTransId="{58C01B7B-6DA9-4F9F-A785-74C4CFD08109}" sibTransId="{8317B2DA-9DFF-4FAD-9D61-C03B698BB538}"/>
    <dgm:cxn modelId="{E732B4ED-C9C9-4394-BCFB-E03BD4BD0FE6}" srcId="{5A43D1FD-E65E-470F-8CED-AA8E26C461D3}" destId="{E07FE05E-069C-44C1-93F6-EDB977D17B3B}" srcOrd="0" destOrd="0" parTransId="{2DCBFB53-81C9-49FD-97F0-2DE25ECB871B}" sibTransId="{EF86A069-4C9C-4763-8802-7CF9B7AC2235}"/>
    <dgm:cxn modelId="{0D13B3CF-CF13-41EA-9E69-DF65D65D5232}" type="presOf" srcId="{0DB5CC28-0ADC-4C2A-9CA0-F26CD29FC7DB}" destId="{6894ABE4-D095-4216-963C-48C60E667517}" srcOrd="0" destOrd="0" presId="urn:microsoft.com/office/officeart/2005/8/layout/list1"/>
    <dgm:cxn modelId="{22741CEF-543A-4D0A-B476-7008C7B5F27C}" type="presParOf" srcId="{DCEAFDE8-E1ED-4A32-8B71-E990D2A1452D}" destId="{6A9E679E-A63B-4726-8986-FF27724B90D7}" srcOrd="0" destOrd="0" presId="urn:microsoft.com/office/officeart/2005/8/layout/list1"/>
    <dgm:cxn modelId="{113FE938-9120-42D7-9EF8-D51310B3E9F5}" type="presParOf" srcId="{6A9E679E-A63B-4726-8986-FF27724B90D7}" destId="{6894ABE4-D095-4216-963C-48C60E667517}" srcOrd="0" destOrd="0" presId="urn:microsoft.com/office/officeart/2005/8/layout/list1"/>
    <dgm:cxn modelId="{03AF6098-6A1F-40FF-A62D-AE6F88680F00}" type="presParOf" srcId="{6A9E679E-A63B-4726-8986-FF27724B90D7}" destId="{6C313FCD-6120-4A10-919C-605F464F0AF1}" srcOrd="1" destOrd="0" presId="urn:microsoft.com/office/officeart/2005/8/layout/list1"/>
    <dgm:cxn modelId="{09A7AA83-10CB-4F9C-8948-252C54EE3B79}" type="presParOf" srcId="{DCEAFDE8-E1ED-4A32-8B71-E990D2A1452D}" destId="{06F92735-D73F-48DF-821B-370462D0EEFB}" srcOrd="1" destOrd="0" presId="urn:microsoft.com/office/officeart/2005/8/layout/list1"/>
    <dgm:cxn modelId="{2183797A-8248-4545-9826-872FDDEDBDA0}" type="presParOf" srcId="{DCEAFDE8-E1ED-4A32-8B71-E990D2A1452D}" destId="{4366BB63-1EAB-49BD-A99E-3CE6B46923A2}" srcOrd="2" destOrd="0" presId="urn:microsoft.com/office/officeart/2005/8/layout/list1"/>
    <dgm:cxn modelId="{338FFE92-8B8F-4C59-82E0-54A6AF16CD70}" type="presParOf" srcId="{DCEAFDE8-E1ED-4A32-8B71-E990D2A1452D}" destId="{B18A9FCB-E60C-42C0-84D3-4C38373171CD}" srcOrd="3" destOrd="0" presId="urn:microsoft.com/office/officeart/2005/8/layout/list1"/>
    <dgm:cxn modelId="{B0D23CC3-1096-48D3-80B1-42F5E1C7AAA1}" type="presParOf" srcId="{DCEAFDE8-E1ED-4A32-8B71-E990D2A1452D}" destId="{60BA6204-8702-4B77-95C2-5C2AD862A0EB}" srcOrd="4" destOrd="0" presId="urn:microsoft.com/office/officeart/2005/8/layout/list1"/>
    <dgm:cxn modelId="{CBB7A5F2-5A4B-4271-8318-BFADC45FB37C}" type="presParOf" srcId="{60BA6204-8702-4B77-95C2-5C2AD862A0EB}" destId="{8908EECB-CFC7-46C1-9203-6D501ABE7CEA}" srcOrd="0" destOrd="0" presId="urn:microsoft.com/office/officeart/2005/8/layout/list1"/>
    <dgm:cxn modelId="{27DC4E45-A527-42B5-8CCB-B49DF1D48C9F}" type="presParOf" srcId="{60BA6204-8702-4B77-95C2-5C2AD862A0EB}" destId="{01BC901C-35B9-4C44-BE93-001AF85B0FF7}" srcOrd="1" destOrd="0" presId="urn:microsoft.com/office/officeart/2005/8/layout/list1"/>
    <dgm:cxn modelId="{9747308A-AFD0-43DE-86F8-D44D6C6235AB}" type="presParOf" srcId="{DCEAFDE8-E1ED-4A32-8B71-E990D2A1452D}" destId="{101C1806-9D1C-4F5C-839D-A1829A9CCE93}" srcOrd="5" destOrd="0" presId="urn:microsoft.com/office/officeart/2005/8/layout/list1"/>
    <dgm:cxn modelId="{3E043D5A-5580-43A4-BCE8-488DFC6EDFF2}" type="presParOf" srcId="{DCEAFDE8-E1ED-4A32-8B71-E990D2A1452D}" destId="{FFFA63AE-6370-4B3A-B757-C6E63559737C}"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66BB63-1EAB-49BD-A99E-3CE6B46923A2}">
      <dsp:nvSpPr>
        <dsp:cNvPr id="0" name=""/>
        <dsp:cNvSpPr/>
      </dsp:nvSpPr>
      <dsp:spPr>
        <a:xfrm>
          <a:off x="0" y="188243"/>
          <a:ext cx="4435078" cy="13230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4211" tIns="249936" rIns="344211" bIns="85344" numCol="1" spcCol="1270" anchor="t" anchorCtr="0">
          <a:noAutofit/>
        </a:bodyPr>
        <a:lstStyle/>
        <a:p>
          <a:pPr marL="114300" lvl="1" indent="-114300" algn="l" defTabSz="533400">
            <a:lnSpc>
              <a:spcPct val="90000"/>
            </a:lnSpc>
            <a:spcBef>
              <a:spcPct val="0"/>
            </a:spcBef>
            <a:spcAft>
              <a:spcPct val="15000"/>
            </a:spcAft>
            <a:buChar char="••"/>
          </a:pPr>
          <a:r>
            <a:rPr lang="en-IN" sz="1200" kern="1200" dirty="0" err="1"/>
            <a:t>Jupyter</a:t>
          </a:r>
          <a:r>
            <a:rPr lang="en-IN" sz="1200" kern="1200" dirty="0"/>
            <a:t> Notebook was adopted as the development environment writing and executing our code. We used python as a programming language since it provides a wide variety of machine learning algorithms. By using these resources, we build a machine learning model for predicting (recommendation) system to our dataset.</a:t>
          </a:r>
          <a:endParaRPr lang="en-US" sz="1200" kern="1200" dirty="0"/>
        </a:p>
      </dsp:txBody>
      <dsp:txXfrm>
        <a:off x="0" y="188243"/>
        <a:ext cx="4435078" cy="1323000"/>
      </dsp:txXfrm>
    </dsp:sp>
    <dsp:sp modelId="{6C313FCD-6120-4A10-919C-605F464F0AF1}">
      <dsp:nvSpPr>
        <dsp:cNvPr id="0" name=""/>
        <dsp:cNvSpPr/>
      </dsp:nvSpPr>
      <dsp:spPr>
        <a:xfrm>
          <a:off x="221753" y="11123"/>
          <a:ext cx="3104554" cy="354240"/>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7345" tIns="0" rIns="117345" bIns="0" numCol="1" spcCol="1270" anchor="ctr" anchorCtr="0">
          <a:noAutofit/>
        </a:bodyPr>
        <a:lstStyle/>
        <a:p>
          <a:pPr lvl="0" algn="l" defTabSz="533400">
            <a:lnSpc>
              <a:spcPct val="90000"/>
            </a:lnSpc>
            <a:spcBef>
              <a:spcPct val="0"/>
            </a:spcBef>
            <a:spcAft>
              <a:spcPct val="35000"/>
            </a:spcAft>
          </a:pPr>
          <a:r>
            <a:rPr lang="en-IN" sz="1200" b="1" kern="1200"/>
            <a:t>Development Environment – </a:t>
          </a:r>
          <a:endParaRPr lang="en-US" sz="1200" kern="1200"/>
        </a:p>
      </dsp:txBody>
      <dsp:txXfrm>
        <a:off x="239046" y="28416"/>
        <a:ext cx="3069968" cy="319654"/>
      </dsp:txXfrm>
    </dsp:sp>
    <dsp:sp modelId="{FFFA63AE-6370-4B3A-B757-C6E63559737C}">
      <dsp:nvSpPr>
        <dsp:cNvPr id="0" name=""/>
        <dsp:cNvSpPr/>
      </dsp:nvSpPr>
      <dsp:spPr>
        <a:xfrm>
          <a:off x="0" y="1753164"/>
          <a:ext cx="4435078" cy="2872800"/>
        </a:xfrm>
        <a:prstGeom prst="rect">
          <a:avLst/>
        </a:prstGeom>
        <a:solidFill>
          <a:schemeClr val="lt1">
            <a:alpha val="90000"/>
            <a:hueOff val="0"/>
            <a:satOff val="0"/>
            <a:lumOff val="0"/>
            <a:alphaOff val="0"/>
          </a:schemeClr>
        </a:solidFill>
        <a:ln w="9525" cap="flat" cmpd="sng" algn="ctr">
          <a:solidFill>
            <a:schemeClr val="accent2">
              <a:hueOff val="-3392975"/>
              <a:satOff val="11185"/>
              <a:lumOff val="1196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4211" tIns="249936" rIns="344211" bIns="85344" numCol="1" spcCol="1270" anchor="t" anchorCtr="0">
          <a:noAutofit/>
        </a:bodyPr>
        <a:lstStyle/>
        <a:p>
          <a:pPr marL="114300" lvl="1" indent="-114300" algn="l" defTabSz="533400">
            <a:lnSpc>
              <a:spcPct val="90000"/>
            </a:lnSpc>
            <a:spcBef>
              <a:spcPct val="0"/>
            </a:spcBef>
            <a:spcAft>
              <a:spcPct val="15000"/>
            </a:spcAft>
            <a:buChar char="••"/>
          </a:pPr>
          <a:r>
            <a:rPr lang="en-IN" sz="1200" kern="1200" dirty="0"/>
            <a:t>We Used three Datasets for this project.</a:t>
          </a:r>
          <a:endParaRPr lang="en-US" sz="1200" kern="1200" dirty="0"/>
        </a:p>
        <a:p>
          <a:pPr marL="228600" lvl="2" indent="-114300" algn="l" defTabSz="533400">
            <a:lnSpc>
              <a:spcPct val="90000"/>
            </a:lnSpc>
            <a:spcBef>
              <a:spcPct val="0"/>
            </a:spcBef>
            <a:spcAft>
              <a:spcPct val="15000"/>
            </a:spcAft>
            <a:buChar char="••"/>
          </a:pPr>
          <a:r>
            <a:rPr lang="en-IN" sz="1200" kern="1200" dirty="0"/>
            <a:t>Dataset collected from </a:t>
          </a:r>
          <a:r>
            <a:rPr lang="en-IN" sz="1200" kern="1200" dirty="0" err="1"/>
            <a:t>flixable</a:t>
          </a:r>
          <a:r>
            <a:rPr lang="en-IN" sz="1200" kern="1200" dirty="0"/>
            <a:t> is used to implement graph based recommendation engine using </a:t>
          </a:r>
          <a:r>
            <a:rPr lang="en-IN" sz="1200" b="1" kern="1200" dirty="0"/>
            <a:t>Adamic Adar measure </a:t>
          </a:r>
          <a:r>
            <a:rPr lang="en-IN" sz="1200" kern="1200" dirty="0"/>
            <a:t>by exploring content from different countries, identifying similar content of tv shows and movies by Frequency-Inverse </a:t>
          </a:r>
          <a:r>
            <a:rPr lang="en-IN" sz="1200" kern="1200" dirty="0" err="1"/>
            <a:t>Documnt</a:t>
          </a:r>
          <a:r>
            <a:rPr lang="en-IN" sz="1200" kern="1200" dirty="0"/>
            <a:t> Frequency (TF-IDF)</a:t>
          </a:r>
          <a:endParaRPr lang="en-US" sz="1200" kern="1200" dirty="0"/>
        </a:p>
        <a:p>
          <a:pPr marL="228600" lvl="2" indent="-114300" algn="l" defTabSz="533400">
            <a:lnSpc>
              <a:spcPct val="90000"/>
            </a:lnSpc>
            <a:spcBef>
              <a:spcPct val="0"/>
            </a:spcBef>
            <a:spcAft>
              <a:spcPct val="15000"/>
            </a:spcAft>
            <a:buChar char="••"/>
          </a:pPr>
          <a:r>
            <a:rPr lang="en-US" sz="1200" kern="1200" dirty="0"/>
            <a:t>The Full Dataset: Consists of 26,000,000 ratings and 750,000 tag applications applied to Forty Five Thousand  movies by 270,000 users. Includes tag genome data with 12 million relevance scores across One Thousand One Hundred tags.</a:t>
          </a:r>
        </a:p>
        <a:p>
          <a:pPr marL="228600" lvl="2" indent="-114300" algn="l" defTabSz="533400">
            <a:lnSpc>
              <a:spcPct val="90000"/>
            </a:lnSpc>
            <a:spcBef>
              <a:spcPct val="0"/>
            </a:spcBef>
            <a:spcAft>
              <a:spcPct val="15000"/>
            </a:spcAft>
            <a:buChar char="••"/>
          </a:pPr>
          <a:r>
            <a:rPr lang="en-US" sz="1200" kern="1200" dirty="0"/>
            <a:t>The Small Dataset: consists of One Lakh ratings and One Thousand Three Hundred tag applications applied to Nine Thousand movies by Seven Hundred  users.</a:t>
          </a:r>
        </a:p>
      </dsp:txBody>
      <dsp:txXfrm>
        <a:off x="0" y="1753164"/>
        <a:ext cx="4435078" cy="2872800"/>
      </dsp:txXfrm>
    </dsp:sp>
    <dsp:sp modelId="{01BC901C-35B9-4C44-BE93-001AF85B0FF7}">
      <dsp:nvSpPr>
        <dsp:cNvPr id="0" name=""/>
        <dsp:cNvSpPr/>
      </dsp:nvSpPr>
      <dsp:spPr>
        <a:xfrm>
          <a:off x="221753" y="1576043"/>
          <a:ext cx="3104554" cy="354240"/>
        </a:xfrm>
        <a:prstGeom prst="roundRect">
          <a:avLst/>
        </a:prstGeom>
        <a:gradFill rotWithShape="0">
          <a:gsLst>
            <a:gs pos="0">
              <a:schemeClr val="accent2">
                <a:hueOff val="-3392975"/>
                <a:satOff val="11185"/>
                <a:lumOff val="11961"/>
                <a:alphaOff val="0"/>
                <a:tint val="98000"/>
                <a:satMod val="110000"/>
                <a:lumMod val="104000"/>
              </a:schemeClr>
            </a:gs>
            <a:gs pos="69000">
              <a:schemeClr val="accent2">
                <a:hueOff val="-3392975"/>
                <a:satOff val="11185"/>
                <a:lumOff val="11961"/>
                <a:alphaOff val="0"/>
                <a:shade val="88000"/>
                <a:satMod val="130000"/>
                <a:lumMod val="92000"/>
              </a:schemeClr>
            </a:gs>
            <a:gs pos="100000">
              <a:schemeClr val="accent2">
                <a:hueOff val="-3392975"/>
                <a:satOff val="11185"/>
                <a:lumOff val="11961"/>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7345" tIns="0" rIns="117345" bIns="0" numCol="1" spcCol="1270" anchor="ctr" anchorCtr="0">
          <a:noAutofit/>
        </a:bodyPr>
        <a:lstStyle/>
        <a:p>
          <a:pPr lvl="0" algn="l" defTabSz="533400">
            <a:lnSpc>
              <a:spcPct val="90000"/>
            </a:lnSpc>
            <a:spcBef>
              <a:spcPct val="0"/>
            </a:spcBef>
            <a:spcAft>
              <a:spcPct val="35000"/>
            </a:spcAft>
          </a:pPr>
          <a:r>
            <a:rPr lang="en-IN" sz="1200" b="1" kern="1200"/>
            <a:t>Data Gathering –</a:t>
          </a:r>
          <a:endParaRPr lang="en-US" sz="1200" kern="1200"/>
        </a:p>
      </dsp:txBody>
      <dsp:txXfrm>
        <a:off x="239046" y="1593336"/>
        <a:ext cx="3069968" cy="31965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587E47-AB7D-492E-B7B4-D59119371BBB}" type="datetimeFigureOut">
              <a:rPr lang="en-IN" smtClean="0"/>
              <a:t>05-06-2020</a:t>
            </a:fld>
            <a:endParaRPr lang="en-IN"/>
          </a:p>
        </p:txBody>
      </p:sp>
      <p:sp>
        <p:nvSpPr>
          <p:cNvPr id="5" name="Footer Placeholder 4"/>
          <p:cNvSpPr>
            <a:spLocks noGrp="1"/>
          </p:cNvSpPr>
          <p:nvPr>
            <p:ph type="ftr" sz="quarter" idx="11"/>
          </p:nvPr>
        </p:nvSpPr>
        <p:spPr>
          <a:xfrm>
            <a:off x="2396319" y="329308"/>
            <a:ext cx="3086292" cy="309201"/>
          </a:xfrm>
        </p:spPr>
        <p:txBody>
          <a:bodyPr/>
          <a:lstStyle/>
          <a:p>
            <a:endParaRPr lang="en-IN"/>
          </a:p>
        </p:txBody>
      </p:sp>
      <p:sp>
        <p:nvSpPr>
          <p:cNvPr id="6" name="Slide Number Placeholder 5"/>
          <p:cNvSpPr>
            <a:spLocks noGrp="1"/>
          </p:cNvSpPr>
          <p:nvPr>
            <p:ph type="sldNum" sz="quarter" idx="12"/>
          </p:nvPr>
        </p:nvSpPr>
        <p:spPr>
          <a:xfrm>
            <a:off x="1434703" y="798973"/>
            <a:ext cx="802005" cy="503578"/>
          </a:xfrm>
        </p:spPr>
        <p:txBody>
          <a:bodyPr/>
          <a:lstStyle/>
          <a:p>
            <a:fld id="{8BABA081-97D5-4CA1-BEF6-B05288244F57}" type="slidenum">
              <a:rPr lang="en-IN" smtClean="0"/>
              <a:t>‹#›</a:t>
            </a:fld>
            <a:endParaRPr lang="en-IN"/>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5627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587E47-AB7D-492E-B7B4-D59119371BBB}" type="datetimeFigureOut">
              <a:rPr lang="en-IN" smtClean="0"/>
              <a:t>05-06-2020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ABA081-97D5-4CA1-BEF6-B05288244F57}" type="slidenum">
              <a:rPr lang="en-IN" smtClean="0"/>
              <a:t>‹#›</a:t>
            </a:fld>
            <a:endParaRPr lang="en-IN"/>
          </a:p>
        </p:txBody>
      </p:sp>
    </p:spTree>
    <p:extLst>
      <p:ext uri="{BB962C8B-B14F-4D97-AF65-F5344CB8AC3E}">
        <p14:creationId xmlns:p14="http://schemas.microsoft.com/office/powerpoint/2010/main" val="813465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587E47-AB7D-492E-B7B4-D59119371BBB}" type="datetimeFigureOut">
              <a:rPr lang="en-IN" smtClean="0"/>
              <a:t>05-06-2020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ABA081-97D5-4CA1-BEF6-B05288244F57}" type="slidenum">
              <a:rPr lang="en-IN" smtClean="0"/>
              <a:t>‹#›</a:t>
            </a:fld>
            <a:endParaRPr lang="en-IN"/>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8206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5459" y="959313"/>
            <a:ext cx="5760741" cy="257189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1125459" y="3531205"/>
            <a:ext cx="5760741" cy="977621"/>
          </a:xfrm>
        </p:spPr>
        <p:txBody>
          <a:bodyPr tIns="91440" bIns="91440">
            <a:normAutofit/>
          </a:bodyPr>
          <a:lstStyle>
            <a:lvl1pPr marL="0" indent="0" algn="l">
              <a:buNone/>
              <a:defRPr sz="1600" b="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587E47-AB7D-492E-B7B4-D59119371BBB}" type="datetimeFigureOut">
              <a:rPr lang="en-IN" smtClean="0"/>
              <a:t>05-06-2020</a:t>
            </a:fld>
            <a:endParaRPr lang="en-IN"/>
          </a:p>
        </p:txBody>
      </p:sp>
      <p:sp>
        <p:nvSpPr>
          <p:cNvPr id="5" name="Footer Placeholder 4"/>
          <p:cNvSpPr>
            <a:spLocks noGrp="1"/>
          </p:cNvSpPr>
          <p:nvPr>
            <p:ph type="ftr" sz="quarter" idx="11"/>
          </p:nvPr>
        </p:nvSpPr>
        <p:spPr>
          <a:xfrm>
            <a:off x="1125459" y="329308"/>
            <a:ext cx="3392144" cy="309201"/>
          </a:xfrm>
        </p:spPr>
        <p:txBody>
          <a:bodyPr/>
          <a:lstStyle/>
          <a:p>
            <a:endParaRPr lang="en-IN"/>
          </a:p>
        </p:txBody>
      </p:sp>
      <p:sp>
        <p:nvSpPr>
          <p:cNvPr id="6" name="Slide Number Placeholder 5"/>
          <p:cNvSpPr>
            <a:spLocks noGrp="1"/>
          </p:cNvSpPr>
          <p:nvPr>
            <p:ph type="sldNum" sz="quarter" idx="12"/>
          </p:nvPr>
        </p:nvSpPr>
        <p:spPr>
          <a:xfrm>
            <a:off x="6886200" y="131730"/>
            <a:ext cx="802005" cy="503578"/>
          </a:xfrm>
        </p:spPr>
        <p:txBody>
          <a:bodyPr/>
          <a:lstStyle/>
          <a:p>
            <a:fld id="{8BABA081-97D5-4CA1-BEF6-B05288244F57}"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148878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587E47-AB7D-492E-B7B4-D59119371BBB}" type="datetimeFigureOut">
              <a:rPr lang="en-IN" smtClean="0"/>
              <a:t>05-06-2020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ABA081-97D5-4CA1-BEF6-B05288244F57}" type="slidenum">
              <a:rPr lang="en-IN" smtClean="0"/>
              <a:t>‹#›</a:t>
            </a:fld>
            <a:endParaRPr lang="en-IN"/>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36763547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5459" y="1756130"/>
            <a:ext cx="5764142" cy="2050066"/>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125460" y="3806196"/>
            <a:ext cx="5764142" cy="1012929"/>
          </a:xfrm>
        </p:spPr>
        <p:txBody>
          <a:bodyPr tIns="91440">
            <a:normAutofit/>
          </a:bodyPr>
          <a:lstStyle>
            <a:lvl1pPr marL="0" indent="0" algn="l">
              <a:buNone/>
              <a:defRPr sz="20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587E47-AB7D-492E-B7B4-D59119371BBB}" type="datetimeFigureOut">
              <a:rPr lang="en-IN" smtClean="0"/>
              <a:t>05-06-2020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ABA081-97D5-4CA1-BEF6-B05288244F57}"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1969539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25459" y="959314"/>
            <a:ext cx="6564015" cy="104411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5459" y="2172548"/>
            <a:ext cx="3125871" cy="32789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63822" y="2172548"/>
            <a:ext cx="3125652" cy="32789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587E47-AB7D-492E-B7B4-D59119371BBB}" type="datetimeFigureOut">
              <a:rPr lang="en-IN" smtClean="0"/>
              <a:t>05-06-2020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ABA081-97D5-4CA1-BEF6-B05288244F57}"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8440964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8652" y="959903"/>
            <a:ext cx="6571344" cy="10446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18131" y="2169094"/>
            <a:ext cx="3125766" cy="801943"/>
          </a:xfrm>
        </p:spPr>
        <p:txBody>
          <a:bodyPr anchor="b">
            <a:normAutofit/>
          </a:bodyPr>
          <a:lstStyle>
            <a:lvl1pPr marL="0" indent="0">
              <a:lnSpc>
                <a:spcPct val="100000"/>
              </a:lnSpc>
              <a:buNone/>
              <a:defRPr sz="22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18131" y="2973815"/>
            <a:ext cx="3125766" cy="249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63822" y="2172548"/>
            <a:ext cx="3125652" cy="802237"/>
          </a:xfrm>
        </p:spPr>
        <p:txBody>
          <a:bodyPr anchor="b">
            <a:normAutofit/>
          </a:bodyPr>
          <a:lstStyle>
            <a:lvl1pPr marL="0" indent="0">
              <a:lnSpc>
                <a:spcPct val="100000"/>
              </a:lnSpc>
              <a:buNone/>
              <a:defRPr sz="22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563822" y="2971035"/>
            <a:ext cx="3125652" cy="24849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587E47-AB7D-492E-B7B4-D59119371BBB}" type="datetimeFigureOut">
              <a:rPr lang="en-IN" smtClean="0"/>
              <a:t>05-06-2020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ABA081-97D5-4CA1-BEF6-B05288244F57}" type="slidenum">
              <a:rPr lang="en-IN" smtClean="0"/>
              <a:t>‹#›</a:t>
            </a:fld>
            <a:endParaRPr lang="en-IN"/>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468406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587E47-AB7D-492E-B7B4-D59119371BBB}" type="datetimeFigureOut">
              <a:rPr lang="en-IN" smtClean="0"/>
              <a:t>05-06-2020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ABA081-97D5-4CA1-BEF6-B05288244F57}" type="slidenum">
              <a:rPr lang="en-IN" smtClean="0"/>
              <a:t>‹#›</a:t>
            </a:fld>
            <a:endParaRPr lang="en-IN"/>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15315078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587E47-AB7D-492E-B7B4-D59119371BBB}" type="datetimeFigureOut">
              <a:rPr lang="en-IN" smtClean="0"/>
              <a:t>05-06-2020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ABA081-97D5-4CA1-BEF6-B05288244F57}" type="slidenum">
              <a:rPr lang="en-IN" smtClean="0"/>
              <a:t>‹#›</a:t>
            </a:fld>
            <a:endParaRPr lang="en-IN"/>
          </a:p>
        </p:txBody>
      </p:sp>
    </p:spTree>
    <p:extLst>
      <p:ext uri="{BB962C8B-B14F-4D97-AF65-F5344CB8AC3E}">
        <p14:creationId xmlns:p14="http://schemas.microsoft.com/office/powerpoint/2010/main" val="11593435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041" y="959313"/>
            <a:ext cx="2425950" cy="224205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3859877" y="960890"/>
            <a:ext cx="3828178" cy="449691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041"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5587E47-AB7D-492E-B7B4-D59119371BBB}" type="datetimeFigureOut">
              <a:rPr lang="en-IN" smtClean="0"/>
              <a:t>05-06-2020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ABA081-97D5-4CA1-BEF6-B05288244F57}"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666614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587E47-AB7D-492E-B7B4-D59119371BBB}" type="datetimeFigureOut">
              <a:rPr lang="en-IN" smtClean="0"/>
              <a:t>05-06-2020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ABA081-97D5-4CA1-BEF6-B05288244F57}" type="slidenum">
              <a:rPr lang="en-IN" smtClean="0"/>
              <a:t>‹#›</a:t>
            </a:fld>
            <a:endParaRPr lang="en-IN"/>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423943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4996501" y="482171"/>
            <a:ext cx="3511387" cy="5149101"/>
            <a:chOff x="4996501" y="482171"/>
            <a:chExt cx="3511387" cy="5149101"/>
          </a:xfrm>
        </p:grpSpPr>
        <p:sp>
          <p:nvSpPr>
            <p:cNvPr id="14" name="Rectangle 13"/>
            <p:cNvSpPr/>
            <p:nvPr/>
          </p:nvSpPr>
          <p:spPr>
            <a:xfrm>
              <a:off x="4996501" y="482171"/>
              <a:ext cx="3511387"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5312152" y="812506"/>
              <a:ext cx="2883013" cy="4479361"/>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32077" y="1129512"/>
            <a:ext cx="3386166" cy="1918487"/>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131420" y="3057166"/>
            <a:ext cx="3390817" cy="2092568"/>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124592" y="5469857"/>
            <a:ext cx="3393977" cy="320123"/>
          </a:xfrm>
        </p:spPr>
        <p:txBody>
          <a:bodyPr/>
          <a:lstStyle>
            <a:lvl1pPr algn="l">
              <a:defRPr/>
            </a:lvl1pPr>
          </a:lstStyle>
          <a:p>
            <a:fld id="{A5587E47-AB7D-492E-B7B4-D59119371BBB}" type="datetimeFigureOut">
              <a:rPr lang="en-IN" smtClean="0"/>
              <a:t>05-06-2020</a:t>
            </a:fld>
            <a:endParaRPr lang="en-IN"/>
          </a:p>
        </p:txBody>
      </p:sp>
      <p:sp>
        <p:nvSpPr>
          <p:cNvPr id="6" name="Footer Placeholder 5"/>
          <p:cNvSpPr>
            <a:spLocks noGrp="1"/>
          </p:cNvSpPr>
          <p:nvPr>
            <p:ph type="ftr" sz="quarter" idx="11"/>
          </p:nvPr>
        </p:nvSpPr>
        <p:spPr>
          <a:xfrm>
            <a:off x="1125459" y="318641"/>
            <a:ext cx="2601032" cy="320931"/>
          </a:xfrm>
        </p:spPr>
        <p:txBody>
          <a:bodyPr/>
          <a:lstStyle/>
          <a:p>
            <a:endParaRPr lang="en-IN"/>
          </a:p>
        </p:txBody>
      </p:sp>
      <p:sp>
        <p:nvSpPr>
          <p:cNvPr id="7" name="Slide Number Placeholder 6"/>
          <p:cNvSpPr>
            <a:spLocks noGrp="1"/>
          </p:cNvSpPr>
          <p:nvPr>
            <p:ph type="sldNum" sz="quarter" idx="12"/>
          </p:nvPr>
        </p:nvSpPr>
        <p:spPr>
          <a:xfrm>
            <a:off x="3726491" y="131730"/>
            <a:ext cx="795746" cy="503578"/>
          </a:xfrm>
        </p:spPr>
        <p:txBody>
          <a:bodyPr/>
          <a:lstStyle/>
          <a:p>
            <a:fld id="{8BABA081-97D5-4CA1-BEF6-B05288244F57}" type="slidenum">
              <a:rPr lang="en-IN" smtClean="0"/>
              <a:t>‹#›</a:t>
            </a:fld>
            <a:endParaRPr lang="en-IN"/>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70363" b="36435"/>
          <a:stretch/>
        </p:blipFill>
        <p:spPr>
          <a:xfrm>
            <a:off x="1125460" y="643464"/>
            <a:ext cx="3392424" cy="155448"/>
          </a:xfrm>
          <a:prstGeom prst="rect">
            <a:avLst/>
          </a:prstGeom>
          <a:noFill/>
          <a:ln>
            <a:noFill/>
          </a:ln>
        </p:spPr>
      </p:pic>
    </p:spTree>
    <p:extLst>
      <p:ext uri="{BB962C8B-B14F-4D97-AF65-F5344CB8AC3E}">
        <p14:creationId xmlns:p14="http://schemas.microsoft.com/office/powerpoint/2010/main" val="32117663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587E47-AB7D-492E-B7B4-D59119371BBB}" type="datetimeFigureOut">
              <a:rPr lang="en-IN" smtClean="0"/>
              <a:t>05-06-2020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ABA081-97D5-4CA1-BEF6-B05288244F57}" type="slidenum">
              <a:rPr lang="en-IN" smtClean="0"/>
              <a:t>‹#›</a:t>
            </a:fld>
            <a:endParaRPr lang="en-IN"/>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39913167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6447" y="796298"/>
            <a:ext cx="1103027" cy="466256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11910" y="796298"/>
            <a:ext cx="5301095" cy="46625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587E47-AB7D-492E-B7B4-D59119371BBB}" type="datetimeFigureOut">
              <a:rPr lang="en-IN" smtClean="0"/>
              <a:t>05-06-2020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ABA081-97D5-4CA1-BEF6-B05288244F57}"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59215" b="36435"/>
          <a:stretch/>
        </p:blipFill>
        <p:spPr>
          <a:xfrm rot="5400000">
            <a:off x="5605390" y="3050294"/>
            <a:ext cx="4663440" cy="155448"/>
          </a:xfrm>
          <a:prstGeom prst="rect">
            <a:avLst/>
          </a:prstGeom>
          <a:noFill/>
          <a:ln>
            <a:noFill/>
          </a:ln>
        </p:spPr>
      </p:pic>
    </p:spTree>
    <p:extLst>
      <p:ext uri="{BB962C8B-B14F-4D97-AF65-F5344CB8AC3E}">
        <p14:creationId xmlns:p14="http://schemas.microsoft.com/office/powerpoint/2010/main" val="390084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587E47-AB7D-492E-B7B4-D59119371BBB}" type="datetimeFigureOut">
              <a:rPr lang="en-IN" smtClean="0"/>
              <a:t>05-06-2020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ABA081-97D5-4CA1-BEF6-B05288244F57}" type="slidenum">
              <a:rPr lang="en-IN" smtClean="0"/>
              <a:t>‹#›</a:t>
            </a:fld>
            <a:endParaRPr lang="en-IN"/>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7068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587E47-AB7D-492E-B7B4-D59119371BBB}" type="datetimeFigureOut">
              <a:rPr lang="en-IN" smtClean="0"/>
              <a:t>05-06-2020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ABA081-97D5-4CA1-BEF6-B05288244F57}" type="slidenum">
              <a:rPr lang="en-IN" smtClean="0"/>
              <a:t>‹#›</a:t>
            </a:fld>
            <a:endParaRPr lang="en-IN"/>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5654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587E47-AB7D-492E-B7B4-D59119371BBB}" type="datetimeFigureOut">
              <a:rPr lang="en-IN" smtClean="0"/>
              <a:t>05-06-2020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ABA081-97D5-4CA1-BEF6-B05288244F57}" type="slidenum">
              <a:rPr lang="en-IN" smtClean="0"/>
              <a:t>‹#›</a:t>
            </a:fld>
            <a:endParaRPr lang="en-IN"/>
          </a:p>
        </p:txBody>
      </p:sp>
    </p:spTree>
    <p:extLst>
      <p:ext uri="{BB962C8B-B14F-4D97-AF65-F5344CB8AC3E}">
        <p14:creationId xmlns:p14="http://schemas.microsoft.com/office/powerpoint/2010/main" val="3845898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587E47-AB7D-492E-B7B4-D59119371BBB}" type="datetimeFigureOut">
              <a:rPr lang="en-IN" smtClean="0"/>
              <a:t>05-06-2020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ABA081-97D5-4CA1-BEF6-B05288244F57}" type="slidenum">
              <a:rPr lang="en-IN" smtClean="0"/>
              <a:t>‹#›</a:t>
            </a:fld>
            <a:endParaRPr lang="en-IN"/>
          </a:p>
        </p:txBody>
      </p:sp>
    </p:spTree>
    <p:extLst>
      <p:ext uri="{BB962C8B-B14F-4D97-AF65-F5344CB8AC3E}">
        <p14:creationId xmlns:p14="http://schemas.microsoft.com/office/powerpoint/2010/main" val="860747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587E47-AB7D-492E-B7B4-D59119371BBB}" type="datetimeFigureOut">
              <a:rPr lang="en-IN" smtClean="0"/>
              <a:t>05-06-2020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ABA081-97D5-4CA1-BEF6-B05288244F57}" type="slidenum">
              <a:rPr lang="en-IN" smtClean="0"/>
              <a:t>‹#›</a:t>
            </a:fld>
            <a:endParaRPr lang="en-IN"/>
          </a:p>
        </p:txBody>
      </p:sp>
    </p:spTree>
    <p:extLst>
      <p:ext uri="{BB962C8B-B14F-4D97-AF65-F5344CB8AC3E}">
        <p14:creationId xmlns:p14="http://schemas.microsoft.com/office/powerpoint/2010/main" val="3969328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5587E47-AB7D-492E-B7B4-D59119371BBB}" type="datetimeFigureOut">
              <a:rPr lang="en-IN" smtClean="0"/>
              <a:t>05-06-2020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ABA081-97D5-4CA1-BEF6-B05288244F57}" type="slidenum">
              <a:rPr lang="en-IN" smtClean="0"/>
              <a:t>‹#›</a:t>
            </a:fld>
            <a:endParaRPr lang="en-IN"/>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9024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A5587E47-AB7D-492E-B7B4-D59119371BBB}" type="datetimeFigureOut">
              <a:rPr lang="en-IN" smtClean="0"/>
              <a:t>05-06-2020</a:t>
            </a:fld>
            <a:endParaRPr lang="en-IN"/>
          </a:p>
        </p:txBody>
      </p:sp>
      <p:sp>
        <p:nvSpPr>
          <p:cNvPr id="6" name="Footer Placeholder 5"/>
          <p:cNvSpPr>
            <a:spLocks noGrp="1"/>
          </p:cNvSpPr>
          <p:nvPr>
            <p:ph type="ftr" sz="quarter" idx="11"/>
          </p:nvPr>
        </p:nvSpPr>
        <p:spPr>
          <a:xfrm>
            <a:off x="1437530" y="318641"/>
            <a:ext cx="3251553" cy="320931"/>
          </a:xfrm>
        </p:spPr>
        <p:txBody>
          <a:bodyPr/>
          <a:lstStyle/>
          <a:p>
            <a:endParaRPr lang="en-IN"/>
          </a:p>
        </p:txBody>
      </p:sp>
      <p:sp>
        <p:nvSpPr>
          <p:cNvPr id="7" name="Slide Number Placeholder 6"/>
          <p:cNvSpPr>
            <a:spLocks noGrp="1"/>
          </p:cNvSpPr>
          <p:nvPr>
            <p:ph type="sldNum" sz="quarter" idx="12"/>
          </p:nvPr>
        </p:nvSpPr>
        <p:spPr/>
        <p:txBody>
          <a:bodyPr/>
          <a:lstStyle/>
          <a:p>
            <a:fld id="{8BABA081-97D5-4CA1-BEF6-B05288244F57}" type="slidenum">
              <a:rPr lang="en-IN" smtClean="0"/>
              <a:t>‹#›</a:t>
            </a:fld>
            <a:endParaRPr lang="en-IN"/>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3614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5587E47-AB7D-492E-B7B4-D59119371BBB}" type="datetimeFigureOut">
              <a:rPr lang="en-IN" smtClean="0"/>
              <a:t>05-06-2020</a:t>
            </a:fld>
            <a:endParaRPr lang="en-IN"/>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8BABA081-97D5-4CA1-BEF6-B05288244F57}" type="slidenum">
              <a:rPr lang="en-IN" smtClean="0"/>
              <a:t>‹#›</a:t>
            </a:fld>
            <a:endParaRPr lang="en-IN"/>
          </a:p>
        </p:txBody>
      </p:sp>
    </p:spTree>
    <p:extLst>
      <p:ext uri="{BB962C8B-B14F-4D97-AF65-F5344CB8AC3E}">
        <p14:creationId xmlns:p14="http://schemas.microsoft.com/office/powerpoint/2010/main" val="3210004677"/>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854"/>
            <a:ext cx="9144000" cy="742950"/>
          </a:xfrm>
          <a:prstGeom prst="rect">
            <a:avLst/>
          </a:prstGeom>
        </p:spPr>
      </p:pic>
      <p:sp>
        <p:nvSpPr>
          <p:cNvPr id="12" name="Rectangle 11"/>
          <p:cNvSpPr/>
          <p:nvPr/>
        </p:nvSpPr>
        <p:spPr>
          <a:xfrm>
            <a:off x="0" y="468769"/>
            <a:ext cx="9144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p:cNvCxnSpPr/>
          <p:nvPr/>
        </p:nvCxnSpPr>
        <p:spPr>
          <a:xfrm>
            <a:off x="0" y="6121005"/>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28684" y="956172"/>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28684" y="2167385"/>
            <a:ext cx="6571343" cy="328863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21309" y="330371"/>
            <a:ext cx="2368292" cy="304938"/>
          </a:xfrm>
          <a:prstGeom prst="rect">
            <a:avLst/>
          </a:prstGeom>
        </p:spPr>
        <p:txBody>
          <a:bodyPr vert="horz" lIns="91440" tIns="45720" rIns="91440" bIns="45720" rtlCol="0" anchor="ctr"/>
          <a:lstStyle>
            <a:lvl1pPr algn="r">
              <a:defRPr sz="1000">
                <a:solidFill>
                  <a:schemeClr val="tx1">
                    <a:tint val="75000"/>
                  </a:schemeClr>
                </a:solidFill>
              </a:defRPr>
            </a:lvl1pPr>
          </a:lstStyle>
          <a:p>
            <a:fld id="{A5587E47-AB7D-492E-B7B4-D59119371BBB}" type="datetimeFigureOut">
              <a:rPr lang="en-IN" smtClean="0"/>
              <a:t>05-06-2020</a:t>
            </a:fld>
            <a:endParaRPr lang="en-IN"/>
          </a:p>
        </p:txBody>
      </p:sp>
      <p:sp>
        <p:nvSpPr>
          <p:cNvPr id="5" name="Footer Placeholder 4"/>
          <p:cNvSpPr>
            <a:spLocks noGrp="1"/>
          </p:cNvSpPr>
          <p:nvPr>
            <p:ph type="ftr" sz="quarter" idx="3"/>
          </p:nvPr>
        </p:nvSpPr>
        <p:spPr>
          <a:xfrm>
            <a:off x="1128684" y="329308"/>
            <a:ext cx="3388498"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893728" y="131730"/>
            <a:ext cx="795746" cy="503578"/>
          </a:xfrm>
          <a:prstGeom prst="rect">
            <a:avLst/>
          </a:prstGeom>
        </p:spPr>
        <p:txBody>
          <a:bodyPr vert="horz" lIns="91440" tIns="45720" rIns="91440" bIns="45720" rtlCol="0" anchor="t"/>
          <a:lstStyle>
            <a:lvl1pPr algn="r">
              <a:defRPr sz="2800">
                <a:solidFill>
                  <a:schemeClr val="accent1"/>
                </a:solidFill>
              </a:defRPr>
            </a:lvl1pPr>
          </a:lstStyle>
          <a:p>
            <a:fld id="{8BABA081-97D5-4CA1-BEF6-B05288244F57}" type="slidenum">
              <a:rPr lang="en-IN" smtClean="0"/>
              <a:t>‹#›</a:t>
            </a:fld>
            <a:endParaRPr lang="en-IN"/>
          </a:p>
        </p:txBody>
      </p:sp>
    </p:spTree>
    <p:extLst>
      <p:ext uri="{BB962C8B-B14F-4D97-AF65-F5344CB8AC3E}">
        <p14:creationId xmlns:p14="http://schemas.microsoft.com/office/powerpoint/2010/main" val="3862414860"/>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txStyles>
    <p:titleStyle>
      <a:lvl1pPr algn="l" defTabSz="6858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latin typeface="Times New Roman" pitchFamily="18" charset="0"/>
                <a:cs typeface="Times New Roman" pitchFamily="18" charset="0"/>
              </a:rPr>
              <a:t>Netflix </a:t>
            </a:r>
            <a:r>
              <a:rPr lang="en-IN" dirty="0">
                <a:latin typeface="Times New Roman" pitchFamily="18" charset="0"/>
                <a:cs typeface="Times New Roman" pitchFamily="18" charset="0"/>
              </a:rPr>
              <a:t>Recommender System</a:t>
            </a:r>
          </a:p>
        </p:txBody>
      </p:sp>
    </p:spTree>
    <p:extLst>
      <p:ext uri="{BB962C8B-B14F-4D97-AF65-F5344CB8AC3E}">
        <p14:creationId xmlns:p14="http://schemas.microsoft.com/office/powerpoint/2010/main" val="18838050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xmlns="" id="{29C51009-A09A-4689-8E6C-F8FC99E6A8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3357" y="1600199"/>
            <a:ext cx="2654449" cy="4297680"/>
          </a:xfrm>
        </p:spPr>
        <p:txBody>
          <a:bodyPr anchor="ctr">
            <a:normAutofit/>
          </a:bodyPr>
          <a:lstStyle/>
          <a:p>
            <a:r>
              <a:rPr lang="en-IN" sz="2500" b="1" dirty="0">
                <a:latin typeface="Times New Roman" pitchFamily="18" charset="0"/>
                <a:cs typeface="Times New Roman" pitchFamily="18" charset="0"/>
              </a:rPr>
              <a:t>EXPERIMENTS AND DISCUSSIONS:</a:t>
            </a:r>
          </a:p>
        </p:txBody>
      </p:sp>
      <p:cxnSp>
        <p:nvCxnSpPr>
          <p:cNvPr id="23" name="Straight Connector 9">
            <a:extLst>
              <a:ext uri="{FF2B5EF4-FFF2-40B4-BE49-F238E27FC236}">
                <a16:creationId xmlns:a16="http://schemas.microsoft.com/office/drawing/2014/main" xmlns="" id="{9EC65442-F244-409C-BF44-C5D6472E810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693638" y="1600199"/>
            <a:ext cx="4597502" cy="4297680"/>
          </a:xfrm>
        </p:spPr>
        <p:txBody>
          <a:bodyPr anchor="ctr">
            <a:normAutofit lnSpcReduction="10000"/>
          </a:bodyPr>
          <a:lstStyle/>
          <a:p>
            <a:pPr>
              <a:lnSpc>
                <a:spcPct val="110000"/>
              </a:lnSpc>
            </a:pPr>
            <a:r>
              <a:rPr lang="en-US" sz="1300" dirty="0" smtClean="0">
                <a:latin typeface="Times New Roman" pitchFamily="18" charset="0"/>
                <a:cs typeface="Times New Roman" pitchFamily="18" charset="0"/>
              </a:rPr>
              <a:t>The </a:t>
            </a:r>
            <a:r>
              <a:rPr lang="en-US" sz="1300" dirty="0">
                <a:latin typeface="Times New Roman" pitchFamily="18" charset="0"/>
                <a:cs typeface="Times New Roman" pitchFamily="18" charset="0"/>
              </a:rPr>
              <a:t>first model we implemented was a K-Means clustering using Adamic </a:t>
            </a:r>
            <a:r>
              <a:rPr lang="en-US" sz="1300" dirty="0" err="1">
                <a:latin typeface="Times New Roman" pitchFamily="18" charset="0"/>
                <a:cs typeface="Times New Roman" pitchFamily="18" charset="0"/>
              </a:rPr>
              <a:t>adar</a:t>
            </a:r>
            <a:r>
              <a:rPr lang="en-US" sz="1300" dirty="0">
                <a:latin typeface="Times New Roman" pitchFamily="18" charset="0"/>
                <a:cs typeface="Times New Roman" pitchFamily="18" charset="0"/>
              </a:rPr>
              <a:t> measure to represent the recommendations in a graphical form later on we implemented demographic filtering which is used to recommend the popular movies in the dataset is also named as Popularity recommender model, this was achieved by listing top 6 movies with the highest watch count in the dataset, but this model gives the same recommendation to every user without personalization, so we decided to implement Content-based, collaborative and hybrid filtering recommendation models. </a:t>
            </a:r>
            <a:endParaRPr lang="en-US" sz="1300" dirty="0" smtClean="0">
              <a:latin typeface="Times New Roman" pitchFamily="18" charset="0"/>
              <a:cs typeface="Times New Roman" pitchFamily="18" charset="0"/>
            </a:endParaRPr>
          </a:p>
          <a:p>
            <a:pPr>
              <a:lnSpc>
                <a:spcPct val="110000"/>
              </a:lnSpc>
            </a:pPr>
            <a:endParaRPr lang="en-US" sz="1300" dirty="0">
              <a:latin typeface="Times New Roman" pitchFamily="18" charset="0"/>
              <a:cs typeface="Times New Roman" pitchFamily="18" charset="0"/>
            </a:endParaRPr>
          </a:p>
          <a:p>
            <a:pPr>
              <a:lnSpc>
                <a:spcPct val="110000"/>
              </a:lnSpc>
            </a:pPr>
            <a:endParaRPr lang="en-US" sz="1300" dirty="0" smtClean="0">
              <a:latin typeface="Times New Roman" pitchFamily="18" charset="0"/>
              <a:cs typeface="Times New Roman" pitchFamily="18" charset="0"/>
            </a:endParaRPr>
          </a:p>
          <a:p>
            <a:pPr>
              <a:lnSpc>
                <a:spcPct val="110000"/>
              </a:lnSpc>
            </a:pPr>
            <a:r>
              <a:rPr lang="en-US" sz="1300" dirty="0" smtClean="0">
                <a:latin typeface="Times New Roman" pitchFamily="18" charset="0"/>
                <a:cs typeface="Times New Roman" pitchFamily="18" charset="0"/>
              </a:rPr>
              <a:t>These </a:t>
            </a:r>
            <a:r>
              <a:rPr lang="en-IN" sz="1300" dirty="0">
                <a:latin typeface="Times New Roman" pitchFamily="18" charset="0"/>
                <a:cs typeface="Times New Roman" pitchFamily="18" charset="0"/>
              </a:rPr>
              <a:t>models suggest based on the attributes of an item and the users preferred profile using item metadata such as cast, crew, keywords, genre, director, description, etc. for movies to understand if a person liked a particular item and same person will also like an item that is similar to it. And finally we come up with hybrid recommender it is the combination of both content based and collaborative filtering.</a:t>
            </a:r>
          </a:p>
          <a:p>
            <a:pPr>
              <a:lnSpc>
                <a:spcPct val="110000"/>
              </a:lnSpc>
            </a:pPr>
            <a:endParaRPr lang="en-IN" sz="1300" dirty="0"/>
          </a:p>
        </p:txBody>
      </p:sp>
    </p:spTree>
    <p:extLst>
      <p:ext uri="{BB962C8B-B14F-4D97-AF65-F5344CB8AC3E}">
        <p14:creationId xmlns:p14="http://schemas.microsoft.com/office/powerpoint/2010/main" val="2459595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latin typeface="Times New Roman" pitchFamily="18" charset="0"/>
                <a:cs typeface="Times New Roman" pitchFamily="18" charset="0"/>
              </a:rPr>
              <a:t>CONCLUSION:</a:t>
            </a:r>
          </a:p>
        </p:txBody>
      </p:sp>
      <p:sp>
        <p:nvSpPr>
          <p:cNvPr id="3" name="Content Placeholder 2"/>
          <p:cNvSpPr>
            <a:spLocks noGrp="1"/>
          </p:cNvSpPr>
          <p:nvPr>
            <p:ph idx="1"/>
          </p:nvPr>
        </p:nvSpPr>
        <p:spPr>
          <a:xfrm>
            <a:off x="323528" y="1853755"/>
            <a:ext cx="8496943" cy="4455565"/>
          </a:xfrm>
        </p:spPr>
        <p:txBody>
          <a:bodyPr>
            <a:normAutofit fontScale="32500" lnSpcReduction="20000"/>
          </a:bodyPr>
          <a:lstStyle/>
          <a:p>
            <a:r>
              <a:rPr lang="en-US" sz="3400" dirty="0">
                <a:latin typeface="Times New Roman" pitchFamily="18" charset="0"/>
                <a:cs typeface="Times New Roman" pitchFamily="18" charset="0"/>
              </a:rPr>
              <a:t>In this project, we have built 5 different recommendation engines based on different algorithms with different ideas. They are as follows:</a:t>
            </a:r>
            <a:endParaRPr lang="en-IN" sz="3400" dirty="0">
              <a:latin typeface="Times New Roman" pitchFamily="18" charset="0"/>
              <a:cs typeface="Times New Roman" pitchFamily="18" charset="0"/>
            </a:endParaRPr>
          </a:p>
          <a:p>
            <a:pPr lvl="0"/>
            <a:r>
              <a:rPr lang="en-US" sz="3400" b="1" dirty="0">
                <a:latin typeface="Times New Roman" pitchFamily="18" charset="0"/>
                <a:cs typeface="Times New Roman" pitchFamily="18" charset="0"/>
              </a:rPr>
              <a:t>Demographic Recommender:</a:t>
            </a:r>
            <a:r>
              <a:rPr lang="en-US" sz="3400" dirty="0">
                <a:latin typeface="Times New Roman" pitchFamily="18" charset="0"/>
                <a:cs typeface="Times New Roman" pitchFamily="18" charset="0"/>
              </a:rPr>
              <a:t> This is a simple recommender it used total TMDB vote averages and TMDB vote counts to build Top popular Movies Charts, in general and for a specific genre to all the users we will get same output. To sort final ratings we used the IMDB Weighted Rating System for better performance.</a:t>
            </a:r>
            <a:endParaRPr lang="en-IN" sz="3400" dirty="0">
              <a:latin typeface="Times New Roman" pitchFamily="18" charset="0"/>
              <a:cs typeface="Times New Roman" pitchFamily="18" charset="0"/>
            </a:endParaRPr>
          </a:p>
          <a:p>
            <a:pPr lvl="0"/>
            <a:r>
              <a:rPr lang="en-US" sz="3400" b="1" dirty="0">
                <a:latin typeface="Times New Roman" pitchFamily="18" charset="0"/>
                <a:cs typeface="Times New Roman" pitchFamily="18" charset="0"/>
              </a:rPr>
              <a:t>Content Based Recommender:</a:t>
            </a:r>
            <a:r>
              <a:rPr lang="en-US" sz="3400" dirty="0">
                <a:latin typeface="Times New Roman" pitchFamily="18" charset="0"/>
                <a:cs typeface="Times New Roman" pitchFamily="18" charset="0"/>
              </a:rPr>
              <a:t> We built two content based engines; one that took movie overview and taglines as input and the other which took metadata such as cast, crew, genre and keywords to come up with predictions. </a:t>
            </a:r>
            <a:r>
              <a:rPr lang="en-IN" sz="3400" dirty="0">
                <a:latin typeface="Times New Roman" pitchFamily="18" charset="0"/>
                <a:cs typeface="Times New Roman" pitchFamily="18" charset="0"/>
              </a:rPr>
              <a:t>We additionally </a:t>
            </a:r>
            <a:r>
              <a:rPr lang="en-IN" sz="3400" dirty="0" err="1">
                <a:latin typeface="Times New Roman" pitchFamily="18" charset="0"/>
                <a:cs typeface="Times New Roman" pitchFamily="18" charset="0"/>
              </a:rPr>
              <a:t>deviced</a:t>
            </a:r>
            <a:r>
              <a:rPr lang="en-IN" sz="3400" dirty="0">
                <a:latin typeface="Times New Roman" pitchFamily="18" charset="0"/>
                <a:cs typeface="Times New Roman" pitchFamily="18" charset="0"/>
              </a:rPr>
              <a:t> a straightforward channel to give more noteworthy inclination to films with more votes and higher appraisals.</a:t>
            </a:r>
          </a:p>
          <a:p>
            <a:pPr lvl="0"/>
            <a:r>
              <a:rPr lang="en-US" sz="3400" b="1" dirty="0">
                <a:latin typeface="Times New Roman" pitchFamily="18" charset="0"/>
                <a:cs typeface="Times New Roman" pitchFamily="18" charset="0"/>
              </a:rPr>
              <a:t>Collaborative Filtering:</a:t>
            </a:r>
            <a:r>
              <a:rPr lang="en-US" sz="3400" dirty="0">
                <a:latin typeface="Times New Roman" pitchFamily="18" charset="0"/>
                <a:cs typeface="Times New Roman" pitchFamily="18" charset="0"/>
              </a:rPr>
              <a:t> We used the powerful Surprise Library to build a collaborative filter based on single value decomposition. The RMSE obtained was less than 1 and the engine gave estimated ratings for a given user and movie.</a:t>
            </a:r>
            <a:endParaRPr lang="en-IN" sz="3400" dirty="0">
              <a:latin typeface="Times New Roman" pitchFamily="18" charset="0"/>
              <a:cs typeface="Times New Roman" pitchFamily="18" charset="0"/>
            </a:endParaRPr>
          </a:p>
          <a:p>
            <a:pPr lvl="0"/>
            <a:r>
              <a:rPr lang="en-US" sz="3400" b="1" dirty="0">
                <a:latin typeface="Times New Roman" pitchFamily="18" charset="0"/>
                <a:cs typeface="Times New Roman" pitchFamily="18" charset="0"/>
              </a:rPr>
              <a:t>Hybrid Engine:</a:t>
            </a:r>
            <a:r>
              <a:rPr lang="en-US" sz="3400" dirty="0">
                <a:latin typeface="Times New Roman" pitchFamily="18" charset="0"/>
                <a:cs typeface="Times New Roman" pitchFamily="18" charset="0"/>
              </a:rPr>
              <a:t> We brought together ideas from content and collaborative filtering to build an engine that gave movie suggestions to a particular user based on the estimated ratings that it had internally calculated for that user.</a:t>
            </a:r>
            <a:endParaRPr lang="en-IN" sz="3400" dirty="0">
              <a:latin typeface="Times New Roman" pitchFamily="18" charset="0"/>
              <a:cs typeface="Times New Roman" pitchFamily="18" charset="0"/>
            </a:endParaRPr>
          </a:p>
          <a:p>
            <a:pPr lvl="0"/>
            <a:r>
              <a:rPr lang="en-US" sz="3400" b="1" dirty="0">
                <a:latin typeface="Times New Roman" pitchFamily="18" charset="0"/>
                <a:cs typeface="Times New Roman" pitchFamily="18" charset="0"/>
              </a:rPr>
              <a:t>K-Means clustering with TF-IDF Using </a:t>
            </a:r>
            <a:r>
              <a:rPr lang="en-US" sz="3400" b="1" dirty="0" err="1">
                <a:latin typeface="Times New Roman" pitchFamily="18" charset="0"/>
                <a:cs typeface="Times New Roman" pitchFamily="18" charset="0"/>
              </a:rPr>
              <a:t>Adamic</a:t>
            </a:r>
            <a:r>
              <a:rPr lang="en-US" sz="3400" b="1" dirty="0">
                <a:latin typeface="Times New Roman" pitchFamily="18" charset="0"/>
                <a:cs typeface="Times New Roman" pitchFamily="18" charset="0"/>
              </a:rPr>
              <a:t> Adar Measure: </a:t>
            </a:r>
            <a:r>
              <a:rPr lang="en-US" sz="3400" dirty="0" err="1">
                <a:latin typeface="Times New Roman" pitchFamily="18" charset="0"/>
                <a:cs typeface="Times New Roman" pitchFamily="18" charset="0"/>
              </a:rPr>
              <a:t>KMeans</a:t>
            </a:r>
            <a:r>
              <a:rPr lang="en-US" sz="3400" dirty="0">
                <a:latin typeface="Times New Roman" pitchFamily="18" charset="0"/>
                <a:cs typeface="Times New Roman" pitchFamily="18" charset="0"/>
              </a:rPr>
              <a:t> clustering was implemented by creating a cluster of movies in the dataset. The clustering was based on user watch history. Based on the cluster, recommendation was then done, one of the advantage of this clustering method is that it scales well with large dataset.</a:t>
            </a:r>
            <a:endParaRPr lang="en-IN" sz="34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1469081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xmlns="" id="{CDDE5CDF-1512-4CDA-B956-23D223F8DE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3" name="Picture 72">
            <a:extLst>
              <a:ext uri="{FF2B5EF4-FFF2-40B4-BE49-F238E27FC236}">
                <a16:creationId xmlns:a16="http://schemas.microsoft.com/office/drawing/2014/main" xmlns="" id="{B029D7D8-5A6B-4C76-94C8-15798C6C5AD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75" name="Straight Connector 74">
            <a:extLst>
              <a:ext uri="{FF2B5EF4-FFF2-40B4-BE49-F238E27FC236}">
                <a16:creationId xmlns:a16="http://schemas.microsoft.com/office/drawing/2014/main" xmlns="" id="{A5C9319C-E20D-4884-952F-60B6A58C3E3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77" name="Rectangle 76">
            <a:extLst>
              <a:ext uri="{FF2B5EF4-FFF2-40B4-BE49-F238E27FC236}">
                <a16:creationId xmlns:a16="http://schemas.microsoft.com/office/drawing/2014/main" xmlns="" id="{F1176DA6-4BBF-42A4-9C94-E6613CCD6B3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xmlns="" id="{99AAB0AE-172B-4FB4-80C2-86CD6B8242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57759" y="480060"/>
            <a:ext cx="8428482" cy="5897880"/>
          </a:xfrm>
          <a:prstGeom prst="rect">
            <a:avLst/>
          </a:prstGeom>
          <a:solidFill>
            <a:schemeClr val="bg1"/>
          </a:solidFill>
          <a:ln w="22225">
            <a:solidFill>
              <a:srgbClr val="E8A1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786466" y="643467"/>
            <a:ext cx="5571066" cy="557106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2656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l"/>
            <a:r>
              <a:rPr lang="en-IN" sz="2400" b="1" dirty="0">
                <a:latin typeface="Times New Roman" pitchFamily="18" charset="0"/>
                <a:cs typeface="Times New Roman" pitchFamily="18" charset="0"/>
              </a:rPr>
              <a:t>INTRODUCTION:</a:t>
            </a:r>
          </a:p>
        </p:txBody>
      </p:sp>
      <p:sp>
        <p:nvSpPr>
          <p:cNvPr id="5" name="Rectangle 4"/>
          <p:cNvSpPr/>
          <p:nvPr/>
        </p:nvSpPr>
        <p:spPr>
          <a:xfrm>
            <a:off x="539552" y="332656"/>
            <a:ext cx="8136904" cy="1008112"/>
          </a:xfrm>
          <a:prstGeom prst="rect">
            <a:avLst/>
          </a:prstGeom>
          <a:noFill/>
          <a:ln>
            <a:solidFill>
              <a:schemeClr val="tx1"/>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b="1" dirty="0">
                <a:latin typeface="Times New Roman" pitchFamily="18" charset="0"/>
                <a:cs typeface="Times New Roman" pitchFamily="18" charset="0"/>
              </a:rPr>
              <a:t>:</a:t>
            </a:r>
          </a:p>
        </p:txBody>
      </p:sp>
      <p:pic>
        <p:nvPicPr>
          <p:cNvPr id="3" name="Content Placeholder 2"/>
          <p:cNvPicPr>
            <a:picLocks noGrp="1" noChangeAspect="1"/>
          </p:cNvPicPr>
          <p:nvPr>
            <p:ph idx="1"/>
          </p:nvPr>
        </p:nvPicPr>
        <p:blipFill>
          <a:blip r:embed="rId2"/>
          <a:stretch>
            <a:fillRect/>
          </a:stretch>
        </p:blipFill>
        <p:spPr>
          <a:xfrm>
            <a:off x="1946672" y="2016125"/>
            <a:ext cx="6729784" cy="3449638"/>
          </a:xfrm>
          <a:prstGeom prst="rect">
            <a:avLst/>
          </a:prstGeom>
        </p:spPr>
      </p:pic>
    </p:spTree>
    <p:extLst>
      <p:ext uri="{BB962C8B-B14F-4D97-AF65-F5344CB8AC3E}">
        <p14:creationId xmlns:p14="http://schemas.microsoft.com/office/powerpoint/2010/main" val="13920355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32D32A60-013B-47A8-8833-D242408091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AE27932B-B694-4C4C-90D7-A0333A7C58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1088684" y="2303047"/>
            <a:ext cx="2454070" cy="2674198"/>
          </a:xfrm>
        </p:spPr>
        <p:txBody>
          <a:bodyPr anchor="t">
            <a:normAutofit/>
          </a:bodyPr>
          <a:lstStyle/>
          <a:p>
            <a:r>
              <a:rPr lang="en-IN" sz="2000" b="1" dirty="0">
                <a:latin typeface="Times New Roman" pitchFamily="18" charset="0"/>
                <a:cs typeface="Times New Roman" pitchFamily="18" charset="0"/>
              </a:rPr>
              <a:t>METHODOLOGY:</a:t>
            </a:r>
          </a:p>
        </p:txBody>
      </p:sp>
      <p:cxnSp>
        <p:nvCxnSpPr>
          <p:cNvPr id="18" name="Straight Connector 12">
            <a:extLst>
              <a:ext uri="{FF2B5EF4-FFF2-40B4-BE49-F238E27FC236}">
                <a16:creationId xmlns:a16="http://schemas.microsoft.com/office/drawing/2014/main" xmlns="" id="{9EBB0476-5CF0-4F44-8D68-5D42D7AEE43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088684" y="2146542"/>
            <a:ext cx="245407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0" name="Title 1">
            <a:extLst>
              <a:ext uri="{FF2B5EF4-FFF2-40B4-BE49-F238E27FC236}">
                <a16:creationId xmlns:a16="http://schemas.microsoft.com/office/drawing/2014/main" xmlns="" id="{A9DA474E-6B91-4200-840F-0257B2358A75}"/>
              </a:ext>
              <a:ext uri="{C183D7F6-B498-43B3-948B-1728B52AA6E4}">
                <adec:decorative xmlns:adec="http://schemas.microsoft.com/office/drawing/2017/decorative" xmlns=""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8685" y="3122496"/>
            <a:ext cx="264761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7" name="Picture 16">
            <a:extLst>
              <a:ext uri="{FF2B5EF4-FFF2-40B4-BE49-F238E27FC236}">
                <a16:creationId xmlns:a16="http://schemas.microsoft.com/office/drawing/2014/main" xmlns="" id="{DF63C9AD-AE6E-4512-8171-91612E84CCF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9" name="Straight Connector 18">
            <a:extLst>
              <a:ext uri="{FF2B5EF4-FFF2-40B4-BE49-F238E27FC236}">
                <a16:creationId xmlns:a16="http://schemas.microsoft.com/office/drawing/2014/main" xmlns="" id="{FE1A49CE-B63D-457A-A180-1C883E1A63D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xmlns="" id="{C37C6C82-23C1-4A18-94CC-CE1F7E219AF5}"/>
              </a:ext>
            </a:extLst>
          </p:cNvPr>
          <p:cNvGraphicFramePr>
            <a:graphicFrameLocks noGrp="1"/>
          </p:cNvGraphicFramePr>
          <p:nvPr>
            <p:ph idx="1"/>
            <p:extLst>
              <p:ext uri="{D42A27DB-BD31-4B8C-83A1-F6EECF244321}">
                <p14:modId xmlns:p14="http://schemas.microsoft.com/office/powerpoint/2010/main" val="3202124661"/>
              </p:ext>
            </p:extLst>
          </p:nvPr>
        </p:nvGraphicFramePr>
        <p:xfrm>
          <a:off x="3856434" y="803275"/>
          <a:ext cx="4435078"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386421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29C51009-A09A-4689-8E6C-F8FC99E6A8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3357" y="1600199"/>
            <a:ext cx="2654449" cy="4297680"/>
          </a:xfrm>
        </p:spPr>
        <p:txBody>
          <a:bodyPr anchor="ctr">
            <a:normAutofit/>
          </a:bodyPr>
          <a:lstStyle/>
          <a:p>
            <a:r>
              <a:rPr lang="en-IN" sz="2000" b="1" dirty="0" smtClean="0">
                <a:latin typeface="Times New Roman" pitchFamily="18" charset="0"/>
                <a:cs typeface="Times New Roman" pitchFamily="18" charset="0"/>
              </a:rPr>
              <a:t>Data </a:t>
            </a:r>
            <a:br>
              <a:rPr lang="en-IN" sz="2000" b="1" dirty="0" smtClean="0">
                <a:latin typeface="Times New Roman" pitchFamily="18" charset="0"/>
                <a:cs typeface="Times New Roman" pitchFamily="18" charset="0"/>
              </a:rPr>
            </a:br>
            <a:r>
              <a:rPr lang="en-IN" sz="2000" b="1" dirty="0" smtClean="0">
                <a:latin typeface="Times New Roman" pitchFamily="18" charset="0"/>
                <a:cs typeface="Times New Roman" pitchFamily="18" charset="0"/>
              </a:rPr>
              <a:t>Pre-processing</a:t>
            </a:r>
            <a:endParaRPr lang="en-IN" sz="2000" b="1" dirty="0">
              <a:latin typeface="Times New Roman" pitchFamily="18" charset="0"/>
              <a:cs typeface="Times New Roman" pitchFamily="18" charset="0"/>
            </a:endParaRPr>
          </a:p>
        </p:txBody>
      </p:sp>
      <p:cxnSp>
        <p:nvCxnSpPr>
          <p:cNvPr id="10" name="Straight Connector 9">
            <a:extLst>
              <a:ext uri="{FF2B5EF4-FFF2-40B4-BE49-F238E27FC236}">
                <a16:creationId xmlns:a16="http://schemas.microsoft.com/office/drawing/2014/main" xmlns="" id="{9EC65442-F244-409C-BF44-C5D6472E810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693638" y="1600199"/>
            <a:ext cx="4597502" cy="4297680"/>
          </a:xfrm>
        </p:spPr>
        <p:txBody>
          <a:bodyPr anchor="ctr">
            <a:normAutofit fontScale="92500" lnSpcReduction="20000"/>
          </a:bodyPr>
          <a:lstStyle/>
          <a:p>
            <a:pPr>
              <a:lnSpc>
                <a:spcPct val="110000"/>
              </a:lnSpc>
              <a:buFont typeface="Wingdings" pitchFamily="2" charset="2"/>
              <a:buChar char="Ø"/>
            </a:pPr>
            <a:r>
              <a:rPr lang="en-IN" sz="1400" b="1" dirty="0">
                <a:latin typeface="Times New Roman" pitchFamily="18" charset="0"/>
                <a:cs typeface="Times New Roman" pitchFamily="18" charset="0"/>
              </a:rPr>
              <a:t>Data Preparation –</a:t>
            </a:r>
          </a:p>
          <a:p>
            <a:pPr lvl="1">
              <a:lnSpc>
                <a:spcPct val="110000"/>
              </a:lnSpc>
              <a:buFont typeface="Courier New" pitchFamily="49" charset="0"/>
              <a:buChar char="o"/>
            </a:pPr>
            <a:r>
              <a:rPr lang="en-IN" sz="1400" dirty="0">
                <a:latin typeface="Times New Roman" pitchFamily="18" charset="0"/>
                <a:cs typeface="Times New Roman" pitchFamily="18" charset="0"/>
              </a:rPr>
              <a:t>Select the applicable information, which means diminishing the information volume by improving the information quality.</a:t>
            </a:r>
          </a:p>
          <a:p>
            <a:pPr lvl="1">
              <a:lnSpc>
                <a:spcPct val="110000"/>
              </a:lnSpc>
              <a:buFont typeface="Courier New" pitchFamily="49" charset="0"/>
              <a:buChar char="o"/>
            </a:pPr>
            <a:r>
              <a:rPr lang="en-US" sz="1400" dirty="0">
                <a:latin typeface="Times New Roman" pitchFamily="18" charset="0"/>
                <a:cs typeface="Times New Roman" pitchFamily="18" charset="0"/>
              </a:rPr>
              <a:t>Normalize the data, eliminating some extreme values in the ratings per user</a:t>
            </a:r>
          </a:p>
          <a:p>
            <a:pPr>
              <a:lnSpc>
                <a:spcPct val="110000"/>
              </a:lnSpc>
              <a:buFont typeface="Wingdings" pitchFamily="2" charset="2"/>
              <a:buChar char="Ø"/>
            </a:pPr>
            <a:r>
              <a:rPr lang="en-IN" sz="1400" b="1" dirty="0">
                <a:latin typeface="Times New Roman" pitchFamily="18" charset="0"/>
                <a:cs typeface="Times New Roman" pitchFamily="18" charset="0"/>
              </a:rPr>
              <a:t>Data Analysis – </a:t>
            </a:r>
          </a:p>
          <a:p>
            <a:pPr marL="0" indent="0">
              <a:lnSpc>
                <a:spcPct val="110000"/>
              </a:lnSpc>
              <a:buNone/>
            </a:pPr>
            <a:r>
              <a:rPr lang="en-IN" sz="1400" b="1" dirty="0">
                <a:latin typeface="Times New Roman" pitchFamily="18" charset="0"/>
                <a:cs typeface="Times New Roman" pitchFamily="18" charset="0"/>
              </a:rPr>
              <a:t>	</a:t>
            </a:r>
            <a:r>
              <a:rPr lang="en-IN" sz="1400" dirty="0">
                <a:latin typeface="Times New Roman" pitchFamily="18" charset="0"/>
                <a:cs typeface="Times New Roman" pitchFamily="18" charset="0"/>
              </a:rPr>
              <a:t>To Analyse the Data :</a:t>
            </a:r>
          </a:p>
          <a:p>
            <a:pPr lvl="3">
              <a:lnSpc>
                <a:spcPct val="110000"/>
              </a:lnSpc>
              <a:buFont typeface="Courier New" pitchFamily="49" charset="0"/>
              <a:buChar char="o"/>
            </a:pPr>
            <a:r>
              <a:rPr lang="en-IN" dirty="0"/>
              <a:t>Understand every category in the rating column.</a:t>
            </a:r>
          </a:p>
          <a:p>
            <a:pPr lvl="3">
              <a:lnSpc>
                <a:spcPct val="110000"/>
              </a:lnSpc>
              <a:buFont typeface="Courier New" pitchFamily="49" charset="0"/>
              <a:buChar char="o"/>
            </a:pPr>
            <a:r>
              <a:rPr lang="en-US" dirty="0"/>
              <a:t>Need to understand what content is available in different countries.</a:t>
            </a:r>
          </a:p>
          <a:p>
            <a:pPr lvl="3">
              <a:lnSpc>
                <a:spcPct val="110000"/>
              </a:lnSpc>
              <a:buFont typeface="Courier New" pitchFamily="49" charset="0"/>
              <a:buChar char="o"/>
            </a:pPr>
            <a:r>
              <a:rPr lang="en-IN" dirty="0"/>
              <a:t>Whether Netflix has increasingly focusing on TV shows or movies in recent years.</a:t>
            </a:r>
          </a:p>
          <a:p>
            <a:pPr lvl="3">
              <a:lnSpc>
                <a:spcPct val="110000"/>
              </a:lnSpc>
              <a:buFont typeface="Courier New" pitchFamily="49" charset="0"/>
              <a:buChar char="o"/>
            </a:pPr>
            <a:r>
              <a:rPr lang="en-US" dirty="0"/>
              <a:t>Understand the most observed rating categories in Movies and TV shows.</a:t>
            </a:r>
          </a:p>
          <a:p>
            <a:pPr lvl="3">
              <a:lnSpc>
                <a:spcPct val="110000"/>
              </a:lnSpc>
              <a:buFont typeface="Courier New" pitchFamily="49" charset="0"/>
              <a:buChar char="o"/>
            </a:pPr>
            <a:r>
              <a:rPr lang="en-IN" dirty="0"/>
              <a:t>Identifying similar content by matching text-based features using TF-IDF. </a:t>
            </a:r>
          </a:p>
          <a:p>
            <a:pPr marL="1371600" lvl="3" indent="0">
              <a:lnSpc>
                <a:spcPct val="110000"/>
              </a:lnSpc>
              <a:buNone/>
            </a:pPr>
            <a:endParaRPr lang="en-US" dirty="0"/>
          </a:p>
          <a:p>
            <a:pPr marL="1371600" lvl="3" indent="0">
              <a:lnSpc>
                <a:spcPct val="110000"/>
              </a:lnSpc>
              <a:buNone/>
            </a:pPr>
            <a:endParaRPr lang="en-IN" dirty="0">
              <a:latin typeface="Times New Roman" pitchFamily="18" charset="0"/>
              <a:cs typeface="Times New Roman" pitchFamily="18" charset="0"/>
            </a:endParaRPr>
          </a:p>
          <a:p>
            <a:pPr lvl="1">
              <a:lnSpc>
                <a:spcPct val="110000"/>
              </a:lnSpc>
              <a:buFont typeface="Courier New" pitchFamily="49" charset="0"/>
              <a:buChar char="o"/>
            </a:pP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26457688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229600" cy="936104"/>
          </a:xfrm>
        </p:spPr>
        <p:txBody>
          <a:bodyPr>
            <a:normAutofit/>
          </a:bodyPr>
          <a:lstStyle/>
          <a:p>
            <a:pPr algn="l"/>
            <a:r>
              <a:rPr lang="en-IN" sz="2400" b="1" dirty="0">
                <a:latin typeface="Times New Roman" pitchFamily="18" charset="0"/>
                <a:cs typeface="Times New Roman" pitchFamily="18" charset="0"/>
              </a:rPr>
              <a:t>Continuation…</a:t>
            </a:r>
          </a:p>
        </p:txBody>
      </p:sp>
      <p:sp>
        <p:nvSpPr>
          <p:cNvPr id="3" name="Content Placeholder 2"/>
          <p:cNvSpPr>
            <a:spLocks noGrp="1"/>
          </p:cNvSpPr>
          <p:nvPr>
            <p:ph idx="1"/>
          </p:nvPr>
        </p:nvSpPr>
        <p:spPr>
          <a:xfrm>
            <a:off x="395536" y="980728"/>
            <a:ext cx="8229600" cy="5256584"/>
          </a:xfrm>
        </p:spPr>
        <p:txBody>
          <a:bodyPr>
            <a:normAutofit lnSpcReduction="10000"/>
          </a:bodyPr>
          <a:lstStyle/>
          <a:p>
            <a:pPr>
              <a:buFont typeface="Wingdings" pitchFamily="2" charset="2"/>
              <a:buChar char="Ø"/>
            </a:pPr>
            <a:r>
              <a:rPr lang="en-US" sz="1600" b="1" dirty="0">
                <a:latin typeface="Times New Roman" pitchFamily="18" charset="0"/>
                <a:cs typeface="Times New Roman" pitchFamily="18" charset="0"/>
              </a:rPr>
              <a:t>VARIOUS METHODS OF BUILDING A MOVIE RECOMMENDER SYSTEM:</a:t>
            </a:r>
          </a:p>
          <a:p>
            <a:pPr lvl="1">
              <a:lnSpc>
                <a:spcPct val="150000"/>
              </a:lnSpc>
              <a:buFont typeface="Courier New" pitchFamily="49" charset="0"/>
              <a:buChar char="o"/>
            </a:pPr>
            <a:r>
              <a:rPr lang="en-US" b="1" dirty="0"/>
              <a:t>K-Means clustering with TF-IDF</a:t>
            </a:r>
            <a:endParaRPr lang="en-US" sz="1400" dirty="0">
              <a:latin typeface="Times New Roman" pitchFamily="18" charset="0"/>
              <a:cs typeface="Times New Roman" pitchFamily="18" charset="0"/>
            </a:endParaRPr>
          </a:p>
          <a:p>
            <a:pPr marL="457200" lvl="1" indent="0">
              <a:lnSpc>
                <a:spcPct val="150000"/>
              </a:lnSpc>
              <a:buNone/>
            </a:pPr>
            <a:r>
              <a:rPr lang="en-US" sz="1400" dirty="0">
                <a:latin typeface="Times New Roman" pitchFamily="18" charset="0"/>
                <a:cs typeface="Times New Roman" pitchFamily="18" charset="0"/>
              </a:rPr>
              <a:t>K-Means clustering is an unsupervised learning algorithm that will attempt to group similar clusters together in our data. The overall goal is to divide data into distinct groups such that observations within each group are similar. Based on the cluster, recommendation was then done, one of the advantage of this clustering method is that it scales well with large dataset.</a:t>
            </a:r>
          </a:p>
          <a:p>
            <a:pPr marL="457200" lvl="1" indent="0">
              <a:lnSpc>
                <a:spcPct val="150000"/>
              </a:lnSpc>
              <a:buNone/>
            </a:pPr>
            <a:r>
              <a:rPr lang="en-US" sz="1400" b="1" dirty="0"/>
              <a:t>TF-IDF (frequency-inverse document frequency</a:t>
            </a:r>
            <a:r>
              <a:rPr lang="en-US" sz="1400" dirty="0"/>
              <a:t>) –</a:t>
            </a:r>
          </a:p>
          <a:p>
            <a:pPr marL="0" indent="0">
              <a:buNone/>
            </a:pPr>
            <a:r>
              <a:rPr lang="en-US" sz="1400" dirty="0">
                <a:latin typeface="Times New Roman" pitchFamily="18" charset="0"/>
                <a:cs typeface="Times New Roman" pitchFamily="18" charset="0"/>
              </a:rPr>
              <a:t>	</a:t>
            </a:r>
            <a:r>
              <a:rPr lang="en-US" sz="1400" b="1" dirty="0">
                <a:latin typeface="Times New Roman" pitchFamily="18" charset="0"/>
                <a:cs typeface="Times New Roman" pitchFamily="18" charset="0"/>
              </a:rPr>
              <a:t>Assessing word relevancy via term TF-IDF </a:t>
            </a:r>
            <a:endParaRPr lang="en-IN" sz="1400" b="1" dirty="0">
              <a:latin typeface="Times New Roman" pitchFamily="18" charset="0"/>
              <a:cs typeface="Times New Roman" pitchFamily="18" charset="0"/>
            </a:endParaRPr>
          </a:p>
          <a:p>
            <a:pPr marL="914400" lvl="2" indent="0">
              <a:buNone/>
            </a:pPr>
            <a:r>
              <a:rPr lang="en-US" sz="1600" dirty="0">
                <a:latin typeface="Times New Roman" pitchFamily="18" charset="0"/>
                <a:cs typeface="Times New Roman" pitchFamily="18" charset="0"/>
              </a:rPr>
              <a:t>The tf-idf is the term frequency and the inverse document frequency represented as:</a:t>
            </a:r>
          </a:p>
          <a:p>
            <a:pPr marL="914400" lvl="2" indent="0">
              <a:buNone/>
            </a:pPr>
            <a:endParaRPr lang="en-US" sz="1600" dirty="0">
              <a:latin typeface="Times New Roman" pitchFamily="18" charset="0"/>
              <a:cs typeface="Times New Roman" pitchFamily="18" charset="0"/>
            </a:endParaRPr>
          </a:p>
          <a:p>
            <a:pPr marL="914400" lvl="2" indent="0">
              <a:buNone/>
            </a:pPr>
            <a:endParaRPr lang="en-US" sz="1600" dirty="0">
              <a:latin typeface="Times New Roman" pitchFamily="18" charset="0"/>
              <a:cs typeface="Times New Roman" pitchFamily="18" charset="0"/>
            </a:endParaRPr>
          </a:p>
          <a:p>
            <a:pPr marL="914400" lvl="2" indent="0">
              <a:buNone/>
            </a:pPr>
            <a:endParaRPr lang="en-US" sz="1600" dirty="0"/>
          </a:p>
          <a:p>
            <a:pPr marL="914400" lvl="2" indent="0">
              <a:buNone/>
            </a:pPr>
            <a:r>
              <a:rPr lang="en-US" sz="1600" dirty="0">
                <a:latin typeface="Times New Roman" pitchFamily="18" charset="0"/>
                <a:cs typeface="Times New Roman" pitchFamily="18" charset="0"/>
              </a:rPr>
              <a:t>tf-</a:t>
            </a:r>
            <a:r>
              <a:rPr lang="en-US" sz="1600" i="1" dirty="0">
                <a:latin typeface="Times New Roman" pitchFamily="18" charset="0"/>
                <a:cs typeface="Times New Roman" pitchFamily="18" charset="0"/>
              </a:rPr>
              <a:t>idf(t, d)</a:t>
            </a:r>
            <a:r>
              <a:rPr lang="en-US" sz="1600" dirty="0">
                <a:latin typeface="Times New Roman" pitchFamily="18" charset="0"/>
                <a:cs typeface="Times New Roman" pitchFamily="18" charset="0"/>
              </a:rPr>
              <a:t> can be calculated as:</a:t>
            </a:r>
          </a:p>
          <a:p>
            <a:pPr marL="914400" lvl="2" indent="0">
              <a:buNone/>
            </a:pPr>
            <a:endParaRPr lang="en-US" sz="1600" dirty="0">
              <a:latin typeface="Times New Roman" pitchFamily="18" charset="0"/>
              <a:cs typeface="Times New Roman" pitchFamily="18" charset="0"/>
            </a:endParaRPr>
          </a:p>
          <a:p>
            <a:pPr marL="914400" lvl="2" indent="0" algn="ctr">
              <a:buNone/>
            </a:pPr>
            <a:r>
              <a:rPr lang="en-IN"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tf-idf (t, d) = </a:t>
            </a:r>
            <a:r>
              <a:rPr lang="en-US" sz="1600" b="1" dirty="0" err="1">
                <a:latin typeface="Times New Roman" pitchFamily="18" charset="0"/>
                <a:cs typeface="Times New Roman" pitchFamily="18" charset="0"/>
              </a:rPr>
              <a:t>tf</a:t>
            </a:r>
            <a:r>
              <a:rPr lang="en-US" sz="1600" b="1" dirty="0">
                <a:latin typeface="Times New Roman" pitchFamily="18" charset="0"/>
                <a:cs typeface="Times New Roman" pitchFamily="18" charset="0"/>
              </a:rPr>
              <a:t> (t, d) * log(N/(</a:t>
            </a:r>
            <a:r>
              <a:rPr lang="en-US" sz="1600" b="1" dirty="0" err="1">
                <a:latin typeface="Times New Roman" pitchFamily="18" charset="0"/>
                <a:cs typeface="Times New Roman" pitchFamily="18" charset="0"/>
              </a:rPr>
              <a:t>df</a:t>
            </a:r>
            <a:r>
              <a:rPr lang="en-US" sz="1600" b="1" dirty="0">
                <a:latin typeface="Times New Roman" pitchFamily="18" charset="0"/>
                <a:cs typeface="Times New Roman" pitchFamily="18" charset="0"/>
              </a:rPr>
              <a:t> + 1))</a:t>
            </a:r>
            <a:endParaRPr lang="en-IN" sz="1600" dirty="0">
              <a:latin typeface="Times New Roman" pitchFamily="18" charset="0"/>
              <a:cs typeface="Times New Roman" pitchFamily="18" charset="0"/>
            </a:endParaRPr>
          </a:p>
          <a:p>
            <a:pPr marL="914400" lvl="2" indent="0">
              <a:buNone/>
            </a:pPr>
            <a:endParaRPr lang="en-IN" sz="1600" dirty="0">
              <a:latin typeface="Times New Roman" pitchFamily="18" charset="0"/>
              <a:cs typeface="Times New Roman" pitchFamily="18" charset="0"/>
            </a:endParaRPr>
          </a:p>
          <a:p>
            <a:pPr marL="914400" lvl="2" indent="0">
              <a:buNone/>
            </a:pPr>
            <a:endParaRPr lang="en-US" sz="1600" dirty="0">
              <a:latin typeface="Times New Roman" pitchFamily="18" charset="0"/>
              <a:cs typeface="Times New Roman" pitchFamily="18" charset="0"/>
            </a:endParaRPr>
          </a:p>
          <a:p>
            <a:pPr marL="914400" lvl="2" indent="0">
              <a:buNone/>
            </a:pPr>
            <a:endParaRPr lang="en-US" sz="1600" dirty="0">
              <a:latin typeface="Times New Roman" pitchFamily="18" charset="0"/>
              <a:cs typeface="Times New Roman" pitchFamily="18" charset="0"/>
            </a:endParaRPr>
          </a:p>
          <a:p>
            <a:pPr marL="457200" lvl="1" indent="0">
              <a:lnSpc>
                <a:spcPct val="150000"/>
              </a:lnSpc>
              <a:buNone/>
            </a:pPr>
            <a:endParaRPr lang="en-IN" sz="1400" dirty="0">
              <a:latin typeface="Times New Roman" pitchFamily="18" charset="0"/>
              <a:cs typeface="Times New Roman" pitchFamily="18" charset="0"/>
            </a:endParaRPr>
          </a:p>
        </p:txBody>
      </p:sp>
      <p:sp>
        <p:nvSpPr>
          <p:cNvPr id="5" name="Rectangle 4"/>
          <p:cNvSpPr/>
          <p:nvPr/>
        </p:nvSpPr>
        <p:spPr>
          <a:xfrm>
            <a:off x="1907704" y="3969060"/>
            <a:ext cx="5616624"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lgn="ctr"/>
            <a:r>
              <a:rPr lang="en-US" sz="1600" b="1" dirty="0" err="1">
                <a:solidFill>
                  <a:schemeClr val="tx1"/>
                </a:solidFill>
                <a:latin typeface="Times New Roman" pitchFamily="18" charset="0"/>
                <a:cs typeface="Times New Roman" pitchFamily="18" charset="0"/>
              </a:rPr>
              <a:t>tf-idf</a:t>
            </a:r>
            <a:r>
              <a:rPr lang="en-US" sz="1600" b="1" dirty="0">
                <a:solidFill>
                  <a:schemeClr val="tx1"/>
                </a:solidFill>
                <a:latin typeface="Times New Roman" pitchFamily="18" charset="0"/>
                <a:cs typeface="Times New Roman" pitchFamily="18" charset="0"/>
              </a:rPr>
              <a:t>(</a:t>
            </a:r>
            <a:r>
              <a:rPr lang="en-US" sz="1600" b="1" dirty="0" err="1">
                <a:solidFill>
                  <a:schemeClr val="tx1"/>
                </a:solidFill>
                <a:latin typeface="Times New Roman" pitchFamily="18" charset="0"/>
                <a:cs typeface="Times New Roman" pitchFamily="18" charset="0"/>
              </a:rPr>
              <a:t>t,d</a:t>
            </a:r>
            <a:r>
              <a:rPr lang="en-US" sz="1600" b="1" dirty="0">
                <a:solidFill>
                  <a:schemeClr val="tx1"/>
                </a:solidFill>
                <a:latin typeface="Times New Roman" pitchFamily="18" charset="0"/>
                <a:cs typeface="Times New Roman" pitchFamily="18" charset="0"/>
              </a:rPr>
              <a:t>)=</a:t>
            </a:r>
            <a:r>
              <a:rPr lang="en-US" sz="1600" b="1" dirty="0" err="1">
                <a:solidFill>
                  <a:schemeClr val="tx1"/>
                </a:solidFill>
                <a:latin typeface="Times New Roman" pitchFamily="18" charset="0"/>
                <a:cs typeface="Times New Roman" pitchFamily="18" charset="0"/>
              </a:rPr>
              <a:t>tf</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t,d</a:t>
            </a:r>
            <a:r>
              <a:rPr lang="en-US" sz="1600" b="1" dirty="0">
                <a:solidFill>
                  <a:schemeClr val="tx1"/>
                </a:solidFill>
                <a:latin typeface="Times New Roman" pitchFamily="18" charset="0"/>
                <a:cs typeface="Times New Roman" pitchFamily="18" charset="0"/>
              </a:rPr>
              <a:t>)×</a:t>
            </a:r>
            <a:r>
              <a:rPr lang="en-US" sz="1600" b="1" dirty="0" err="1">
                <a:solidFill>
                  <a:schemeClr val="tx1"/>
                </a:solidFill>
                <a:latin typeface="Times New Roman" pitchFamily="18" charset="0"/>
                <a:cs typeface="Times New Roman" pitchFamily="18" charset="0"/>
              </a:rPr>
              <a:t>idf</a:t>
            </a:r>
            <a:r>
              <a:rPr lang="en-US" sz="1600" b="1" dirty="0">
                <a:solidFill>
                  <a:schemeClr val="tx1"/>
                </a:solidFill>
                <a:latin typeface="Times New Roman" pitchFamily="18" charset="0"/>
                <a:cs typeface="Times New Roman" pitchFamily="18" charset="0"/>
              </a:rPr>
              <a:t>(</a:t>
            </a:r>
            <a:r>
              <a:rPr lang="en-US" sz="1600" b="1" dirty="0" err="1">
                <a:solidFill>
                  <a:schemeClr val="tx1"/>
                </a:solidFill>
                <a:latin typeface="Times New Roman" pitchFamily="18" charset="0"/>
                <a:cs typeface="Times New Roman" pitchFamily="18" charset="0"/>
              </a:rPr>
              <a:t>t,d</a:t>
            </a:r>
            <a:r>
              <a:rPr lang="en-US" sz="1600" b="1" dirty="0">
                <a:solidFill>
                  <a:schemeClr val="tx1"/>
                </a:solidFill>
                <a:latin typeface="Times New Roman" pitchFamily="18" charset="0"/>
                <a:cs typeface="Times New Roman" pitchFamily="18" charset="0"/>
              </a:rPr>
              <a:t>)</a:t>
            </a:r>
            <a:r>
              <a:rPr lang="en-US" sz="1600" b="1" dirty="0" err="1">
                <a:solidFill>
                  <a:schemeClr val="tx1"/>
                </a:solidFill>
                <a:latin typeface="Times New Roman" pitchFamily="18" charset="0"/>
                <a:cs typeface="Times New Roman" pitchFamily="18" charset="0"/>
              </a:rPr>
              <a:t>tf-idf</a:t>
            </a:r>
            <a:r>
              <a:rPr lang="en-US" sz="1600" b="1" dirty="0">
                <a:solidFill>
                  <a:schemeClr val="tx1"/>
                </a:solidFill>
                <a:latin typeface="Times New Roman" pitchFamily="18" charset="0"/>
                <a:cs typeface="Times New Roman" pitchFamily="18" charset="0"/>
              </a:rPr>
              <a:t>(</a:t>
            </a:r>
            <a:r>
              <a:rPr lang="en-US" sz="1600" b="1" dirty="0" err="1">
                <a:solidFill>
                  <a:schemeClr val="tx1"/>
                </a:solidFill>
                <a:latin typeface="Times New Roman" pitchFamily="18" charset="0"/>
                <a:cs typeface="Times New Roman" pitchFamily="18" charset="0"/>
              </a:rPr>
              <a:t>t,d</a:t>
            </a:r>
            <a:r>
              <a:rPr lang="en-US" sz="1600" b="1" dirty="0">
                <a:solidFill>
                  <a:schemeClr val="tx1"/>
                </a:solidFill>
                <a:latin typeface="Times New Roman" pitchFamily="18" charset="0"/>
                <a:cs typeface="Times New Roman" pitchFamily="18" charset="0"/>
              </a:rPr>
              <a:t>)=</a:t>
            </a:r>
            <a:r>
              <a:rPr lang="en-US" sz="1600" b="1" dirty="0" err="1">
                <a:solidFill>
                  <a:schemeClr val="tx1"/>
                </a:solidFill>
                <a:latin typeface="Times New Roman" pitchFamily="18" charset="0"/>
                <a:cs typeface="Times New Roman" pitchFamily="18" charset="0"/>
              </a:rPr>
              <a:t>tf</a:t>
            </a:r>
            <a:r>
              <a:rPr lang="en-US" sz="1600" b="1" dirty="0">
                <a:solidFill>
                  <a:schemeClr val="tx1"/>
                </a:solidFill>
                <a:latin typeface="Times New Roman" pitchFamily="18" charset="0"/>
                <a:cs typeface="Times New Roman" pitchFamily="18" charset="0"/>
              </a:rPr>
              <a:t> (</a:t>
            </a:r>
            <a:r>
              <a:rPr lang="en-US" sz="1600" b="1" dirty="0" err="1">
                <a:solidFill>
                  <a:schemeClr val="tx1"/>
                </a:solidFill>
                <a:latin typeface="Times New Roman" pitchFamily="18" charset="0"/>
                <a:cs typeface="Times New Roman" pitchFamily="18" charset="0"/>
              </a:rPr>
              <a:t>t,d</a:t>
            </a:r>
            <a:r>
              <a:rPr lang="en-US" sz="1600" b="1" dirty="0">
                <a:solidFill>
                  <a:schemeClr val="tx1"/>
                </a:solidFill>
                <a:latin typeface="Times New Roman" pitchFamily="18" charset="0"/>
                <a:cs typeface="Times New Roman" pitchFamily="18" charset="0"/>
              </a:rPr>
              <a:t>)×</a:t>
            </a:r>
            <a:r>
              <a:rPr lang="en-US" sz="1600" b="1" dirty="0" err="1">
                <a:solidFill>
                  <a:schemeClr val="tx1"/>
                </a:solidFill>
                <a:latin typeface="Times New Roman" pitchFamily="18" charset="0"/>
                <a:cs typeface="Times New Roman" pitchFamily="18" charset="0"/>
              </a:rPr>
              <a:t>idf</a:t>
            </a:r>
            <a:r>
              <a:rPr lang="en-US" sz="1600" b="1" dirty="0">
                <a:solidFill>
                  <a:schemeClr val="tx1"/>
                </a:solidFill>
                <a:latin typeface="Times New Roman" pitchFamily="18" charset="0"/>
                <a:cs typeface="Times New Roman" pitchFamily="18" charset="0"/>
              </a:rPr>
              <a:t>(</a:t>
            </a:r>
            <a:r>
              <a:rPr lang="en-US" sz="1600" b="1" dirty="0" err="1">
                <a:solidFill>
                  <a:schemeClr val="tx1"/>
                </a:solidFill>
                <a:latin typeface="Times New Roman" pitchFamily="18" charset="0"/>
                <a:cs typeface="Times New Roman" pitchFamily="18" charset="0"/>
              </a:rPr>
              <a:t>t,d</a:t>
            </a:r>
            <a:r>
              <a:rPr lang="en-US" sz="1600" b="1" dirty="0">
                <a:solidFill>
                  <a:schemeClr val="tx1"/>
                </a:solidFill>
                <a:latin typeface="Times New Roman" pitchFamily="18" charset="0"/>
                <a:cs typeface="Times New Roman" pitchFamily="18" charset="0"/>
              </a:rPr>
              <a:t>)</a:t>
            </a:r>
            <a:endParaRPr lang="en-IN" sz="1600" b="1" dirty="0">
              <a:solidFill>
                <a:schemeClr val="tx1"/>
              </a:solidFill>
              <a:latin typeface="Times New Roman" pitchFamily="18" charset="0"/>
              <a:cs typeface="Times New Roman" pitchFamily="18" charset="0"/>
            </a:endParaRPr>
          </a:p>
        </p:txBody>
      </p:sp>
      <p:sp>
        <p:nvSpPr>
          <p:cNvPr id="6" name="Rectangle 5"/>
          <p:cNvSpPr/>
          <p:nvPr/>
        </p:nvSpPr>
        <p:spPr>
          <a:xfrm>
            <a:off x="2555776" y="5401911"/>
            <a:ext cx="5112568"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75259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b="1" dirty="0">
                <a:latin typeface="Times New Roman" pitchFamily="18" charset="0"/>
                <a:cs typeface="Times New Roman" pitchFamily="18" charset="0"/>
              </a:rPr>
              <a:t>Continuation…..</a:t>
            </a:r>
          </a:p>
        </p:txBody>
      </p:sp>
      <p:sp>
        <p:nvSpPr>
          <p:cNvPr id="3" name="Content Placeholder 2"/>
          <p:cNvSpPr>
            <a:spLocks noGrp="1"/>
          </p:cNvSpPr>
          <p:nvPr>
            <p:ph idx="1"/>
          </p:nvPr>
        </p:nvSpPr>
        <p:spPr>
          <a:xfrm>
            <a:off x="971600" y="1916832"/>
            <a:ext cx="7632847" cy="4136647"/>
          </a:xfrm>
        </p:spPr>
        <p:txBody>
          <a:bodyPr>
            <a:normAutofit fontScale="85000" lnSpcReduction="20000"/>
          </a:bodyPr>
          <a:lstStyle/>
          <a:p>
            <a:pPr>
              <a:buFont typeface="Courier New" pitchFamily="49" charset="0"/>
              <a:buChar char="o"/>
            </a:pPr>
            <a:r>
              <a:rPr lang="en-US" sz="1800" b="1" dirty="0">
                <a:latin typeface="Times New Roman" pitchFamily="18" charset="0"/>
                <a:cs typeface="Times New Roman" pitchFamily="18" charset="0"/>
              </a:rPr>
              <a:t>ADAMIC ADAR MEASURE:</a:t>
            </a:r>
            <a:r>
              <a:rPr lang="en-US" sz="1800" dirty="0">
                <a:latin typeface="Times New Roman" pitchFamily="18" charset="0"/>
                <a:cs typeface="Times New Roman" pitchFamily="18" charset="0"/>
              </a:rPr>
              <a:t> </a:t>
            </a:r>
            <a:endParaRPr lang="en-IN" sz="1800" dirty="0">
              <a:latin typeface="Times New Roman" pitchFamily="18" charset="0"/>
              <a:cs typeface="Times New Roman" pitchFamily="18" charset="0"/>
            </a:endParaRPr>
          </a:p>
          <a:p>
            <a:pPr marL="0" indent="0">
              <a:buNone/>
            </a:pPr>
            <a:r>
              <a:rPr lang="en-IN" sz="1800" dirty="0">
                <a:latin typeface="Times New Roman" pitchFamily="18" charset="0"/>
                <a:cs typeface="Times New Roman" pitchFamily="18" charset="0"/>
              </a:rPr>
              <a:t>	</a:t>
            </a:r>
            <a:r>
              <a:rPr lang="en-US" sz="1600" dirty="0">
                <a:latin typeface="Times New Roman" pitchFamily="18" charset="0"/>
                <a:cs typeface="Times New Roman" pitchFamily="18" charset="0"/>
              </a:rPr>
              <a:t>It is used to measure the closeness between nodes based on their shared neighbors.</a:t>
            </a:r>
          </a:p>
          <a:p>
            <a:pPr marL="0" indent="0">
              <a:buNone/>
            </a:pPr>
            <a:endParaRPr lang="en-IN" sz="1800" dirty="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a:buFont typeface="Courier New" pitchFamily="49" charset="0"/>
              <a:buChar char="o"/>
            </a:pPr>
            <a:r>
              <a:rPr lang="en-US" sz="1800" b="1" dirty="0">
                <a:latin typeface="Times New Roman" pitchFamily="18" charset="0"/>
                <a:cs typeface="Times New Roman" pitchFamily="18" charset="0"/>
              </a:rPr>
              <a:t>Machine Learning:</a:t>
            </a:r>
          </a:p>
          <a:p>
            <a:pPr marL="0" indent="0">
              <a:buNone/>
            </a:pPr>
            <a:r>
              <a:rPr lang="en-US" sz="1400" dirty="0">
                <a:latin typeface="Times New Roman" pitchFamily="18" charset="0"/>
                <a:cs typeface="Times New Roman" pitchFamily="18" charset="0"/>
              </a:rPr>
              <a:t>	</a:t>
            </a:r>
            <a:r>
              <a:rPr lang="en-US" sz="1600" dirty="0">
                <a:latin typeface="Times New Roman" pitchFamily="18" charset="0"/>
                <a:cs typeface="Times New Roman" pitchFamily="18" charset="0"/>
              </a:rPr>
              <a:t>We employed the method of a recommender that is based on clustering and various filtering methods to build our recommendation systems. </a:t>
            </a:r>
            <a:r>
              <a:rPr lang="en-IN" sz="1600" dirty="0">
                <a:latin typeface="Times New Roman" pitchFamily="18" charset="0"/>
                <a:cs typeface="Times New Roman" pitchFamily="18" charset="0"/>
              </a:rPr>
              <a:t>There are basically four types of recommender systems:</a:t>
            </a:r>
          </a:p>
          <a:p>
            <a:pPr lvl="0">
              <a:buFont typeface="Wingdings" pitchFamily="2" charset="2"/>
              <a:buChar char="q"/>
            </a:pPr>
            <a:r>
              <a:rPr lang="en-IN" sz="1600" dirty="0">
                <a:latin typeface="Times New Roman" pitchFamily="18" charset="0"/>
                <a:cs typeface="Times New Roman" pitchFamily="18" charset="0"/>
              </a:rPr>
              <a:t>Demographic Filtering</a:t>
            </a:r>
          </a:p>
          <a:p>
            <a:pPr lvl="0">
              <a:buFont typeface="Wingdings" pitchFamily="2" charset="2"/>
              <a:buChar char="q"/>
            </a:pPr>
            <a:r>
              <a:rPr lang="en-IN" sz="1600" dirty="0">
                <a:latin typeface="Times New Roman" pitchFamily="18" charset="0"/>
                <a:cs typeface="Times New Roman" pitchFamily="18" charset="0"/>
              </a:rPr>
              <a:t>Content-based Filtering</a:t>
            </a:r>
          </a:p>
          <a:p>
            <a:pPr lvl="0">
              <a:buFont typeface="Wingdings" pitchFamily="2" charset="2"/>
              <a:buChar char="q"/>
            </a:pPr>
            <a:r>
              <a:rPr lang="en-IN" sz="1600" dirty="0">
                <a:latin typeface="Times New Roman" pitchFamily="18" charset="0"/>
                <a:cs typeface="Times New Roman" pitchFamily="18" charset="0"/>
              </a:rPr>
              <a:t>Collaborative Filtering</a:t>
            </a:r>
          </a:p>
          <a:p>
            <a:pPr lvl="0">
              <a:buFont typeface="Wingdings" pitchFamily="2" charset="2"/>
              <a:buChar char="q"/>
            </a:pPr>
            <a:r>
              <a:rPr lang="en-IN" sz="1600" dirty="0">
                <a:latin typeface="Times New Roman" pitchFamily="18" charset="0"/>
                <a:cs typeface="Times New Roman" pitchFamily="18" charset="0"/>
              </a:rPr>
              <a:t>Hybrid recommender system</a:t>
            </a:r>
          </a:p>
          <a:p>
            <a:pPr marL="0" indent="0">
              <a:buNone/>
            </a:pPr>
            <a:endParaRPr lang="en-IN" sz="1400" dirty="0">
              <a:latin typeface="Times New Roman" pitchFamily="18" charset="0"/>
              <a:cs typeface="Times New Roman" pitchFamily="18" charset="0"/>
            </a:endParaRPr>
          </a:p>
          <a:p>
            <a:pPr marL="914400" lvl="2" indent="0">
              <a:buNone/>
            </a:pPr>
            <a:endParaRPr lang="en-US" sz="1400" b="1" dirty="0">
              <a:latin typeface="Times New Roman" pitchFamily="18" charset="0"/>
              <a:cs typeface="Times New Roman" pitchFamily="18" charset="0"/>
            </a:endParaRPr>
          </a:p>
        </p:txBody>
      </p:sp>
      <p:pic>
        <p:nvPicPr>
          <p:cNvPr id="4" name="Picture 3"/>
          <p:cNvPicPr/>
          <p:nvPr/>
        </p:nvPicPr>
        <p:blipFill>
          <a:blip r:embed="rId2"/>
          <a:stretch>
            <a:fillRect/>
          </a:stretch>
        </p:blipFill>
        <p:spPr>
          <a:xfrm>
            <a:off x="2267744" y="2708920"/>
            <a:ext cx="3740819" cy="648072"/>
          </a:xfrm>
          <a:prstGeom prst="rect">
            <a:avLst/>
          </a:prstGeom>
        </p:spPr>
      </p:pic>
    </p:spTree>
    <p:extLst>
      <p:ext uri="{BB962C8B-B14F-4D97-AF65-F5344CB8AC3E}">
        <p14:creationId xmlns:p14="http://schemas.microsoft.com/office/powerpoint/2010/main" val="37815818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xmlns="" id="{35C3D674-3D59-4E93-80CA-0C0A9095E8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xmlns="" id="{C884B8F8-FDC9-498B-9960-5D7260AFCB0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090422" y="1847088"/>
            <a:ext cx="313302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088685" y="804520"/>
            <a:ext cx="3132383" cy="1049235"/>
          </a:xfrm>
        </p:spPr>
        <p:txBody>
          <a:bodyPr>
            <a:normAutofit/>
          </a:bodyPr>
          <a:lstStyle/>
          <a:p>
            <a:r>
              <a:rPr lang="en-IN" sz="2200" b="1">
                <a:latin typeface="Times New Roman" pitchFamily="18" charset="0"/>
                <a:cs typeface="Times New Roman" pitchFamily="18" charset="0"/>
              </a:rPr>
              <a:t>Continuation…..</a:t>
            </a:r>
          </a:p>
        </p:txBody>
      </p:sp>
      <p:sp>
        <p:nvSpPr>
          <p:cNvPr id="75" name="Rectangle 74">
            <a:extLst>
              <a:ext uri="{FF2B5EF4-FFF2-40B4-BE49-F238E27FC236}">
                <a16:creationId xmlns:a16="http://schemas.microsoft.com/office/drawing/2014/main" xmlns="" id="{EF2A81E1-BCBE-426B-8C09-33274E6940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p:cNvSpPr>
            <a:spLocks noGrp="1"/>
          </p:cNvSpPr>
          <p:nvPr>
            <p:ph idx="1"/>
          </p:nvPr>
        </p:nvSpPr>
        <p:spPr>
          <a:xfrm>
            <a:off x="1088685" y="2015732"/>
            <a:ext cx="3129159" cy="3450613"/>
          </a:xfrm>
        </p:spPr>
        <p:txBody>
          <a:bodyPr>
            <a:normAutofit/>
          </a:bodyPr>
          <a:lstStyle/>
          <a:p>
            <a:pPr lvl="0">
              <a:lnSpc>
                <a:spcPct val="110000"/>
              </a:lnSpc>
              <a:buFont typeface="Wingdings" pitchFamily="2" charset="2"/>
              <a:buChar char="q"/>
            </a:pPr>
            <a:r>
              <a:rPr lang="en-IN" sz="1700" b="1" dirty="0">
                <a:latin typeface="Times New Roman" pitchFamily="18" charset="0"/>
                <a:cs typeface="Times New Roman" pitchFamily="18" charset="0"/>
              </a:rPr>
              <a:t>Demographic Filtering:</a:t>
            </a:r>
          </a:p>
          <a:p>
            <a:pPr marL="0" lvl="0" indent="0">
              <a:lnSpc>
                <a:spcPct val="110000"/>
              </a:lnSpc>
              <a:buNone/>
            </a:pPr>
            <a:r>
              <a:rPr lang="en-IN" sz="1700" dirty="0"/>
              <a:t>	</a:t>
            </a:r>
            <a:r>
              <a:rPr lang="en-IN" sz="1700" dirty="0">
                <a:latin typeface="Times New Roman" pitchFamily="18" charset="0"/>
                <a:cs typeface="Times New Roman" pitchFamily="18" charset="0"/>
              </a:rPr>
              <a:t>This approach offers generalized recommendations to each user or client, based on general details of movie like popularity and/or genre or rating. Since each user is different, this approach is considered to be too simple so this approach is also called as a simple recommender.</a:t>
            </a:r>
          </a:p>
          <a:p>
            <a:pPr marL="0" lvl="0" indent="0">
              <a:lnSpc>
                <a:spcPct val="110000"/>
              </a:lnSpc>
              <a:buNone/>
            </a:pPr>
            <a:endParaRPr lang="en-IN" sz="1700"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70808" y="1740840"/>
            <a:ext cx="3720331" cy="279024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 name="Picture 76">
            <a:extLst>
              <a:ext uri="{FF2B5EF4-FFF2-40B4-BE49-F238E27FC236}">
                <a16:creationId xmlns:a16="http://schemas.microsoft.com/office/drawing/2014/main" xmlns="" id="{39D1DDD4-5BB3-45BA-B9B3-06B62299AD7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79" name="Straight Connector 78">
            <a:extLst>
              <a:ext uri="{FF2B5EF4-FFF2-40B4-BE49-F238E27FC236}">
                <a16:creationId xmlns:a16="http://schemas.microsoft.com/office/drawing/2014/main" xmlns="" id="{A24DAE64-2302-42EA-8239-F2F0775CA5A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59718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xmlns="" id="{35C3D674-3D59-4E93-80CA-0C0A9095E8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xmlns="" id="{C884B8F8-FDC9-498B-9960-5D7260AFCB0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090422" y="1847088"/>
            <a:ext cx="313302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5" name="Rectangle 74">
            <a:extLst>
              <a:ext uri="{FF2B5EF4-FFF2-40B4-BE49-F238E27FC236}">
                <a16:creationId xmlns:a16="http://schemas.microsoft.com/office/drawing/2014/main" xmlns="" id="{EF2A81E1-BCBE-426B-8C09-33274E6940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p:cNvSpPr>
            <a:spLocks noGrp="1"/>
          </p:cNvSpPr>
          <p:nvPr>
            <p:ph idx="1"/>
          </p:nvPr>
        </p:nvSpPr>
        <p:spPr>
          <a:xfrm>
            <a:off x="107504" y="2009444"/>
            <a:ext cx="4463075" cy="5740035"/>
          </a:xfrm>
        </p:spPr>
        <p:txBody>
          <a:bodyPr>
            <a:normAutofit/>
          </a:bodyPr>
          <a:lstStyle/>
          <a:p>
            <a:pPr>
              <a:lnSpc>
                <a:spcPct val="110000"/>
              </a:lnSpc>
              <a:buFont typeface="Wingdings" pitchFamily="2" charset="2"/>
              <a:buChar char="q"/>
            </a:pPr>
            <a:r>
              <a:rPr lang="en-US" sz="1300" b="1" dirty="0">
                <a:latin typeface="Times New Roman" pitchFamily="18" charset="0"/>
                <a:cs typeface="Times New Roman" pitchFamily="18" charset="0"/>
              </a:rPr>
              <a:t>Content Based Filtering:</a:t>
            </a:r>
            <a:r>
              <a:rPr lang="en-IN" sz="1300" dirty="0">
                <a:latin typeface="Times New Roman" pitchFamily="18" charset="0"/>
                <a:cs typeface="Times New Roman" pitchFamily="18" charset="0"/>
              </a:rPr>
              <a:t>The general idea behind these recommender systems is by looking at user specific classification problem, to understand if a person liked a particular item and same person will also like an item that is similar to it. </a:t>
            </a:r>
          </a:p>
          <a:p>
            <a:pPr>
              <a:lnSpc>
                <a:spcPct val="110000"/>
              </a:lnSpc>
              <a:buFont typeface="Wingdings" pitchFamily="2" charset="2"/>
              <a:buChar char="q"/>
            </a:pPr>
            <a:r>
              <a:rPr lang="en-US" sz="1300" b="1" dirty="0">
                <a:latin typeface="Times New Roman" pitchFamily="18" charset="0"/>
                <a:cs typeface="Times New Roman" pitchFamily="18" charset="0"/>
              </a:rPr>
              <a:t>Collaborative Filtering:</a:t>
            </a:r>
            <a:r>
              <a:rPr lang="en-IN" sz="1300" dirty="0">
                <a:latin typeface="Times New Roman" pitchFamily="18" charset="0"/>
                <a:cs typeface="Times New Roman" pitchFamily="18" charset="0"/>
              </a:rPr>
              <a:t>The Basic Idea of Collaborative Filtering is, Suppose we have a User 1 and want to find the recommendation to him/her we will first find User 2,whose likes and dislikes are similar to User 1 and we call him/her as neighbourhood of the User 1, Finally we find other Movies that are liked by the User 2 and recommend those items to User 1.</a:t>
            </a:r>
          </a:p>
          <a:p>
            <a:pPr>
              <a:lnSpc>
                <a:spcPct val="110000"/>
              </a:lnSpc>
              <a:buFont typeface="Wingdings" pitchFamily="2" charset="2"/>
              <a:buChar char="q"/>
            </a:pPr>
            <a:endParaRPr lang="en-IN" sz="1300" dirty="0">
              <a:latin typeface="Times New Roman" pitchFamily="18" charset="0"/>
              <a:cs typeface="Times New Roman" pitchFamily="18" charset="0"/>
            </a:endParaRPr>
          </a:p>
          <a:p>
            <a:pPr marL="0" indent="0">
              <a:lnSpc>
                <a:spcPct val="110000"/>
              </a:lnSpc>
              <a:buNone/>
            </a:pPr>
            <a:endParaRPr lang="en-IN" sz="1300" dirty="0">
              <a:latin typeface="Times New Roman" pitchFamily="18" charset="0"/>
              <a:cs typeface="Times New Roman" pitchFamily="18" charset="0"/>
            </a:endParaRPr>
          </a:p>
          <a:p>
            <a:pPr>
              <a:lnSpc>
                <a:spcPct val="110000"/>
              </a:lnSpc>
              <a:buFont typeface="Wingdings" pitchFamily="2" charset="2"/>
              <a:buChar char="q"/>
            </a:pPr>
            <a:endParaRPr lang="en-IN" sz="1300" dirty="0">
              <a:latin typeface="Times New Roman" pitchFamily="18" charset="0"/>
              <a:cs typeface="Times New Roman" pitchFamily="18" charset="0"/>
            </a:endParaRPr>
          </a:p>
          <a:p>
            <a:pPr>
              <a:lnSpc>
                <a:spcPct val="110000"/>
              </a:lnSpc>
              <a:buFont typeface="Wingdings" pitchFamily="2" charset="2"/>
              <a:buChar char="q"/>
            </a:pPr>
            <a:endParaRPr lang="en-IN" sz="1300"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570807" y="1847088"/>
            <a:ext cx="4573193" cy="273403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 name="Picture 76">
            <a:extLst>
              <a:ext uri="{FF2B5EF4-FFF2-40B4-BE49-F238E27FC236}">
                <a16:creationId xmlns:a16="http://schemas.microsoft.com/office/drawing/2014/main" xmlns="" id="{39D1DDD4-5BB3-45BA-B9B3-06B62299AD7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79" name="Straight Connector 78">
            <a:extLst>
              <a:ext uri="{FF2B5EF4-FFF2-40B4-BE49-F238E27FC236}">
                <a16:creationId xmlns:a16="http://schemas.microsoft.com/office/drawing/2014/main" xmlns="" id="{A24DAE64-2302-42EA-8239-F2F0775CA5A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770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076" name="Rectangle 70">
            <a:extLst>
              <a:ext uri="{FF2B5EF4-FFF2-40B4-BE49-F238E27FC236}">
                <a16:creationId xmlns:a16="http://schemas.microsoft.com/office/drawing/2014/main" xmlns="" id="{35C3D674-3D59-4E93-80CA-0C0A9095E8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77" name="Straight Connector 72">
            <a:extLst>
              <a:ext uri="{FF2B5EF4-FFF2-40B4-BE49-F238E27FC236}">
                <a16:creationId xmlns:a16="http://schemas.microsoft.com/office/drawing/2014/main" xmlns="" id="{C884B8F8-FDC9-498B-9960-5D7260AFCB0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090422" y="1847088"/>
            <a:ext cx="313302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5" name="Rectangle 74">
            <a:extLst>
              <a:ext uri="{FF2B5EF4-FFF2-40B4-BE49-F238E27FC236}">
                <a16:creationId xmlns:a16="http://schemas.microsoft.com/office/drawing/2014/main" xmlns="" id="{EF2A81E1-BCBE-426B-8C09-33274E6940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p:cNvSpPr>
            <a:spLocks noGrp="1"/>
          </p:cNvSpPr>
          <p:nvPr>
            <p:ph idx="1"/>
          </p:nvPr>
        </p:nvSpPr>
        <p:spPr>
          <a:xfrm>
            <a:off x="179513" y="2008046"/>
            <a:ext cx="4038332" cy="3869224"/>
          </a:xfrm>
        </p:spPr>
        <p:txBody>
          <a:bodyPr>
            <a:normAutofit/>
          </a:bodyPr>
          <a:lstStyle/>
          <a:p>
            <a:pPr>
              <a:lnSpc>
                <a:spcPct val="110000"/>
              </a:lnSpc>
              <a:buFont typeface="Wingdings" pitchFamily="2" charset="2"/>
              <a:buChar char="q"/>
            </a:pPr>
            <a:r>
              <a:rPr lang="en-US" sz="1400" b="1" dirty="0">
                <a:latin typeface="Times New Roman" pitchFamily="18" charset="0"/>
                <a:cs typeface="Times New Roman" pitchFamily="18" charset="0"/>
              </a:rPr>
              <a:t>Hybrid Recommender System: </a:t>
            </a:r>
            <a:r>
              <a:rPr lang="en-US" sz="1400" dirty="0">
                <a:latin typeface="Times New Roman" pitchFamily="18" charset="0"/>
                <a:cs typeface="Times New Roman" pitchFamily="18" charset="0"/>
              </a:rPr>
              <a:t>The combination of content-based filtering, collaborative filtering and Knowledge Based Filtering to build an engine is called hybrid system. This system gave movie suggestions to a particular user based on the estimated ratings that it had internally measured for that user. If we combine both of the filtering methods together then the benefit can be used to overcome issues of others.</a:t>
            </a:r>
          </a:p>
          <a:p>
            <a:pPr marL="0" indent="0">
              <a:lnSpc>
                <a:spcPct val="110000"/>
              </a:lnSpc>
              <a:buNone/>
            </a:pPr>
            <a:endParaRPr lang="en-US" sz="1400" b="1" dirty="0">
              <a:latin typeface="Times New Roman" pitchFamily="18" charset="0"/>
              <a:cs typeface="Times New Roman" pitchFamily="18" charset="0"/>
            </a:endParaRPr>
          </a:p>
          <a:p>
            <a:pPr>
              <a:lnSpc>
                <a:spcPct val="110000"/>
              </a:lnSpc>
              <a:buFont typeface="Wingdings" pitchFamily="2" charset="2"/>
              <a:buChar char="q"/>
            </a:pPr>
            <a:endParaRPr lang="en-IN" sz="14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70808" y="2008046"/>
            <a:ext cx="3720331" cy="278910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 name="Picture 76">
            <a:extLst>
              <a:ext uri="{FF2B5EF4-FFF2-40B4-BE49-F238E27FC236}">
                <a16:creationId xmlns:a16="http://schemas.microsoft.com/office/drawing/2014/main" xmlns="" id="{39D1DDD4-5BB3-45BA-B9B3-06B62299AD7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79" name="Straight Connector 78">
            <a:extLst>
              <a:ext uri="{FF2B5EF4-FFF2-40B4-BE49-F238E27FC236}">
                <a16:creationId xmlns:a16="http://schemas.microsoft.com/office/drawing/2014/main" xmlns="" id="{A24DAE64-2302-42EA-8239-F2F0775CA5A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27070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1_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04B663"/>
      </a:accent4>
      <a:accent5>
        <a:srgbClr val="DF8822"/>
      </a:accent5>
      <a:accent6>
        <a:srgbClr val="BC410A"/>
      </a:accent6>
      <a:hlink>
        <a:srgbClr val="5977C4"/>
      </a:hlink>
      <a:folHlink>
        <a:srgbClr val="0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Organic</Template>
  <TotalTime>383</TotalTime>
  <Words>708</Words>
  <Application>Microsoft Office PowerPoint</Application>
  <PresentationFormat>On-screen Show (4:3)</PresentationFormat>
  <Paragraphs>71</Paragraphs>
  <Slides>12</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Century Gothic</vt:lpstr>
      <vt:lpstr>Courier New</vt:lpstr>
      <vt:lpstr>Gill Sans MT</vt:lpstr>
      <vt:lpstr>Times New Roman</vt:lpstr>
      <vt:lpstr>Wingdings</vt:lpstr>
      <vt:lpstr>Gallery</vt:lpstr>
      <vt:lpstr>1_Gallery</vt:lpstr>
      <vt:lpstr>Netflix Recommender System</vt:lpstr>
      <vt:lpstr>INTRODUCTION:</vt:lpstr>
      <vt:lpstr>METHODOLOGY:</vt:lpstr>
      <vt:lpstr>Data  Pre-processing</vt:lpstr>
      <vt:lpstr>Continuation…</vt:lpstr>
      <vt:lpstr>Continuation…..</vt:lpstr>
      <vt:lpstr>Continuation…..</vt:lpstr>
      <vt:lpstr>PowerPoint Presentation</vt:lpstr>
      <vt:lpstr>PowerPoint Presentation</vt:lpstr>
      <vt:lpstr>EXPERIMENTS AND DISCUSSIONS:</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Recommender System</dc:title>
  <dc:creator>chaitanya chowdary</dc:creator>
  <cp:lastModifiedBy>Admin</cp:lastModifiedBy>
  <cp:revision>15</cp:revision>
  <dcterms:created xsi:type="dcterms:W3CDTF">2020-06-04T14:19:09Z</dcterms:created>
  <dcterms:modified xsi:type="dcterms:W3CDTF">2020-06-05T23:45:35Z</dcterms:modified>
</cp:coreProperties>
</file>