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8" r:id="rId6"/>
    <p:sldId id="323" r:id="rId7"/>
    <p:sldId id="278" r:id="rId8"/>
    <p:sldId id="309" r:id="rId9"/>
    <p:sldId id="263" r:id="rId10"/>
    <p:sldId id="310" r:id="rId11"/>
    <p:sldId id="318" r:id="rId12"/>
    <p:sldId id="311" r:id="rId13"/>
    <p:sldId id="312" r:id="rId14"/>
    <p:sldId id="314" r:id="rId15"/>
    <p:sldId id="320" r:id="rId16"/>
    <p:sldId id="322" r:id="rId17"/>
    <p:sldId id="319"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BAA2"/>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p:scale>
          <a:sx n="51" d="100"/>
          <a:sy n="51" d="100"/>
        </p:scale>
        <p:origin x="1256" y="21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256857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1758187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826376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47007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25419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solidFill>
                  <a:schemeClr val="tx2">
                    <a:lumMod val="75000"/>
                  </a:schemeClr>
                </a:solidFill>
              </a:rPr>
              <a:t>Nunna Pravallika </a:t>
            </a:r>
            <a:r>
              <a:rPr lang="en-US" dirty="0" err="1">
                <a:solidFill>
                  <a:schemeClr val="tx2">
                    <a:lumMod val="75000"/>
                  </a:schemeClr>
                </a:solidFill>
              </a:rPr>
              <a:t>Sesha</a:t>
            </a:r>
            <a:r>
              <a:rPr lang="en-US" dirty="0">
                <a:solidFill>
                  <a:schemeClr val="tx2">
                    <a:lumMod val="75000"/>
                  </a:schemeClr>
                </a:solidFill>
              </a:rPr>
              <a:t> Sai</a:t>
            </a:r>
            <a:br>
              <a:rPr lang="en-US" dirty="0"/>
            </a:br>
            <a:br>
              <a:rPr lang="en-US" dirty="0">
                <a:solidFill>
                  <a:schemeClr val="accent6">
                    <a:lumMod val="10000"/>
                  </a:schemeClr>
                </a:solidFill>
              </a:rPr>
            </a:br>
            <a:r>
              <a:rPr lang="en-US" dirty="0">
                <a:solidFill>
                  <a:schemeClr val="accent6">
                    <a:lumMod val="10000"/>
                  </a:schemeClr>
                </a:solidFill>
              </a:rPr>
              <a:t>FINAL PROJECT</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END USERS</a:t>
            </a:r>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
        <p:nvSpPr>
          <p:cNvPr id="2" name="Slide Number Placeholder 1">
            <a:extLst>
              <a:ext uri="{FF2B5EF4-FFF2-40B4-BE49-F238E27FC236}">
                <a16:creationId xmlns:a16="http://schemas.microsoft.com/office/drawing/2014/main" id="{4875067A-8965-8152-40E9-E9A350216599}"/>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4" name="Rectangle 1">
            <a:extLst>
              <a:ext uri="{FF2B5EF4-FFF2-40B4-BE49-F238E27FC236}">
                <a16:creationId xmlns:a16="http://schemas.microsoft.com/office/drawing/2014/main" id="{C58D0E21-04D3-74D8-6AB0-0089463389BE}"/>
              </a:ext>
            </a:extLst>
          </p:cNvPr>
          <p:cNvSpPr>
            <a:spLocks noGrp="1" noChangeArrowheads="1"/>
          </p:cNvSpPr>
          <p:nvPr>
            <p:ph sz="quarter" idx="12"/>
          </p:nvPr>
        </p:nvSpPr>
        <p:spPr bwMode="auto">
          <a:xfrm>
            <a:off x="914400" y="2467481"/>
            <a:ext cx="59050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Primary End User</a:t>
            </a:r>
            <a:r>
              <a:rPr kumimoji="0" lang="en-US" altLang="en-US" sz="2400" b="0" i="0" u="none" strike="noStrike" cap="none" normalizeH="0" baseline="0" dirty="0">
                <a:ln>
                  <a:noFill/>
                </a:ln>
                <a:solidFill>
                  <a:schemeClr val="tx1"/>
                </a:solidFill>
                <a:effectLst/>
              </a:rPr>
              <a:t>: The person who runs the keylogger on their own computer to monitor their own activities or for educational purposes.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Usage</a:t>
            </a:r>
            <a:r>
              <a:rPr kumimoji="0" lang="en-US" altLang="en-US" sz="2400" b="0" i="0" u="none" strike="noStrike" cap="none" normalizeH="0" baseline="0" dirty="0">
                <a:ln>
                  <a:noFill/>
                </a:ln>
                <a:solidFill>
                  <a:schemeClr val="tx1"/>
                </a:solidFill>
                <a:effectLst/>
              </a:rPr>
              <a:t>: End users interact with the simple graphical interface to start and stop the keylogger and may review the logged keystrokes in the text and JSON files. </a:t>
            </a:r>
          </a:p>
        </p:txBody>
      </p:sp>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399" y="521209"/>
            <a:ext cx="10360152" cy="701663"/>
          </a:xfrm>
        </p:spPr>
        <p:txBody>
          <a:bodyPr/>
          <a:lstStyle/>
          <a:p>
            <a:r>
              <a:rPr lang="en-US" dirty="0"/>
              <a:t>RESULTS AND USER IMPACT</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flipH="1">
            <a:off x="209319" y="2039111"/>
            <a:ext cx="705079" cy="3840480"/>
          </a:xfrm>
        </p:spPr>
        <p:txBody>
          <a:bodyPr>
            <a:normAutofit/>
          </a:bodyPr>
          <a:lstStyle/>
          <a:p>
            <a:endParaRPr lang="en-US" dirty="0"/>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1051658" y="1773716"/>
            <a:ext cx="9138943" cy="4006724"/>
          </a:xfrm>
        </p:spPr>
        <p:txBody>
          <a:bodyPr>
            <a:normAutofit/>
          </a:bodyPr>
          <a:lstStyle/>
          <a:p>
            <a:r>
              <a:rPr lang="en-US" b="1" dirty="0"/>
              <a:t>Result</a:t>
            </a:r>
            <a:r>
              <a:rPr lang="en-US" dirty="0"/>
              <a:t>: The keylogger captures and logs keystrokes in both text and JSON formats.</a:t>
            </a:r>
          </a:p>
          <a:p>
            <a:endParaRPr lang="en-US" dirty="0"/>
          </a:p>
          <a:p>
            <a:r>
              <a:rPr lang="en-US" b="1" dirty="0"/>
              <a:t>User Impact</a:t>
            </a:r>
            <a:r>
              <a:rPr lang="en-US" dirty="0"/>
              <a:t>:</a:t>
            </a:r>
          </a:p>
          <a:p>
            <a:pPr lvl="2">
              <a:buFont typeface="Arial" panose="020B0604020202020204" pitchFamily="34" charset="0"/>
              <a:buChar char="•"/>
            </a:pPr>
            <a:r>
              <a:rPr lang="en-US" b="1" dirty="0"/>
              <a:t>Educational</a:t>
            </a:r>
            <a:r>
              <a:rPr lang="en-US" dirty="0"/>
              <a:t>: Users can learn about keylogging and Python programming.</a:t>
            </a:r>
          </a:p>
          <a:p>
            <a:pPr lvl="2">
              <a:buFont typeface="Arial" panose="020B0604020202020204" pitchFamily="34" charset="0"/>
              <a:buChar char="•"/>
            </a:pPr>
            <a:r>
              <a:rPr lang="en-US" b="1" dirty="0"/>
              <a:t>Personal Use</a:t>
            </a:r>
            <a:r>
              <a:rPr lang="en-US" dirty="0"/>
              <a:t>: Helps users track their computer usage for productivity purposes.</a:t>
            </a:r>
          </a:p>
          <a:p>
            <a:pPr lvl="1">
              <a:buFont typeface="Arial" panose="020B0604020202020204" pitchFamily="34" charset="0"/>
              <a:buChar char="•"/>
            </a:pPr>
            <a:endParaRPr lang="en-US" dirty="0"/>
          </a:p>
          <a:p>
            <a:r>
              <a:rPr lang="en-US" b="1" dirty="0"/>
              <a:t>Ethical Considerations</a:t>
            </a:r>
            <a:r>
              <a:rPr lang="en-US" dirty="0"/>
              <a:t>: Ensure legal and ethical use, respecting privacy and transparency.</a:t>
            </a:r>
          </a:p>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398" y="311144"/>
            <a:ext cx="10360152" cy="667265"/>
          </a:xfrm>
        </p:spPr>
        <p:txBody>
          <a:bodyPr/>
          <a:lstStyle/>
          <a:p>
            <a:r>
              <a:rPr lang="en-US" dirty="0"/>
              <a:t>FUTURE PROSPECTS</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8" y="1581665"/>
            <a:ext cx="9959547" cy="4297926"/>
          </a:xfrm>
        </p:spPr>
        <p:txBody>
          <a:bodyPr>
            <a:normAutofit/>
          </a:bodyPr>
          <a:lstStyle/>
          <a:p>
            <a:r>
              <a:rPr lang="en-US" sz="2150" b="1" dirty="0"/>
              <a:t>Enhanced Logging and Analysis:</a:t>
            </a:r>
            <a:endParaRPr lang="en-US" sz="2150" dirty="0"/>
          </a:p>
          <a:p>
            <a:pPr lvl="1"/>
            <a:r>
              <a:rPr lang="en-US" sz="2150" b="1" dirty="0"/>
              <a:t>Prospect:</a:t>
            </a:r>
            <a:r>
              <a:rPr lang="en-US" sz="2150" dirty="0"/>
              <a:t> Enhance the keylogger to capture detailed information, including keystrokes specific to applications and timestamps.</a:t>
            </a:r>
          </a:p>
          <a:p>
            <a:pPr lvl="1"/>
            <a:r>
              <a:rPr lang="en-US" sz="2150" b="1" dirty="0"/>
              <a:t>Application:</a:t>
            </a:r>
            <a:r>
              <a:rPr lang="en-US" sz="2150" dirty="0"/>
              <a:t> This improvement will provide comprehensive insights into how time is spent on various tasks, offering detailed records of user activities.</a:t>
            </a:r>
          </a:p>
          <a:p>
            <a:pPr lvl="1"/>
            <a:endParaRPr lang="en-US" sz="2150" dirty="0"/>
          </a:p>
          <a:p>
            <a:r>
              <a:rPr lang="en-US" sz="2150" b="1" dirty="0"/>
              <a:t>Advanced Security Features:</a:t>
            </a:r>
            <a:endParaRPr lang="en-US" sz="2150" dirty="0"/>
          </a:p>
          <a:p>
            <a:pPr lvl="1"/>
            <a:r>
              <a:rPr lang="en-US" sz="2150" b="1" dirty="0"/>
              <a:t>Prospect:</a:t>
            </a:r>
            <a:r>
              <a:rPr lang="en-US" sz="2150" dirty="0"/>
              <a:t> Introduce encryption techniques to secure the logged data, ensuring protection from unauthorized access.</a:t>
            </a:r>
          </a:p>
          <a:p>
            <a:pPr lvl="1"/>
            <a:r>
              <a:rPr lang="en-US" sz="2150" b="1" dirty="0"/>
              <a:t>Application:</a:t>
            </a:r>
            <a:r>
              <a:rPr lang="en-US" sz="2150" dirty="0"/>
              <a:t> This enhancement will safeguard sensitive information, such as passwords, by preventing exposure in plain text.</a:t>
            </a:r>
          </a:p>
          <a:p>
            <a:endParaRPr lang="en-US" dirty="0"/>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flipH="1">
            <a:off x="11277295" y="2039111"/>
            <a:ext cx="1870293" cy="3840480"/>
          </a:xfrm>
        </p:spPr>
        <p:txBody>
          <a:bodyPr>
            <a:normAutofit/>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64893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691977"/>
          </a:xfrm>
        </p:spPr>
        <p:txBody>
          <a:bodyPr/>
          <a:lstStyle/>
          <a:p>
            <a:r>
              <a:rPr lang="en-US" dirty="0"/>
              <a:t>CASE STUDY</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18" name="Rectangle 3">
            <a:extLst>
              <a:ext uri="{FF2B5EF4-FFF2-40B4-BE49-F238E27FC236}">
                <a16:creationId xmlns:a16="http://schemas.microsoft.com/office/drawing/2014/main" id="{9E1557CA-042D-DDE9-18AB-3001CBD68B5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38A0BFB1-B66A-711E-8F85-3C6405B394C4}"/>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3">
            <a:extLst>
              <a:ext uri="{FF2B5EF4-FFF2-40B4-BE49-F238E27FC236}">
                <a16:creationId xmlns:a16="http://schemas.microsoft.com/office/drawing/2014/main" id="{ADD63B57-3CBD-7B9A-2760-54CF12F65CB4}"/>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3">
            <a:extLst>
              <a:ext uri="{FF2B5EF4-FFF2-40B4-BE49-F238E27FC236}">
                <a16:creationId xmlns:a16="http://schemas.microsoft.com/office/drawing/2014/main" id="{1D314A43-8AF0-8ADE-EE77-565AAC9743A3}"/>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471AA197-D549-EAF5-FAE9-58E36CAC0F30}"/>
              </a:ext>
            </a:extLst>
          </p:cNvPr>
          <p:cNvSpPr>
            <a:spLocks noChangeArrowheads="1"/>
          </p:cNvSpPr>
          <p:nvPr/>
        </p:nvSpPr>
        <p:spPr bwMode="auto">
          <a:xfrm>
            <a:off x="609600" y="42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3">
            <a:extLst>
              <a:ext uri="{FF2B5EF4-FFF2-40B4-BE49-F238E27FC236}">
                <a16:creationId xmlns:a16="http://schemas.microsoft.com/office/drawing/2014/main" id="{5581FBB8-B66E-D686-D98B-1ED3DF2BD055}"/>
              </a:ext>
            </a:extLst>
          </p:cNvPr>
          <p:cNvSpPr>
            <a:spLocks noChangeArrowheads="1"/>
          </p:cNvSpPr>
          <p:nvPr/>
        </p:nvSpPr>
        <p:spPr bwMode="auto">
          <a:xfrm>
            <a:off x="762000" y="577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3">
            <a:extLst>
              <a:ext uri="{FF2B5EF4-FFF2-40B4-BE49-F238E27FC236}">
                <a16:creationId xmlns:a16="http://schemas.microsoft.com/office/drawing/2014/main" id="{3715D5A2-A417-AD43-3BD1-CE7F2063D341}"/>
              </a:ext>
            </a:extLst>
          </p:cNvPr>
          <p:cNvSpPr>
            <a:spLocks noChangeArrowheads="1"/>
          </p:cNvSpPr>
          <p:nvPr/>
        </p:nvSpPr>
        <p:spPr bwMode="auto">
          <a:xfrm>
            <a:off x="914400" y="729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3">
            <a:extLst>
              <a:ext uri="{FF2B5EF4-FFF2-40B4-BE49-F238E27FC236}">
                <a16:creationId xmlns:a16="http://schemas.microsoft.com/office/drawing/2014/main" id="{CD93E3F4-2A1E-A4A2-8A87-964ECB2AC460}"/>
              </a:ext>
            </a:extLst>
          </p:cNvPr>
          <p:cNvSpPr>
            <a:spLocks noChangeArrowheads="1"/>
          </p:cNvSpPr>
          <p:nvPr/>
        </p:nvSpPr>
        <p:spPr bwMode="auto">
          <a:xfrm>
            <a:off x="1066800" y="882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3">
            <a:extLst>
              <a:ext uri="{FF2B5EF4-FFF2-40B4-BE49-F238E27FC236}">
                <a16:creationId xmlns:a16="http://schemas.microsoft.com/office/drawing/2014/main" id="{938A3074-1865-B3B5-7A9B-E4D9ADAAA1CA}"/>
              </a:ext>
            </a:extLst>
          </p:cNvPr>
          <p:cNvSpPr>
            <a:spLocks noChangeArrowheads="1"/>
          </p:cNvSpPr>
          <p:nvPr/>
        </p:nvSpPr>
        <p:spPr bwMode="auto">
          <a:xfrm>
            <a:off x="1219200" y="1034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5E9E5594-2AF1-E025-B9FF-6E594D8A5F41}"/>
              </a:ext>
            </a:extLst>
          </p:cNvPr>
          <p:cNvSpPr>
            <a:spLocks noChangeArrowheads="1"/>
          </p:cNvSpPr>
          <p:nvPr/>
        </p:nvSpPr>
        <p:spPr bwMode="auto">
          <a:xfrm>
            <a:off x="1371600" y="1186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3">
            <a:extLst>
              <a:ext uri="{FF2B5EF4-FFF2-40B4-BE49-F238E27FC236}">
                <a16:creationId xmlns:a16="http://schemas.microsoft.com/office/drawing/2014/main" id="{A9B721A7-1A30-DB45-0CDE-565E7A548764}"/>
              </a:ext>
            </a:extLst>
          </p:cNvPr>
          <p:cNvSpPr>
            <a:spLocks noChangeArrowheads="1"/>
          </p:cNvSpPr>
          <p:nvPr/>
        </p:nvSpPr>
        <p:spPr bwMode="auto">
          <a:xfrm>
            <a:off x="1524000" y="1339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3">
            <a:extLst>
              <a:ext uri="{FF2B5EF4-FFF2-40B4-BE49-F238E27FC236}">
                <a16:creationId xmlns:a16="http://schemas.microsoft.com/office/drawing/2014/main" id="{D85A4CCA-E4D5-F169-D4C6-4B6856F20A54}"/>
              </a:ext>
            </a:extLst>
          </p:cNvPr>
          <p:cNvSpPr>
            <a:spLocks noChangeArrowheads="1"/>
          </p:cNvSpPr>
          <p:nvPr/>
        </p:nvSpPr>
        <p:spPr bwMode="auto">
          <a:xfrm>
            <a:off x="1676400" y="1491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
            <a:extLst>
              <a:ext uri="{FF2B5EF4-FFF2-40B4-BE49-F238E27FC236}">
                <a16:creationId xmlns:a16="http://schemas.microsoft.com/office/drawing/2014/main" id="{F65CB15B-D771-832D-249E-5F3611BFE1EC}"/>
              </a:ext>
            </a:extLst>
          </p:cNvPr>
          <p:cNvSpPr>
            <a:spLocks noChangeArrowheads="1"/>
          </p:cNvSpPr>
          <p:nvPr/>
        </p:nvSpPr>
        <p:spPr bwMode="auto">
          <a:xfrm>
            <a:off x="1828800" y="1644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3">
            <a:extLst>
              <a:ext uri="{FF2B5EF4-FFF2-40B4-BE49-F238E27FC236}">
                <a16:creationId xmlns:a16="http://schemas.microsoft.com/office/drawing/2014/main" id="{CD4F8E4B-16BE-6E24-899D-3CA938AE1BF5}"/>
              </a:ext>
            </a:extLst>
          </p:cNvPr>
          <p:cNvSpPr>
            <a:spLocks noChangeArrowheads="1"/>
          </p:cNvSpPr>
          <p:nvPr/>
        </p:nvSpPr>
        <p:spPr bwMode="auto">
          <a:xfrm>
            <a:off x="2133600" y="1948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3">
            <a:extLst>
              <a:ext uri="{FF2B5EF4-FFF2-40B4-BE49-F238E27FC236}">
                <a16:creationId xmlns:a16="http://schemas.microsoft.com/office/drawing/2014/main" id="{20A9235B-562F-B4CA-9B22-D6A16C0E5597}"/>
              </a:ext>
            </a:extLst>
          </p:cNvPr>
          <p:cNvSpPr>
            <a:spLocks noChangeArrowheads="1"/>
          </p:cNvSpPr>
          <p:nvPr/>
        </p:nvSpPr>
        <p:spPr bwMode="auto">
          <a:xfrm>
            <a:off x="2286000"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3">
            <a:extLst>
              <a:ext uri="{FF2B5EF4-FFF2-40B4-BE49-F238E27FC236}">
                <a16:creationId xmlns:a16="http://schemas.microsoft.com/office/drawing/2014/main" id="{2949EACA-5666-7E46-8A0B-5F56E9713117}"/>
              </a:ext>
            </a:extLst>
          </p:cNvPr>
          <p:cNvSpPr>
            <a:spLocks noChangeArrowheads="1"/>
          </p:cNvSpPr>
          <p:nvPr/>
        </p:nvSpPr>
        <p:spPr bwMode="auto">
          <a:xfrm>
            <a:off x="2438400" y="2253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BE93475B-8654-0FF2-EB62-C15F5F5B54CC}"/>
              </a:ext>
            </a:extLst>
          </p:cNvPr>
          <p:cNvSpPr>
            <a:spLocks noChangeArrowheads="1"/>
          </p:cNvSpPr>
          <p:nvPr/>
        </p:nvSpPr>
        <p:spPr bwMode="auto">
          <a:xfrm>
            <a:off x="2590800" y="2406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3">
            <a:extLst>
              <a:ext uri="{FF2B5EF4-FFF2-40B4-BE49-F238E27FC236}">
                <a16:creationId xmlns:a16="http://schemas.microsoft.com/office/drawing/2014/main" id="{FFCCBDDA-59BC-C48E-E15A-2AA0E0DB65BA}"/>
              </a:ext>
            </a:extLst>
          </p:cNvPr>
          <p:cNvSpPr>
            <a:spLocks noChangeArrowheads="1"/>
          </p:cNvSpPr>
          <p:nvPr/>
        </p:nvSpPr>
        <p:spPr bwMode="auto">
          <a:xfrm>
            <a:off x="2743200" y="2558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
            <a:extLst>
              <a:ext uri="{FF2B5EF4-FFF2-40B4-BE49-F238E27FC236}">
                <a16:creationId xmlns:a16="http://schemas.microsoft.com/office/drawing/2014/main" id="{B9FAE388-0641-4165-3461-C8299F84FC81}"/>
              </a:ext>
            </a:extLst>
          </p:cNvPr>
          <p:cNvSpPr>
            <a:spLocks noChangeArrowheads="1"/>
          </p:cNvSpPr>
          <p:nvPr/>
        </p:nvSpPr>
        <p:spPr bwMode="auto">
          <a:xfrm>
            <a:off x="2895600" y="2710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3">
            <a:extLst>
              <a:ext uri="{FF2B5EF4-FFF2-40B4-BE49-F238E27FC236}">
                <a16:creationId xmlns:a16="http://schemas.microsoft.com/office/drawing/2014/main" id="{A428E306-213E-6022-EB98-DA6DC89E97BB}"/>
              </a:ext>
            </a:extLst>
          </p:cNvPr>
          <p:cNvSpPr>
            <a:spLocks noChangeArrowheads="1"/>
          </p:cNvSpPr>
          <p:nvPr/>
        </p:nvSpPr>
        <p:spPr bwMode="auto">
          <a:xfrm>
            <a:off x="3048000" y="2863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3">
            <a:extLst>
              <a:ext uri="{FF2B5EF4-FFF2-40B4-BE49-F238E27FC236}">
                <a16:creationId xmlns:a16="http://schemas.microsoft.com/office/drawing/2014/main" id="{04BCD65F-E913-250F-06CF-A8EC7C248EA5}"/>
              </a:ext>
            </a:extLst>
          </p:cNvPr>
          <p:cNvSpPr>
            <a:spLocks noChangeArrowheads="1"/>
          </p:cNvSpPr>
          <p:nvPr/>
        </p:nvSpPr>
        <p:spPr bwMode="auto">
          <a:xfrm>
            <a:off x="32004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
            <a:extLst>
              <a:ext uri="{FF2B5EF4-FFF2-40B4-BE49-F238E27FC236}">
                <a16:creationId xmlns:a16="http://schemas.microsoft.com/office/drawing/2014/main" id="{F524A1F2-237A-1057-9B92-FFF256C104E7}"/>
              </a:ext>
            </a:extLst>
          </p:cNvPr>
          <p:cNvSpPr>
            <a:spLocks noChangeArrowheads="1"/>
          </p:cNvSpPr>
          <p:nvPr/>
        </p:nvSpPr>
        <p:spPr bwMode="auto">
          <a:xfrm>
            <a:off x="3352800" y="3168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
            <a:extLst>
              <a:ext uri="{FF2B5EF4-FFF2-40B4-BE49-F238E27FC236}">
                <a16:creationId xmlns:a16="http://schemas.microsoft.com/office/drawing/2014/main" id="{6DA84735-AD8C-1994-91C3-603650DE3188}"/>
              </a:ext>
            </a:extLst>
          </p:cNvPr>
          <p:cNvSpPr>
            <a:spLocks noChangeArrowheads="1"/>
          </p:cNvSpPr>
          <p:nvPr/>
        </p:nvSpPr>
        <p:spPr bwMode="auto">
          <a:xfrm>
            <a:off x="3505200" y="3320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3">
            <a:extLst>
              <a:ext uri="{FF2B5EF4-FFF2-40B4-BE49-F238E27FC236}">
                <a16:creationId xmlns:a16="http://schemas.microsoft.com/office/drawing/2014/main" id="{A896BC6C-12F4-4E4F-840A-A5868DA51D52}"/>
              </a:ext>
            </a:extLst>
          </p:cNvPr>
          <p:cNvSpPr>
            <a:spLocks noChangeArrowheads="1"/>
          </p:cNvSpPr>
          <p:nvPr/>
        </p:nvSpPr>
        <p:spPr bwMode="auto">
          <a:xfrm>
            <a:off x="3657600" y="347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56F4E4E7-4831-046D-3522-04318DFD867F}"/>
              </a:ext>
            </a:extLst>
          </p:cNvPr>
          <p:cNvSpPr>
            <a:spLocks noChangeArrowheads="1"/>
          </p:cNvSpPr>
          <p:nvPr/>
        </p:nvSpPr>
        <p:spPr bwMode="auto">
          <a:xfrm>
            <a:off x="3810000" y="3625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3">
            <a:extLst>
              <a:ext uri="{FF2B5EF4-FFF2-40B4-BE49-F238E27FC236}">
                <a16:creationId xmlns:a16="http://schemas.microsoft.com/office/drawing/2014/main" id="{635A7171-D2BE-D840-D878-41714D54EE2C}"/>
              </a:ext>
            </a:extLst>
          </p:cNvPr>
          <p:cNvSpPr>
            <a:spLocks noChangeArrowheads="1"/>
          </p:cNvSpPr>
          <p:nvPr/>
        </p:nvSpPr>
        <p:spPr bwMode="auto">
          <a:xfrm>
            <a:off x="3962400" y="3777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3">
            <a:extLst>
              <a:ext uri="{FF2B5EF4-FFF2-40B4-BE49-F238E27FC236}">
                <a16:creationId xmlns:a16="http://schemas.microsoft.com/office/drawing/2014/main" id="{E017B06D-F04F-F0E0-8091-C05930F1C4C8}"/>
              </a:ext>
            </a:extLst>
          </p:cNvPr>
          <p:cNvSpPr>
            <a:spLocks noChangeArrowheads="1"/>
          </p:cNvSpPr>
          <p:nvPr/>
        </p:nvSpPr>
        <p:spPr bwMode="auto">
          <a:xfrm>
            <a:off x="4114800" y="393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3">
            <a:extLst>
              <a:ext uri="{FF2B5EF4-FFF2-40B4-BE49-F238E27FC236}">
                <a16:creationId xmlns:a16="http://schemas.microsoft.com/office/drawing/2014/main" id="{9621A252-C397-CA4A-5F83-CC1825D9A916}"/>
              </a:ext>
            </a:extLst>
          </p:cNvPr>
          <p:cNvSpPr>
            <a:spLocks noChangeArrowheads="1"/>
          </p:cNvSpPr>
          <p:nvPr/>
        </p:nvSpPr>
        <p:spPr bwMode="auto">
          <a:xfrm>
            <a:off x="4267200" y="408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3">
            <a:extLst>
              <a:ext uri="{FF2B5EF4-FFF2-40B4-BE49-F238E27FC236}">
                <a16:creationId xmlns:a16="http://schemas.microsoft.com/office/drawing/2014/main" id="{D58F5436-D219-B720-4556-61E13E90AD1D}"/>
              </a:ext>
            </a:extLst>
          </p:cNvPr>
          <p:cNvSpPr>
            <a:spLocks noChangeArrowheads="1"/>
          </p:cNvSpPr>
          <p:nvPr/>
        </p:nvSpPr>
        <p:spPr bwMode="auto">
          <a:xfrm>
            <a:off x="4419600" y="423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3">
            <a:extLst>
              <a:ext uri="{FF2B5EF4-FFF2-40B4-BE49-F238E27FC236}">
                <a16:creationId xmlns:a16="http://schemas.microsoft.com/office/drawing/2014/main" id="{92E25007-15BF-0968-87A9-80A47953111E}"/>
              </a:ext>
            </a:extLst>
          </p:cNvPr>
          <p:cNvSpPr>
            <a:spLocks noChangeArrowheads="1"/>
          </p:cNvSpPr>
          <p:nvPr/>
        </p:nvSpPr>
        <p:spPr bwMode="auto">
          <a:xfrm>
            <a:off x="4572000" y="4387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3">
            <a:extLst>
              <a:ext uri="{FF2B5EF4-FFF2-40B4-BE49-F238E27FC236}">
                <a16:creationId xmlns:a16="http://schemas.microsoft.com/office/drawing/2014/main" id="{202326D1-E7B5-95B2-AE73-B8C0736E75B8}"/>
              </a:ext>
            </a:extLst>
          </p:cNvPr>
          <p:cNvSpPr>
            <a:spLocks noChangeArrowheads="1"/>
          </p:cNvSpPr>
          <p:nvPr/>
        </p:nvSpPr>
        <p:spPr bwMode="auto">
          <a:xfrm>
            <a:off x="4724400" y="4539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3">
            <a:extLst>
              <a:ext uri="{FF2B5EF4-FFF2-40B4-BE49-F238E27FC236}">
                <a16:creationId xmlns:a16="http://schemas.microsoft.com/office/drawing/2014/main" id="{BEECA8DB-2B8C-76D8-44B3-DEDDFECAB637}"/>
              </a:ext>
            </a:extLst>
          </p:cNvPr>
          <p:cNvSpPr>
            <a:spLocks noChangeArrowheads="1"/>
          </p:cNvSpPr>
          <p:nvPr/>
        </p:nvSpPr>
        <p:spPr bwMode="auto">
          <a:xfrm>
            <a:off x="4876800" y="4692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3">
            <a:extLst>
              <a:ext uri="{FF2B5EF4-FFF2-40B4-BE49-F238E27FC236}">
                <a16:creationId xmlns:a16="http://schemas.microsoft.com/office/drawing/2014/main" id="{79E99BA8-8F5B-80A1-EA35-AB0926DEC604}"/>
              </a:ext>
            </a:extLst>
          </p:cNvPr>
          <p:cNvSpPr>
            <a:spLocks noChangeArrowheads="1"/>
          </p:cNvSpPr>
          <p:nvPr/>
        </p:nvSpPr>
        <p:spPr bwMode="auto">
          <a:xfrm>
            <a:off x="5029200" y="4844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 name="Rectangle 3">
            <a:extLst>
              <a:ext uri="{FF2B5EF4-FFF2-40B4-BE49-F238E27FC236}">
                <a16:creationId xmlns:a16="http://schemas.microsoft.com/office/drawing/2014/main" id="{B35A10A5-AA53-A642-1168-6C77E8D59A84}"/>
              </a:ext>
            </a:extLst>
          </p:cNvPr>
          <p:cNvSpPr>
            <a:spLocks noChangeArrowheads="1"/>
          </p:cNvSpPr>
          <p:nvPr/>
        </p:nvSpPr>
        <p:spPr bwMode="auto">
          <a:xfrm>
            <a:off x="5181600" y="4996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627B3C70-4128-6C3D-D022-DCCD10DC1A7D}"/>
              </a:ext>
            </a:extLst>
          </p:cNvPr>
          <p:cNvSpPr>
            <a:spLocks noChangeArrowheads="1"/>
          </p:cNvSpPr>
          <p:nvPr/>
        </p:nvSpPr>
        <p:spPr bwMode="auto">
          <a:xfrm>
            <a:off x="5334000" y="5149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3">
            <a:extLst>
              <a:ext uri="{FF2B5EF4-FFF2-40B4-BE49-F238E27FC236}">
                <a16:creationId xmlns:a16="http://schemas.microsoft.com/office/drawing/2014/main" id="{13CB0D36-5D46-85B1-BC3A-5728DE7F120D}"/>
              </a:ext>
            </a:extLst>
          </p:cNvPr>
          <p:cNvSpPr>
            <a:spLocks noChangeArrowheads="1"/>
          </p:cNvSpPr>
          <p:nvPr/>
        </p:nvSpPr>
        <p:spPr bwMode="auto">
          <a:xfrm>
            <a:off x="5486400" y="5301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3">
            <a:extLst>
              <a:ext uri="{FF2B5EF4-FFF2-40B4-BE49-F238E27FC236}">
                <a16:creationId xmlns:a16="http://schemas.microsoft.com/office/drawing/2014/main" id="{A50CE3CC-4644-D7EA-FB0C-55D1263C99CC}"/>
              </a:ext>
            </a:extLst>
          </p:cNvPr>
          <p:cNvSpPr>
            <a:spLocks noChangeArrowheads="1"/>
          </p:cNvSpPr>
          <p:nvPr/>
        </p:nvSpPr>
        <p:spPr bwMode="auto">
          <a:xfrm>
            <a:off x="5638800" y="5454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3">
            <a:extLst>
              <a:ext uri="{FF2B5EF4-FFF2-40B4-BE49-F238E27FC236}">
                <a16:creationId xmlns:a16="http://schemas.microsoft.com/office/drawing/2014/main" id="{80FF151F-4573-5862-58D8-FDB251B9AB30}"/>
              </a:ext>
            </a:extLst>
          </p:cNvPr>
          <p:cNvSpPr>
            <a:spLocks noChangeArrowheads="1"/>
          </p:cNvSpPr>
          <p:nvPr/>
        </p:nvSpPr>
        <p:spPr bwMode="auto">
          <a:xfrm>
            <a:off x="5791200" y="5606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3">
            <a:extLst>
              <a:ext uri="{FF2B5EF4-FFF2-40B4-BE49-F238E27FC236}">
                <a16:creationId xmlns:a16="http://schemas.microsoft.com/office/drawing/2014/main" id="{B4899718-4EB5-511C-268D-116C9082777B}"/>
              </a:ext>
            </a:extLst>
          </p:cNvPr>
          <p:cNvSpPr>
            <a:spLocks noChangeArrowheads="1"/>
          </p:cNvSpPr>
          <p:nvPr/>
        </p:nvSpPr>
        <p:spPr bwMode="auto">
          <a:xfrm>
            <a:off x="5943600" y="5758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3">
            <a:extLst>
              <a:ext uri="{FF2B5EF4-FFF2-40B4-BE49-F238E27FC236}">
                <a16:creationId xmlns:a16="http://schemas.microsoft.com/office/drawing/2014/main" id="{77FA12F9-6AA5-E1B4-E4D9-31829D77DC43}"/>
              </a:ext>
            </a:extLst>
          </p:cNvPr>
          <p:cNvSpPr>
            <a:spLocks noChangeArrowheads="1"/>
          </p:cNvSpPr>
          <p:nvPr/>
        </p:nvSpPr>
        <p:spPr bwMode="auto">
          <a:xfrm>
            <a:off x="9877167" y="-110523"/>
            <a:ext cx="492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VV</a:t>
            </a:r>
          </a:p>
        </p:txBody>
      </p:sp>
      <p:sp>
        <p:nvSpPr>
          <p:cNvPr id="2" name="Rectangle 1">
            <a:extLst>
              <a:ext uri="{FF2B5EF4-FFF2-40B4-BE49-F238E27FC236}">
                <a16:creationId xmlns:a16="http://schemas.microsoft.com/office/drawing/2014/main" id="{D5FE8DDE-3720-7172-1491-D36DEB5B37E1}"/>
              </a:ext>
            </a:extLst>
          </p:cNvPr>
          <p:cNvSpPr>
            <a:spLocks noChangeArrowheads="1"/>
          </p:cNvSpPr>
          <p:nvPr/>
        </p:nvSpPr>
        <p:spPr bwMode="auto">
          <a:xfrm>
            <a:off x="952599" y="2261968"/>
            <a:ext cx="1017541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Case Study</a:t>
            </a:r>
            <a:r>
              <a:rPr kumimoji="0" lang="en-US" altLang="en-US" sz="2400" b="0" i="0" u="none" strike="noStrike" cap="none" normalizeH="0" baseline="0" dirty="0">
                <a:ln>
                  <a:noFill/>
                </a:ln>
                <a:solidFill>
                  <a:schemeClr val="tx1"/>
                </a:solidFill>
                <a:effectLst/>
              </a:rPr>
              <a:t>: A parent installs a software keylogger on their child's computer to monitor their online activities and ensure they are safe from online threats.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Purpose</a:t>
            </a:r>
            <a:r>
              <a:rPr kumimoji="0" lang="en-US" altLang="en-US" sz="2400" b="0" i="0" u="none" strike="noStrike" cap="none" normalizeH="0" baseline="0" dirty="0">
                <a:ln>
                  <a:noFill/>
                </a:ln>
                <a:solidFill>
                  <a:schemeClr val="tx1"/>
                </a:solidFill>
                <a:effectLst/>
              </a:rPr>
              <a:t>: Ensures parental control and safety measures for children using the internet.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165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559673"/>
            <a:ext cx="10360152" cy="469557"/>
          </a:xfrm>
        </p:spPr>
        <p:txBody>
          <a:bodyPr/>
          <a:lstStyle/>
          <a:p>
            <a:r>
              <a:rPr lang="en-US" dirty="0"/>
              <a:t>TYPES OF KEYLOGGERS</a:t>
            </a:r>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8113472" y="2039111"/>
            <a:ext cx="3163824" cy="3840480"/>
          </a:xfrm>
        </p:spPr>
        <p:txBody>
          <a:bodyPr>
            <a:normAutofit/>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2" name="Content Placeholder 1">
            <a:extLst>
              <a:ext uri="{FF2B5EF4-FFF2-40B4-BE49-F238E27FC236}">
                <a16:creationId xmlns:a16="http://schemas.microsoft.com/office/drawing/2014/main" id="{7E5783B9-87EC-3B36-31FB-CAE24EF50E9E}"/>
              </a:ext>
            </a:extLst>
          </p:cNvPr>
          <p:cNvSpPr>
            <a:spLocks noGrp="1" noChangeArrowheads="1"/>
          </p:cNvSpPr>
          <p:nvPr>
            <p:ph sz="quarter" idx="13"/>
          </p:nvPr>
        </p:nvSpPr>
        <p:spPr bwMode="auto">
          <a:xfrm>
            <a:off x="914400" y="1620123"/>
            <a:ext cx="1052795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Software Keyloggers</a:t>
            </a:r>
            <a:r>
              <a:rPr kumimoji="0" lang="en-US" altLang="en-US" b="0" i="0" u="none" strike="noStrike" cap="none" normalizeH="0" baseline="0" dirty="0">
                <a:ln>
                  <a:noFill/>
                </a:ln>
                <a:solidFill>
                  <a:schemeClr val="tx1"/>
                </a:solidFill>
                <a:effectLst/>
              </a:rPr>
              <a:t>: Installed as software on a computer to record keystrokes, used for monitoring and security purposes.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Hardware Keyloggers</a:t>
            </a:r>
            <a:r>
              <a:rPr kumimoji="0" lang="en-US" altLang="en-US" b="0" i="0" u="none" strike="noStrike" cap="none" normalizeH="0" baseline="0" dirty="0">
                <a:ln>
                  <a:noFill/>
                </a:ln>
                <a:solidFill>
                  <a:schemeClr val="tx1"/>
                </a:solidFill>
                <a:effectLst/>
              </a:rPr>
              <a:t>: Physical devices plugged between a keyboard and computer to intercept and log keystrokes, often used in forensic investigations.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Wireless Keyloggers</a:t>
            </a:r>
            <a:r>
              <a:rPr kumimoji="0" lang="en-US" altLang="en-US" b="0" i="0" u="none" strike="noStrike" cap="none" normalizeH="0" baseline="0" dirty="0">
                <a:ln>
                  <a:noFill/>
                </a:ln>
                <a:solidFill>
                  <a:schemeClr val="tx1"/>
                </a:solidFill>
                <a:effectLst/>
              </a:rPr>
              <a:t>:  Capture keystrokes transmitted over wireless connections (Bluetooth, Wi-Fi) to monitor computer activity remotely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Kernel Keyloggers</a:t>
            </a:r>
            <a:r>
              <a:rPr kumimoji="0" lang="en-US" altLang="en-US" b="0" i="0" u="none" strike="noStrike" cap="none" normalizeH="0" baseline="0" dirty="0">
                <a:ln>
                  <a:noFill/>
                </a:ln>
                <a:solidFill>
                  <a:schemeClr val="tx1"/>
                </a:solidFill>
                <a:effectLst/>
              </a:rPr>
              <a:t>:  Operate at the kernel level of an operating system, making them harder to detect, typically used in sophisticated attacks.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Remote Administration Tools (RATs)</a:t>
            </a:r>
            <a:r>
              <a:rPr kumimoji="0" lang="en-US" altLang="en-US" b="0" i="0" u="none" strike="noStrike" cap="none" normalizeH="0" baseline="0" dirty="0">
                <a:ln>
                  <a:noFill/>
                </a:ln>
                <a:solidFill>
                  <a:schemeClr val="tx1"/>
                </a:solidFill>
                <a:effectLst/>
              </a:rPr>
              <a:t>:  Legal tools that provide remote access to a computer, can be used for monitoring and managing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40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9152" y="4704202"/>
            <a:ext cx="5641848" cy="1994053"/>
          </a:xfrm>
        </p:spPr>
        <p:txBody>
          <a:bodyPr/>
          <a:lstStyle/>
          <a:p>
            <a:r>
              <a:rPr lang="en-US" dirty="0"/>
              <a:t>IMPORTANCE</a:t>
            </a:r>
          </a:p>
        </p:txBody>
      </p:sp>
      <p:sp>
        <p:nvSpPr>
          <p:cNvPr id="2" name="Content Placeholder 1">
            <a:extLst>
              <a:ext uri="{FF2B5EF4-FFF2-40B4-BE49-F238E27FC236}">
                <a16:creationId xmlns:a16="http://schemas.microsoft.com/office/drawing/2014/main" id="{774C083E-43D6-F1B8-4379-063033E01977}"/>
              </a:ext>
            </a:extLst>
          </p:cNvPr>
          <p:cNvSpPr>
            <a:spLocks noGrp="1" noChangeArrowheads="1"/>
          </p:cNvSpPr>
          <p:nvPr>
            <p:ph sz="quarter" idx="13"/>
          </p:nvPr>
        </p:nvSpPr>
        <p:spPr bwMode="auto">
          <a:xfrm>
            <a:off x="5232401" y="797511"/>
            <a:ext cx="661773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Security Monitoring</a:t>
            </a:r>
            <a:r>
              <a:rPr kumimoji="0" lang="en-US" altLang="en-US" sz="2400" b="0" i="0" u="none" strike="noStrike" cap="none" normalizeH="0" baseline="0" dirty="0">
                <a:ln>
                  <a:noFill/>
                </a:ln>
                <a:solidFill>
                  <a:schemeClr val="tx1"/>
                </a:solidFill>
                <a:effectLst/>
              </a:rPr>
              <a:t>: Keyloggers detect unauthorized access by recording keystrokes, including passwords.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Forensic Investigations</a:t>
            </a:r>
            <a:r>
              <a:rPr kumimoji="0" lang="en-US" altLang="en-US" sz="2400" b="0" i="0" u="none" strike="noStrike" cap="none" normalizeH="0" baseline="0" dirty="0">
                <a:ln>
                  <a:noFill/>
                </a:ln>
                <a:solidFill>
                  <a:schemeClr val="tx1"/>
                </a:solidFill>
                <a:effectLst/>
              </a:rPr>
              <a:t>: They provide evidence in digital forensics to understand criminal activities.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Parental Control and Employee Monitoring</a:t>
            </a:r>
            <a:r>
              <a:rPr kumimoji="0" lang="en-US" altLang="en-US" sz="2400" b="0" i="0" u="none" strike="noStrike" cap="none" normalizeH="0" baseline="0" dirty="0">
                <a:ln>
                  <a:noFill/>
                </a:ln>
                <a:solidFill>
                  <a:schemeClr val="tx1"/>
                </a:solidFill>
                <a:effectLst/>
              </a:rPr>
              <a:t>: Used to monitor online activities for safety and productivity.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Educational and Training</a:t>
            </a:r>
            <a:r>
              <a:rPr kumimoji="0" lang="en-US" altLang="en-US" sz="2400" b="0" i="0" u="none" strike="noStrike" cap="none" normalizeH="0" baseline="0" dirty="0">
                <a:ln>
                  <a:noFill/>
                </a:ln>
                <a:solidFill>
                  <a:schemeClr val="tx1"/>
                </a:solidFill>
                <a:effectLst/>
              </a:rPr>
              <a:t>: Keyloggers teach cybersecurity and demonstrate vulnerabilities.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Personal Productivity</a:t>
            </a:r>
            <a:r>
              <a:rPr kumimoji="0" lang="en-US" altLang="en-US" sz="2400" b="0" i="0" u="none" strike="noStrike" cap="none" normalizeH="0" baseline="0" dirty="0">
                <a:ln>
                  <a:noFill/>
                </a:ln>
                <a:solidFill>
                  <a:schemeClr val="tx1"/>
                </a:solidFill>
                <a:effectLst/>
              </a:rPr>
              <a:t>: They track computer usage to improve time management and task efficiency. </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3682652"/>
          </a:xfrm>
        </p:spPr>
        <p:txBody>
          <a:bodyPr/>
          <a:lstStyle/>
          <a:p>
            <a:r>
              <a:rPr lang="en-US" dirty="0"/>
              <a:t>Key – Stroke </a:t>
            </a:r>
            <a:br>
              <a:rPr lang="en-US" dirty="0"/>
            </a:br>
            <a:r>
              <a:rPr lang="en-US" dirty="0"/>
              <a:t>Logger</a:t>
            </a:r>
            <a:br>
              <a:rPr lang="en-US" dirty="0"/>
            </a:br>
            <a:br>
              <a:rPr lang="en-US" dirty="0"/>
            </a:br>
            <a:endParaRPr lang="en-US" sz="2000" dirty="0"/>
          </a:p>
        </p:txBody>
      </p:sp>
      <p:pic>
        <p:nvPicPr>
          <p:cNvPr id="11" name="Picture Placeholder 10">
            <a:extLst>
              <a:ext uri="{FF2B5EF4-FFF2-40B4-BE49-F238E27FC236}">
                <a16:creationId xmlns:a16="http://schemas.microsoft.com/office/drawing/2014/main" id="{F7CD4581-6582-22E0-4223-DD404557502B}"/>
              </a:ext>
            </a:extLst>
          </p:cNvPr>
          <p:cNvPicPr>
            <a:picLocks noGrp="1" noChangeAspect="1"/>
          </p:cNvPicPr>
          <p:nvPr>
            <p:ph type="pic" idx="1"/>
          </p:nvPr>
        </p:nvPicPr>
        <p:blipFill>
          <a:blip r:embed="rId3"/>
          <a:srcRect t="4160" b="4160"/>
          <a:stretch>
            <a:fillRect/>
          </a:stretch>
        </p:blipFill>
        <p:spPr>
          <a:xfrm>
            <a:off x="7405613" y="0"/>
            <a:ext cx="4790059" cy="6587067"/>
          </a:xfrm>
        </p:spPr>
      </p:pic>
      <p:sp>
        <p:nvSpPr>
          <p:cNvPr id="12" name="TextBox 11">
            <a:extLst>
              <a:ext uri="{FF2B5EF4-FFF2-40B4-BE49-F238E27FC236}">
                <a16:creationId xmlns:a16="http://schemas.microsoft.com/office/drawing/2014/main" id="{858E1FE4-05C1-A7EC-7045-09267322918D}"/>
              </a:ext>
            </a:extLst>
          </p:cNvPr>
          <p:cNvSpPr txBox="1"/>
          <p:nvPr/>
        </p:nvSpPr>
        <p:spPr>
          <a:xfrm>
            <a:off x="200416" y="6338170"/>
            <a:ext cx="8743168" cy="369332"/>
          </a:xfrm>
          <a:prstGeom prst="rect">
            <a:avLst/>
          </a:prstGeom>
          <a:noFill/>
        </p:spPr>
        <p:txBody>
          <a:bodyPr wrap="square" rtlCol="0">
            <a:spAutoFit/>
          </a:bodyPr>
          <a:lstStyle/>
          <a:p>
            <a:r>
              <a:rPr lang="en-US" sz="1800" dirty="0"/>
              <a:t>GITHUB LINK - https://github.com/pravallika-nunna/APSSDC-Key-Logger</a:t>
            </a:r>
            <a:endParaRPr lang="en-IN" dirty="0"/>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4" name="Table 3">
            <a:extLst>
              <a:ext uri="{FF2B5EF4-FFF2-40B4-BE49-F238E27FC236}">
                <a16:creationId xmlns:a16="http://schemas.microsoft.com/office/drawing/2014/main" id="{49F712CA-6C31-C598-9361-CEDEC5809384}"/>
              </a:ext>
            </a:extLst>
          </p:cNvPr>
          <p:cNvGraphicFramePr>
            <a:graphicFrameLocks noGrp="1"/>
          </p:cNvGraphicFramePr>
          <p:nvPr>
            <p:extLst>
              <p:ext uri="{D42A27DB-BD31-4B8C-83A1-F6EECF244321}">
                <p14:modId xmlns:p14="http://schemas.microsoft.com/office/powerpoint/2010/main" val="3441045252"/>
              </p:ext>
            </p:extLst>
          </p:nvPr>
        </p:nvGraphicFramePr>
        <p:xfrm>
          <a:off x="6638795" y="914400"/>
          <a:ext cx="5085567" cy="4886960"/>
        </p:xfrm>
        <a:graphic>
          <a:graphicData uri="http://schemas.openxmlformats.org/drawingml/2006/table">
            <a:tbl>
              <a:tblPr firstRow="1" bandRow="1">
                <a:tableStyleId>{E8B1032C-EA38-4F05-BA0D-38AFFFC7BED3}</a:tableStyleId>
              </a:tblPr>
              <a:tblGrid>
                <a:gridCol w="2544197">
                  <a:extLst>
                    <a:ext uri="{9D8B030D-6E8A-4147-A177-3AD203B41FA5}">
                      <a16:colId xmlns:a16="http://schemas.microsoft.com/office/drawing/2014/main" val="453266761"/>
                    </a:ext>
                  </a:extLst>
                </a:gridCol>
                <a:gridCol w="2541370">
                  <a:extLst>
                    <a:ext uri="{9D8B030D-6E8A-4147-A177-3AD203B41FA5}">
                      <a16:colId xmlns:a16="http://schemas.microsoft.com/office/drawing/2014/main" val="3585194305"/>
                    </a:ext>
                  </a:extLst>
                </a:gridCol>
              </a:tblGrid>
              <a:tr h="370840">
                <a:tc>
                  <a:txBody>
                    <a:bodyPr/>
                    <a:lstStyle/>
                    <a:p>
                      <a:r>
                        <a:rPr lang="en-IN" b="1" dirty="0"/>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0353139"/>
                  </a:ext>
                </a:extLst>
              </a:tr>
              <a:tr h="370840">
                <a:tc>
                  <a:txBody>
                    <a:bodyPr/>
                    <a:lstStyle/>
                    <a:p>
                      <a:r>
                        <a:rPr lang="en-IN" b="1" dirty="0"/>
                        <a:t>PROBLEM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0222081"/>
                  </a:ext>
                </a:extLst>
              </a:tr>
              <a:tr h="370840">
                <a:tc>
                  <a:txBody>
                    <a:bodyPr/>
                    <a:lstStyle/>
                    <a:p>
                      <a:r>
                        <a:rPr lang="en-IN" b="1" dirty="0"/>
                        <a:t>PROJECT WORKING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8276025"/>
                  </a:ext>
                </a:extLst>
              </a:tr>
              <a:tr h="370840">
                <a:tc>
                  <a:txBody>
                    <a:bodyPr/>
                    <a:lstStyle/>
                    <a:p>
                      <a:r>
                        <a:rPr lang="en-IN" b="1" dirty="0"/>
                        <a:t>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3317370"/>
                  </a:ext>
                </a:extLst>
              </a:tr>
              <a:tr h="370840">
                <a:tc>
                  <a:txBody>
                    <a:bodyPr/>
                    <a:lstStyle/>
                    <a:p>
                      <a:r>
                        <a:rPr lang="en-IN" b="1" dirty="0"/>
                        <a:t>WOW IN THE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5249627"/>
                  </a:ext>
                </a:extLst>
              </a:tr>
              <a:tr h="370840">
                <a:tc>
                  <a:txBody>
                    <a:bodyPr/>
                    <a:lstStyle/>
                    <a:p>
                      <a:r>
                        <a:rPr lang="en-IN" b="1" dirty="0"/>
                        <a:t>END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5715136"/>
                  </a:ext>
                </a:extLst>
              </a:tr>
              <a:tr h="370840">
                <a:tc>
                  <a:txBody>
                    <a:bodyPr/>
                    <a:lstStyle/>
                    <a:p>
                      <a:r>
                        <a:rPr lang="en-IN" b="1" dirty="0"/>
                        <a:t>RESULTS AND USER IMPACTS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0252968"/>
                  </a:ext>
                </a:extLst>
              </a:tr>
              <a:tr h="370840">
                <a:tc>
                  <a:txBody>
                    <a:bodyPr/>
                    <a:lstStyle/>
                    <a:p>
                      <a:r>
                        <a:rPr lang="en-IN" b="1" dirty="0"/>
                        <a:t>FUTURE PROPECTS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4372871"/>
                  </a:ext>
                </a:extLst>
              </a:tr>
              <a:tr h="370840">
                <a:tc>
                  <a:txBody>
                    <a:bodyPr/>
                    <a:lstStyle/>
                    <a:p>
                      <a:r>
                        <a:rPr lang="en-IN" b="1" dirty="0"/>
                        <a:t>CASE STUDY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061704"/>
                  </a:ext>
                </a:extLst>
              </a:tr>
              <a:tr h="0">
                <a:tc>
                  <a:txBody>
                    <a:bodyPr/>
                    <a:lstStyle/>
                    <a:p>
                      <a:r>
                        <a:rPr lang="en-IN" b="1" dirty="0"/>
                        <a:t>TYPES OF KEY - LOGGERS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5675108"/>
                  </a:ext>
                </a:extLst>
              </a:tr>
              <a:tr h="370840">
                <a:tc>
                  <a:txBody>
                    <a:bodyPr/>
                    <a:lstStyle/>
                    <a:p>
                      <a:r>
                        <a:rPr lang="en-IN" b="1" dirty="0"/>
                        <a:t>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0643852"/>
                  </a:ext>
                </a:extLst>
              </a:tr>
            </a:tbl>
          </a:graphicData>
        </a:graphic>
      </p:graphicFrame>
      <p:sp>
        <p:nvSpPr>
          <p:cNvPr id="7" name="Content Placeholder 6">
            <a:extLst>
              <a:ext uri="{FF2B5EF4-FFF2-40B4-BE49-F238E27FC236}">
                <a16:creationId xmlns:a16="http://schemas.microsoft.com/office/drawing/2014/main" id="{667E3DBF-6DE0-C917-DF99-144D2CF91649}"/>
              </a:ext>
            </a:extLst>
          </p:cNvPr>
          <p:cNvSpPr>
            <a:spLocks noGrp="1"/>
          </p:cNvSpPr>
          <p:nvPr>
            <p:ph idx="1"/>
          </p:nvPr>
        </p:nvSpPr>
        <p:spPr>
          <a:xfrm>
            <a:off x="14267145" y="1263770"/>
            <a:ext cx="1602804" cy="4679830"/>
          </a:xfrm>
        </p:spPr>
        <p:txBody>
          <a:bodyPr/>
          <a:lstStyle/>
          <a:p>
            <a:endParaRPr lang="en-IN" dirty="0"/>
          </a:p>
        </p:txBody>
      </p:sp>
    </p:spTree>
    <p:extLst>
      <p:ext uri="{BB962C8B-B14F-4D97-AF65-F5344CB8AC3E}">
        <p14:creationId xmlns:p14="http://schemas.microsoft.com/office/powerpoint/2010/main" val="85253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827205" y="379476"/>
            <a:ext cx="5449824" cy="1280160"/>
          </a:xfrm>
        </p:spPr>
        <p:txBody>
          <a:bodyPr/>
          <a:lstStyle/>
          <a:p>
            <a:r>
              <a:rPr lang="en-US" sz="3600" dirty="0">
                <a:solidFill>
                  <a:schemeClr val="accent6">
                    <a:lumMod val="10000"/>
                  </a:schemeClr>
                </a:solidFill>
              </a:rPr>
              <a:t>INTRODUCTION</a:t>
            </a:r>
          </a:p>
        </p:txBody>
      </p:sp>
      <p:sp>
        <p:nvSpPr>
          <p:cNvPr id="2" name="Title 1">
            <a:extLst>
              <a:ext uri="{FF2B5EF4-FFF2-40B4-BE49-F238E27FC236}">
                <a16:creationId xmlns:a16="http://schemas.microsoft.com/office/drawing/2014/main" id="{5634B21A-0059-A662-5EBE-EFC9A9D57D17}"/>
              </a:ext>
            </a:extLst>
          </p:cNvPr>
          <p:cNvSpPr>
            <a:spLocks noGrp="1" noChangeArrowheads="1"/>
          </p:cNvSpPr>
          <p:nvPr>
            <p:ph type="title"/>
          </p:nvPr>
        </p:nvSpPr>
        <p:spPr bwMode="auto">
          <a:xfrm>
            <a:off x="5827713" y="1843951"/>
            <a:ext cx="614762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Definition</a:t>
            </a:r>
            <a:r>
              <a:rPr kumimoji="0" lang="en-US" altLang="en-US" sz="2000" b="0" i="0" u="none" strike="noStrike" cap="none" normalizeH="0" baseline="0" dirty="0">
                <a:ln>
                  <a:noFill/>
                </a:ln>
                <a:solidFill>
                  <a:schemeClr val="tx1"/>
                </a:solidFill>
                <a:effectLst/>
                <a:latin typeface="+mn-lt"/>
              </a:rPr>
              <a:t>: Keyloggers are software or hardware devices that record keystrokes typed on a keyboard.</a:t>
            </a:r>
            <a:br>
              <a:rPr kumimoji="0" lang="en-US" altLang="en-US" sz="2000" b="0" i="0" u="none" strike="noStrike" cap="none" normalizeH="0" baseline="0" dirty="0">
                <a:ln>
                  <a:noFill/>
                </a:ln>
                <a:solidFill>
                  <a:schemeClr val="tx1"/>
                </a:solidFill>
                <a:effectLst/>
                <a:latin typeface="+mn-lt"/>
              </a:rPr>
            </a:b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Purpose</a:t>
            </a:r>
            <a:r>
              <a:rPr kumimoji="0" lang="en-US" altLang="en-US" sz="2000" b="0" i="0" u="none" strike="noStrike" cap="none" normalizeH="0" baseline="0" dirty="0">
                <a:ln>
                  <a:noFill/>
                </a:ln>
                <a:solidFill>
                  <a:schemeClr val="tx1"/>
                </a:solidFill>
                <a:effectLst/>
                <a:latin typeface="+mn-lt"/>
              </a:rPr>
              <a:t>: They are used to monitor and capture keystrokes, which can include usernames, passwords, and other sensitive information.</a:t>
            </a:r>
            <a:br>
              <a:rPr kumimoji="0" lang="en-US" altLang="en-US" sz="2000" b="0" i="0" u="none" strike="noStrike" cap="none" normalizeH="0" baseline="0" dirty="0">
                <a:ln>
                  <a:noFill/>
                </a:ln>
                <a:solidFill>
                  <a:schemeClr val="tx1"/>
                </a:solidFill>
                <a:effectLst/>
                <a:latin typeface="+mn-lt"/>
              </a:rPr>
            </a:b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Applications</a:t>
            </a:r>
            <a:r>
              <a:rPr kumimoji="0" lang="en-US" altLang="en-US" sz="2000" b="0" i="0" u="none" strike="noStrike" cap="none" normalizeH="0" baseline="0" dirty="0">
                <a:ln>
                  <a:noFill/>
                </a:ln>
                <a:solidFill>
                  <a:schemeClr val="tx1"/>
                </a:solidFill>
                <a:effectLst/>
                <a:latin typeface="+mn-lt"/>
              </a:rPr>
              <a:t>: Keyloggers have both legitimate uses, like monitoring children's online activities, and malicious uses, such as stealing passwords or financial information.</a:t>
            </a:r>
          </a:p>
        </p:txBody>
      </p:sp>
      <p:sp>
        <p:nvSpPr>
          <p:cNvPr id="5" name="TextBox 4">
            <a:extLst>
              <a:ext uri="{FF2B5EF4-FFF2-40B4-BE49-F238E27FC236}">
                <a16:creationId xmlns:a16="http://schemas.microsoft.com/office/drawing/2014/main" id="{87876227-CEB1-DCB3-83B0-69EDA8688519}"/>
              </a:ext>
            </a:extLst>
          </p:cNvPr>
          <p:cNvSpPr txBox="1"/>
          <p:nvPr/>
        </p:nvSpPr>
        <p:spPr>
          <a:xfrm>
            <a:off x="11046941" y="5943600"/>
            <a:ext cx="716691" cy="400110"/>
          </a:xfrm>
          <a:prstGeom prst="rect">
            <a:avLst/>
          </a:prstGeom>
          <a:noFill/>
        </p:spPr>
        <p:txBody>
          <a:bodyPr wrap="square" rtlCol="0">
            <a:spAutoFit/>
          </a:bodyPr>
          <a:lstStyle/>
          <a:p>
            <a:pPr algn="ctr"/>
            <a:r>
              <a:rPr lang="en-IN" sz="2000" dirty="0">
                <a:latin typeface="Algerian" panose="04020705040A02060702" pitchFamily="82" charset="0"/>
              </a:rPr>
              <a:t>---- 4</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649995"/>
            <a:ext cx="7534656" cy="914400"/>
          </a:xfrm>
        </p:spPr>
        <p:txBody>
          <a:bodyPr/>
          <a:lstStyle/>
          <a:p>
            <a:r>
              <a:rPr lang="en-US" dirty="0"/>
              <a:t>PROBLEM STATEMENT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2" name="Content Placeholder 1">
            <a:extLst>
              <a:ext uri="{FF2B5EF4-FFF2-40B4-BE49-F238E27FC236}">
                <a16:creationId xmlns:a16="http://schemas.microsoft.com/office/drawing/2014/main" id="{E6CE9D1A-DAD6-42C9-9726-0B3816077ECC}"/>
              </a:ext>
            </a:extLst>
          </p:cNvPr>
          <p:cNvSpPr>
            <a:spLocks noGrp="1" noChangeArrowheads="1"/>
          </p:cNvSpPr>
          <p:nvPr>
            <p:ph sz="quarter" idx="10"/>
          </p:nvPr>
        </p:nvSpPr>
        <p:spPr bwMode="auto">
          <a:xfrm>
            <a:off x="914400" y="2424472"/>
            <a:ext cx="852579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Objective</a:t>
            </a:r>
            <a:r>
              <a:rPr kumimoji="0" lang="en-US" altLang="en-US" sz="1800" b="0" i="0" u="none" strike="noStrike" cap="none" normalizeH="0" baseline="0" dirty="0">
                <a:ln>
                  <a:noFill/>
                </a:ln>
                <a:solidFill>
                  <a:schemeClr val="tx1"/>
                </a:solidFill>
                <a:effectLst/>
              </a:rPr>
              <a:t>: Develop a software keylogger to record keystrokes from a keyboard.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Implementation</a:t>
            </a:r>
            <a:r>
              <a:rPr kumimoji="0" lang="en-US" altLang="en-US" sz="1800" b="0" i="0" u="none" strike="noStrike" cap="none" normalizeH="0" baseline="0" dirty="0">
                <a:ln>
                  <a:noFill/>
                </a:ln>
                <a:solidFill>
                  <a:schemeClr val="tx1"/>
                </a:solidFill>
                <a:effectLst/>
              </a:rPr>
              <a:t>: Use Python with the PYNUT library for capturing and logging keystrokes.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Features</a:t>
            </a:r>
            <a:r>
              <a:rPr kumimoji="0" lang="en-US" altLang="en-US" sz="1800" b="0" i="0" u="none" strike="noStrike" cap="none" normalizeH="0" baseline="0" dirty="0">
                <a:ln>
                  <a:noFill/>
                </a:ln>
                <a:solidFill>
                  <a:schemeClr val="tx1"/>
                </a:solidFill>
                <a:effectLst/>
              </a:rPr>
              <a:t>: Capture keystrokes in plain text and JSON formats, with a </a:t>
            </a:r>
            <a:r>
              <a:rPr kumimoji="0" lang="en-US" altLang="en-US" sz="1800" b="0" i="0" u="none" strike="noStrike" cap="none" normalizeH="0" baseline="0" dirty="0" err="1">
                <a:ln>
                  <a:noFill/>
                </a:ln>
                <a:solidFill>
                  <a:schemeClr val="tx1"/>
                </a:solidFill>
                <a:effectLst/>
              </a:rPr>
              <a:t>Tkinter</a:t>
            </a:r>
            <a:r>
              <a:rPr kumimoji="0" lang="en-US" altLang="en-US" sz="1800" b="0" i="0" u="none" strike="noStrike" cap="none" normalizeH="0" baseline="0" dirty="0">
                <a:ln>
                  <a:noFill/>
                </a:ln>
                <a:solidFill>
                  <a:schemeClr val="tx1"/>
                </a:solidFill>
                <a:effectLst/>
              </a:rPr>
              <a:t> GUI for control.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Purpose</a:t>
            </a:r>
            <a:r>
              <a:rPr kumimoji="0" lang="en-US" altLang="en-US" sz="1800" b="0" i="0" u="none" strike="noStrike" cap="none" normalizeH="0" baseline="0" dirty="0">
                <a:ln>
                  <a:noFill/>
                </a:ln>
                <a:solidFill>
                  <a:schemeClr val="tx1"/>
                </a:solidFill>
                <a:effectLst/>
              </a:rPr>
              <a:t>: Educational and personal productivity tracking, ensuring legal and ethical use.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Constraints</a:t>
            </a:r>
            <a:r>
              <a:rPr kumimoji="0" lang="en-US" altLang="en-US" sz="1800" b="0" i="0" u="none" strike="noStrike" cap="none" normalizeH="0" baseline="0" dirty="0">
                <a:ln>
                  <a:noFill/>
                </a:ln>
                <a:solidFill>
                  <a:schemeClr val="tx1"/>
                </a:solidFill>
                <a:effectLst/>
              </a:rPr>
              <a:t>: Operate transparently and respect user privacy on personal devices.</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446525" y="370909"/>
            <a:ext cx="10360152" cy="616945"/>
          </a:xfrm>
        </p:spPr>
        <p:txBody>
          <a:bodyPr anchor="b"/>
          <a:lstStyle/>
          <a:p>
            <a:r>
              <a:rPr lang="en-US" dirty="0"/>
              <a:t>PROJECT WORKING</a:t>
            </a:r>
          </a:p>
        </p:txBody>
      </p:sp>
      <p:sp>
        <p:nvSpPr>
          <p:cNvPr id="2" name="Text Placeholder 1">
            <a:extLst>
              <a:ext uri="{FF2B5EF4-FFF2-40B4-BE49-F238E27FC236}">
                <a16:creationId xmlns:a16="http://schemas.microsoft.com/office/drawing/2014/main" id="{425888B1-0DA6-18AD-D5AB-64C8690B93FC}"/>
              </a:ext>
            </a:extLst>
          </p:cNvPr>
          <p:cNvSpPr>
            <a:spLocks noGrp="1" noChangeArrowheads="1"/>
          </p:cNvSpPr>
          <p:nvPr>
            <p:ph type="body" sz="quarter" idx="13"/>
          </p:nvPr>
        </p:nvSpPr>
        <p:spPr bwMode="auto">
          <a:xfrm>
            <a:off x="3110162" y="1486964"/>
            <a:ext cx="861939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Python script creates a basic keylogger with a graphical user interface (GUI) using the </a:t>
            </a:r>
            <a:r>
              <a:rPr kumimoji="0" lang="en-US" altLang="en-US" sz="1800" b="0" i="0" u="none" strike="noStrike" cap="none" normalizeH="0" baseline="0" dirty="0" err="1">
                <a:ln>
                  <a:noFill/>
                </a:ln>
                <a:solidFill>
                  <a:schemeClr val="tx1"/>
                </a:solidFill>
                <a:effectLst/>
              </a:rPr>
              <a:t>Tkinter</a:t>
            </a:r>
            <a:r>
              <a:rPr kumimoji="0" lang="en-US" altLang="en-US" sz="1800" b="0" i="0" u="none" strike="noStrike" cap="none" normalizeH="0" baseline="0" dirty="0">
                <a:ln>
                  <a:noFill/>
                </a:ln>
                <a:solidFill>
                  <a:schemeClr val="tx1"/>
                </a:solidFill>
                <a:effectLst/>
              </a:rPr>
              <a:t> library. When you run the script, a window opens with two buttons: "Start" and "Stop".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Start Keylogger</a:t>
            </a:r>
            <a:r>
              <a:rPr kumimoji="0" lang="en-US" altLang="en-US" sz="1800" b="0" i="0" u="none" strike="noStrike" cap="none" normalizeH="0" baseline="0" dirty="0">
                <a:ln>
                  <a:noFill/>
                </a:ln>
                <a:solidFill>
                  <a:schemeClr val="tx1"/>
                </a:solidFill>
                <a:effectLst/>
              </a:rPr>
              <a:t>: When you click the "Start" button, the keylogger begins capturing keystrokes from your keyboard in the background. It uses the </a:t>
            </a:r>
            <a:r>
              <a:rPr kumimoji="0" lang="en-US" altLang="en-US" sz="1800" b="1" i="0" u="none" strike="noStrike" cap="none" normalizeH="0" baseline="0" dirty="0">
                <a:ln>
                  <a:noFill/>
                </a:ln>
                <a:solidFill>
                  <a:schemeClr val="tx1"/>
                </a:solidFill>
                <a:effectLst/>
              </a:rPr>
              <a:t>PYNPUT</a:t>
            </a:r>
            <a:r>
              <a:rPr kumimoji="0" lang="en-US" altLang="en-US" sz="1800" b="0" i="0" u="none" strike="noStrike" cap="none" normalizeH="0" baseline="0" dirty="0">
                <a:ln>
                  <a:noFill/>
                </a:ln>
                <a:solidFill>
                  <a:schemeClr val="tx1"/>
                </a:solidFill>
                <a:effectLst/>
              </a:rPr>
              <a:t> library to monitor key presses and releases. Each keystroke event is recorded and categorized as "Pressed", "Held", or "Released" based on its state. The keystrokes are simultaneously logged into two separate files: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Text File</a:t>
            </a:r>
            <a:r>
              <a:rPr kumimoji="0" lang="en-US" altLang="en-US" sz="1800" b="0" i="0" u="none" strike="noStrike" cap="none" normalizeH="0" baseline="0" dirty="0">
                <a:ln>
                  <a:noFill/>
                </a:ln>
                <a:solidFill>
                  <a:schemeClr val="tx1"/>
                </a:solidFill>
                <a:effectLst/>
              </a:rPr>
              <a:t>: key_log.txt records each keystroke sequentially.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JSON File</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key_log.json</a:t>
            </a:r>
            <a:r>
              <a:rPr kumimoji="0" lang="en-US" altLang="en-US" sz="1800" b="0" i="0" u="none" strike="noStrike" cap="none" normalizeH="0" baseline="0" dirty="0">
                <a:ln>
                  <a:noFill/>
                </a:ln>
                <a:solidFill>
                  <a:schemeClr val="tx1"/>
                </a:solidFill>
                <a:effectLst/>
              </a:rPr>
              <a:t> stores the keystrokes in a structured format using JSON, with each entry indicating the type of key event and the key pressed.</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Stop Keylogger</a:t>
            </a:r>
            <a:r>
              <a:rPr kumimoji="0" lang="en-US" altLang="en-US" sz="1800" b="0" i="0" u="none" strike="noStrike" cap="none" normalizeH="0" baseline="0" dirty="0">
                <a:ln>
                  <a:noFill/>
                </a:ln>
                <a:solidFill>
                  <a:schemeClr val="tx1"/>
                </a:solidFill>
                <a:effectLst/>
              </a:rPr>
              <a:t>: Clicking the "Stop" button terminates the keylogger's operation. The GUI updates to show that the keylogger has stopped, and both logging files are closed.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keylogger operates solely on your local machine and does not transmit data over the internet. It's designed for educational purposes and personal productivity tracking, allowing you to see how keystrokes are captured and logged programmatically.</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771181" y="0"/>
            <a:ext cx="10360152" cy="682937"/>
          </a:xfrm>
        </p:spPr>
        <p:txBody>
          <a:bodyPr/>
          <a:lstStyle/>
          <a:p>
            <a:r>
              <a:rPr lang="en-US" dirty="0"/>
              <a:t>COMPONENTS OF THE PROJECT</a:t>
            </a: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10587210" y="2039112"/>
            <a:ext cx="347490"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3" name="Rectangle 1">
            <a:extLst>
              <a:ext uri="{FF2B5EF4-FFF2-40B4-BE49-F238E27FC236}">
                <a16:creationId xmlns:a16="http://schemas.microsoft.com/office/drawing/2014/main" id="{9823513D-6950-7B0F-5E9D-1DBC0F932A69}"/>
              </a:ext>
            </a:extLst>
          </p:cNvPr>
          <p:cNvSpPr>
            <a:spLocks noGrp="1" noChangeArrowheads="1"/>
          </p:cNvSpPr>
          <p:nvPr>
            <p:ph sz="quarter" idx="11"/>
          </p:nvPr>
        </p:nvSpPr>
        <p:spPr bwMode="auto">
          <a:xfrm>
            <a:off x="914400" y="1022827"/>
            <a:ext cx="1076348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1. </a:t>
            </a:r>
            <a:r>
              <a:rPr kumimoji="0" lang="en-US" altLang="en-US" b="1" i="0" u="none" strike="noStrike" cap="none" normalizeH="0" baseline="0" dirty="0" err="1">
                <a:ln>
                  <a:noFill/>
                </a:ln>
                <a:solidFill>
                  <a:schemeClr val="tx1"/>
                </a:solidFill>
                <a:effectLst/>
              </a:rPr>
              <a:t>Tkinter</a:t>
            </a:r>
            <a:r>
              <a:rPr kumimoji="0" lang="en-US" altLang="en-US" b="1" i="0" u="none" strike="noStrike" cap="none" normalizeH="0" baseline="0" dirty="0">
                <a:ln>
                  <a:noFill/>
                </a:ln>
                <a:solidFill>
                  <a:schemeClr val="tx1"/>
                </a:solidFill>
                <a:effectLst/>
              </a:rPr>
              <a:t> GUI</a:t>
            </a:r>
            <a:r>
              <a:rPr kumimoji="0" lang="en-US" altLang="en-US"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Purpose</a:t>
            </a:r>
            <a:r>
              <a:rPr kumimoji="0" lang="en-US" altLang="en-US" b="0" i="0" u="none" strike="noStrike" cap="none" normalizeH="0" baseline="0" dirty="0">
                <a:ln>
                  <a:noFill/>
                </a:ln>
                <a:solidFill>
                  <a:schemeClr val="tx1"/>
                </a:solidFill>
                <a:effectLst/>
              </a:rPr>
              <a:t>: Provides buttons to start and stop the keylogger.</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Components</a:t>
            </a:r>
            <a:r>
              <a:rPr kumimoji="0" lang="en-US" altLang="en-US" b="0" i="0" u="none" strike="noStrike" cap="none" normalizeH="0" baseline="0" dirty="0">
                <a:ln>
                  <a:noFill/>
                </a:ln>
                <a:solidFill>
                  <a:schemeClr val="tx1"/>
                </a:solidFill>
                <a:effectLst/>
              </a:rPr>
              <a:t>:</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Start Button: Initiates the keylogger.</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Stop Button: Halts the keylogger.</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Status Label: Displays messages about the keylogger's state.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2. Keylogger Functionality</a:t>
            </a:r>
            <a:r>
              <a:rPr kumimoji="0" lang="en-US" altLang="en-US"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Purpose</a:t>
            </a:r>
            <a:r>
              <a:rPr kumimoji="0" lang="en-US" altLang="en-US" b="0" i="0" u="none" strike="noStrike" cap="none" normalizeH="0" baseline="0" dirty="0">
                <a:ln>
                  <a:noFill/>
                </a:ln>
                <a:solidFill>
                  <a:schemeClr val="tx1"/>
                </a:solidFill>
                <a:effectLst/>
              </a:rPr>
              <a:t>: Captures and logs keystrokes from the keyboard.</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Operations</a:t>
            </a:r>
            <a:r>
              <a:rPr kumimoji="0" lang="en-US" altLang="en-US" b="0" i="0" u="none" strike="noStrike" cap="none" normalizeH="0" baseline="0" dirty="0">
                <a:ln>
                  <a:noFill/>
                </a:ln>
                <a:solidFill>
                  <a:schemeClr val="tx1"/>
                </a:solidFill>
                <a:effectLst/>
              </a:rPr>
              <a:t>:</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on_press</a:t>
            </a:r>
            <a:r>
              <a:rPr kumimoji="0" lang="en-US" altLang="en-US" b="0" i="0" u="none" strike="noStrike" cap="none" normalizeH="0" baseline="0" dirty="0">
                <a:ln>
                  <a:noFill/>
                </a:ln>
                <a:solidFill>
                  <a:schemeClr val="tx1"/>
                </a:solidFill>
                <a:effectLst/>
              </a:rPr>
              <a:t>(): Records when keys are pressed.</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on_release</a:t>
            </a:r>
            <a:r>
              <a:rPr kumimoji="0" lang="en-US" altLang="en-US" b="0" i="0" u="none" strike="noStrike" cap="none" normalizeH="0" baseline="0" dirty="0">
                <a:ln>
                  <a:noFill/>
                </a:ln>
                <a:solidFill>
                  <a:schemeClr val="tx1"/>
                </a:solidFill>
                <a:effectLst/>
              </a:rPr>
              <a:t>(): Records when keys are released.</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generate_text_log</a:t>
            </a:r>
            <a:r>
              <a:rPr kumimoji="0" lang="en-US" altLang="en-US" b="0" i="0" u="none" strike="noStrike" cap="none" normalizeH="0" baseline="0" dirty="0">
                <a:ln>
                  <a:noFill/>
                </a:ln>
                <a:solidFill>
                  <a:schemeClr val="tx1"/>
                </a:solidFill>
                <a:effectLst/>
              </a:rPr>
              <a:t>(): Logs keystrokes in a text file.</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generate_json_file</a:t>
            </a:r>
            <a:r>
              <a:rPr kumimoji="0" lang="en-US" altLang="en-US" b="0" i="0" u="none" strike="noStrike" cap="none" normalizeH="0" baseline="0" dirty="0">
                <a:ln>
                  <a:noFill/>
                </a:ln>
                <a:solidFill>
                  <a:schemeClr val="tx1"/>
                </a:solidFill>
                <a:effectLst/>
              </a:rPr>
              <a:t>(): Logs keystrokes in a JSON file.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3. Logging Files</a:t>
            </a:r>
            <a:r>
              <a:rPr kumimoji="0" lang="en-US" altLang="en-US"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Purpose</a:t>
            </a:r>
            <a:r>
              <a:rPr kumimoji="0" lang="en-US" altLang="en-US" b="0" i="0" u="none" strike="noStrike" cap="none" normalizeH="0" baseline="0" dirty="0">
                <a:ln>
                  <a:noFill/>
                </a:ln>
                <a:solidFill>
                  <a:schemeClr val="tx1"/>
                </a:solidFill>
                <a:effectLst/>
              </a:rPr>
              <a:t>: Stores keystrokes in different formats for analysis.</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Files</a:t>
            </a:r>
            <a:r>
              <a:rPr kumimoji="0" lang="en-US" altLang="en-US" b="0" i="0" u="none" strike="noStrike" cap="none" normalizeH="0" baseline="0" dirty="0">
                <a:ln>
                  <a:noFill/>
                </a:ln>
                <a:solidFill>
                  <a:schemeClr val="tx1"/>
                </a:solidFill>
                <a:effectLst/>
              </a:rPr>
              <a:t>:</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key_log.txt: Stores keystrokes in plain text.</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key_log.json</a:t>
            </a:r>
            <a:r>
              <a:rPr kumimoji="0" lang="en-US" altLang="en-US" b="0" i="0" u="none" strike="noStrike" cap="none" normalizeH="0" baseline="0" dirty="0">
                <a:ln>
                  <a:noFill/>
                </a:ln>
                <a:solidFill>
                  <a:schemeClr val="tx1"/>
                </a:solidFill>
                <a:effectLst/>
              </a:rPr>
              <a:t>: Stores keystrokes in structured JSON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716096" y="374465"/>
            <a:ext cx="10360152" cy="457200"/>
          </a:xfrm>
        </p:spPr>
        <p:txBody>
          <a:bodyPr/>
          <a:lstStyle/>
          <a:p>
            <a:r>
              <a:rPr lang="en-US" dirty="0"/>
              <a:t>COMPONENTS OF THE PROJECT</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1487278"/>
            <a:ext cx="9320270" cy="4428890"/>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4. User Interface Feedback</a:t>
            </a:r>
            <a:r>
              <a:rPr kumimoji="0" lang="en-US" altLang="en-US" sz="2400"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Purpose</a:t>
            </a:r>
            <a:r>
              <a:rPr kumimoji="0" lang="en-US" altLang="en-US" sz="2400" b="0" i="0" u="none" strike="noStrike" cap="none" normalizeH="0" baseline="0" dirty="0">
                <a:ln>
                  <a:noFill/>
                </a:ln>
                <a:solidFill>
                  <a:schemeClr val="tx1"/>
                </a:solidFill>
                <a:effectLst/>
              </a:rPr>
              <a:t>: Updates the user on the keylogger's activity.</a:t>
            </a:r>
          </a:p>
          <a:p>
            <a:pPr lvl="1"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Feedback</a:t>
            </a:r>
            <a:r>
              <a:rPr kumimoji="0" lang="en-US" altLang="en-US" sz="2400" b="0" i="0" u="none" strike="noStrike" cap="none" normalizeH="0" baseline="0" dirty="0">
                <a:ln>
                  <a:noFill/>
                </a:ln>
                <a:solidFill>
                  <a:schemeClr val="tx1"/>
                </a:solidFill>
                <a:effectLst/>
              </a:rPr>
              <a:t>:</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chemeClr val="tx1"/>
                </a:solidFill>
                <a:effectLst/>
              </a:rPr>
              <a:t>Displays messages like "Keylogger is running!" or "Keylogger stopped." based on the current state.</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chemeClr val="tx1"/>
                </a:solidFill>
                <a:effectLst/>
              </a:rPr>
              <a:t>Enables or disables buttons based on whether the keylogger is active.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5. Execution</a:t>
            </a:r>
            <a:r>
              <a:rPr kumimoji="0" lang="en-US" altLang="en-US" sz="2400"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Running</a:t>
            </a:r>
            <a:r>
              <a:rPr kumimoji="0" lang="en-US" altLang="en-US" sz="2400" b="0" i="0" u="none" strike="noStrike" cap="none" normalizeH="0" baseline="0" dirty="0">
                <a:ln>
                  <a:noFill/>
                </a:ln>
                <a:solidFill>
                  <a:schemeClr val="tx1"/>
                </a:solidFill>
                <a:effectLst/>
              </a:rPr>
              <a:t>: Execute the Python script to open the GUI.</a:t>
            </a:r>
          </a:p>
          <a:p>
            <a:pPr lvl="1"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Interaction</a:t>
            </a:r>
            <a:r>
              <a:rPr kumimoji="0" lang="en-US" altLang="en-US" sz="2400" b="0" i="0" u="none" strike="noStrike" cap="none" normalizeH="0" baseline="0" dirty="0">
                <a:ln>
                  <a:noFill/>
                </a:ln>
                <a:solidFill>
                  <a:schemeClr val="tx1"/>
                </a:solidFill>
                <a:effectLst/>
              </a:rPr>
              <a:t>: Click the buttons to control the keylogger.</a:t>
            </a:r>
          </a:p>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flipH="1">
            <a:off x="10934700" y="2039112"/>
            <a:ext cx="1833849"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01700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399" y="457200"/>
            <a:ext cx="10360152" cy="914400"/>
          </a:xfrm>
        </p:spPr>
        <p:txBody>
          <a:bodyPr/>
          <a:lstStyle/>
          <a:p>
            <a:r>
              <a:rPr lang="en-US" dirty="0"/>
              <a:t>THE WOW IN THE PROJECT</a:t>
            </a:r>
          </a:p>
        </p:txBody>
      </p:sp>
      <p:pic>
        <p:nvPicPr>
          <p:cNvPr id="6" name="Content Placeholder 5">
            <a:extLst>
              <a:ext uri="{FF2B5EF4-FFF2-40B4-BE49-F238E27FC236}">
                <a16:creationId xmlns:a16="http://schemas.microsoft.com/office/drawing/2014/main" id="{56982FD0-0EAC-2A06-006E-9E31CE96046D}"/>
              </a:ext>
            </a:extLst>
          </p:cNvPr>
          <p:cNvPicPr>
            <a:picLocks noGrp="1" noChangeAspect="1"/>
          </p:cNvPicPr>
          <p:nvPr>
            <p:ph sz="quarter" idx="13"/>
          </p:nvPr>
        </p:nvPicPr>
        <p:blipFill>
          <a:blip r:embed="rId3"/>
          <a:stretch>
            <a:fillRect/>
          </a:stretch>
        </p:blipFill>
        <p:spPr>
          <a:xfrm>
            <a:off x="1721122" y="2038350"/>
            <a:ext cx="6682830" cy="3905250"/>
          </a:xfrm>
        </p:spPr>
      </p:pic>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8" name="Content Placeholder 7">
            <a:extLst>
              <a:ext uri="{FF2B5EF4-FFF2-40B4-BE49-F238E27FC236}">
                <a16:creationId xmlns:a16="http://schemas.microsoft.com/office/drawing/2014/main" id="{D6F44652-A3D1-EEA6-D808-38FB4E2D519E}"/>
              </a:ext>
            </a:extLst>
          </p:cNvPr>
          <p:cNvSpPr>
            <a:spLocks noGrp="1"/>
          </p:cNvSpPr>
          <p:nvPr>
            <p:ph sz="quarter" idx="12"/>
          </p:nvPr>
        </p:nvSpPr>
        <p:spPr>
          <a:xfrm>
            <a:off x="8956713" y="2039112"/>
            <a:ext cx="2324698" cy="3904488"/>
          </a:xfrm>
        </p:spPr>
        <p:txBody>
          <a:bodyPr/>
          <a:lstStyle/>
          <a:p>
            <a:r>
              <a:rPr lang="en-IN" b="1" dirty="0"/>
              <a:t>THE CAPTURED KEYS ARE STORED IN A TXT AND JSON FILES.</a:t>
            </a:r>
          </a:p>
        </p:txBody>
      </p:sp>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{9D380994-B153-444D-BB7A-E894DB866187}tf11964407_win32</Template>
  <TotalTime>76</TotalTime>
  <Words>1140</Words>
  <Application>Microsoft Office PowerPoint</Application>
  <PresentationFormat>Widescreen</PresentationFormat>
  <Paragraphs>150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Courier New</vt:lpstr>
      <vt:lpstr>Gill Sans Nova Light</vt:lpstr>
      <vt:lpstr>Sagona Book</vt:lpstr>
      <vt:lpstr>Custom</vt:lpstr>
      <vt:lpstr>Nunna Pravallika Sesha Sai  FINAL PROJECT</vt:lpstr>
      <vt:lpstr>Key – Stroke  Logger  </vt:lpstr>
      <vt:lpstr>Agenda</vt:lpstr>
      <vt:lpstr>Definition: Keyloggers are software or hardware devices that record keystrokes typed on a keyboard.  Purpose: They are used to monitor and capture keystrokes, which can include usernames, passwords, and other sensitive information.  Applications: Keyloggers have both legitimate uses, like monitoring children's online activities, and malicious uses, such as stealing passwords or financial information.</vt:lpstr>
      <vt:lpstr>PROBLEM STATEMENT</vt:lpstr>
      <vt:lpstr>PROJECT WORKING</vt:lpstr>
      <vt:lpstr>COMPONENTS OF THE PROJECT</vt:lpstr>
      <vt:lpstr>COMPONENTS OF THE PROJECT</vt:lpstr>
      <vt:lpstr>THE WOW IN THE PROJECT</vt:lpstr>
      <vt:lpstr>END USERS</vt:lpstr>
      <vt:lpstr>RESULTS AND USER IMPACT</vt:lpstr>
      <vt:lpstr>FUTURE PROSPECTS</vt:lpstr>
      <vt:lpstr>CASE STUDY</vt:lpstr>
      <vt:lpstr>TYPES OF KEYLOGGERS</vt:lpstr>
      <vt:lpstr>IMPORTANCE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Pravallika Nunna</dc:creator>
  <cp:lastModifiedBy>Pravallika Nunna</cp:lastModifiedBy>
  <cp:revision>1</cp:revision>
  <dcterms:created xsi:type="dcterms:W3CDTF">2024-06-14T05:04:34Z</dcterms:created>
  <dcterms:modified xsi:type="dcterms:W3CDTF">2024-06-14T06:21:06Z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