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88" r:id="rId4"/>
    <p:sldId id="261" r:id="rId5"/>
    <p:sldId id="266" r:id="rId6"/>
    <p:sldId id="269" r:id="rId7"/>
    <p:sldId id="291" r:id="rId8"/>
    <p:sldId id="286" r:id="rId9"/>
    <p:sldId id="284" r:id="rId10"/>
    <p:sldId id="285" r:id="rId11"/>
    <p:sldId id="270" r:id="rId12"/>
    <p:sldId id="271" r:id="rId13"/>
    <p:sldId id="272" r:id="rId14"/>
    <p:sldId id="273" r:id="rId15"/>
    <p:sldId id="274" r:id="rId16"/>
    <p:sldId id="292" r:id="rId17"/>
    <p:sldId id="293" r:id="rId18"/>
    <p:sldId id="294" r:id="rId19"/>
    <p:sldId id="289" r:id="rId20"/>
    <p:sldId id="278" r:id="rId21"/>
    <p:sldId id="295" r:id="rId22"/>
    <p:sldId id="281" r:id="rId23"/>
    <p:sldId id="282" r:id="rId24"/>
    <p:sldId id="283" r:id="rId25"/>
    <p:sldId id="28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5C7270-A870-459E-9E79-9FE2C19C8C76}">
          <p14:sldIdLst>
            <p14:sldId id="256"/>
            <p14:sldId id="259"/>
          </p14:sldIdLst>
        </p14:section>
        <p14:section name="Untitled Section" id="{8AF5BFE4-EA39-4617-B338-05AE477E6457}">
          <p14:sldIdLst>
            <p14:sldId id="288"/>
            <p14:sldId id="261"/>
          </p14:sldIdLst>
        </p14:section>
        <p14:section name="Untitled Section" id="{DDBE21D6-4096-4850-9013-BE4DEE5E927A}">
          <p14:sldIdLst>
            <p14:sldId id="266"/>
            <p14:sldId id="269"/>
            <p14:sldId id="291"/>
            <p14:sldId id="286"/>
            <p14:sldId id="284"/>
            <p14:sldId id="285"/>
            <p14:sldId id="270"/>
            <p14:sldId id="271"/>
            <p14:sldId id="272"/>
            <p14:sldId id="273"/>
            <p14:sldId id="274"/>
            <p14:sldId id="292"/>
            <p14:sldId id="293"/>
            <p14:sldId id="294"/>
            <p14:sldId id="289"/>
            <p14:sldId id="278"/>
            <p14:sldId id="295"/>
            <p14:sldId id="281"/>
            <p14:sldId id="282"/>
            <p14:sldId id="283"/>
            <p14:sldId id="28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96" autoAdjust="0"/>
    <p:restoredTop sz="94660"/>
  </p:normalViewPr>
  <p:slideViewPr>
    <p:cSldViewPr>
      <p:cViewPr>
        <p:scale>
          <a:sx n="76" d="100"/>
          <a:sy n="76" d="100"/>
        </p:scale>
        <p:origin x="756" y="3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6D8E63A-03A5-4AAC-A3D2-AFD80FD964E2}"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740FB-CA9F-44B9-AEBC-D9FFB0FD2943}" type="slidenum">
              <a:rPr lang="en-US" smtClean="0"/>
              <a:pPr/>
              <a:t>‹#›</a:t>
            </a:fld>
            <a:endParaRPr lang="en-US"/>
          </a:p>
        </p:txBody>
      </p:sp>
    </p:spTree>
    <p:extLst>
      <p:ext uri="{BB962C8B-B14F-4D97-AF65-F5344CB8AC3E}">
        <p14:creationId xmlns:p14="http://schemas.microsoft.com/office/powerpoint/2010/main" val="4140335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D8E63A-03A5-4AAC-A3D2-AFD80FD964E2}"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740FB-CA9F-44B9-AEBC-D9FFB0FD2943}" type="slidenum">
              <a:rPr lang="en-US" smtClean="0"/>
              <a:pPr/>
              <a:t>‹#›</a:t>
            </a:fld>
            <a:endParaRPr lang="en-US"/>
          </a:p>
        </p:txBody>
      </p:sp>
    </p:spTree>
    <p:extLst>
      <p:ext uri="{BB962C8B-B14F-4D97-AF65-F5344CB8AC3E}">
        <p14:creationId xmlns:p14="http://schemas.microsoft.com/office/powerpoint/2010/main" val="2140087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D8E63A-03A5-4AAC-A3D2-AFD80FD964E2}"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740FB-CA9F-44B9-AEBC-D9FFB0FD2943}" type="slidenum">
              <a:rPr lang="en-US" smtClean="0"/>
              <a:pPr/>
              <a:t>‹#›</a:t>
            </a:fld>
            <a:endParaRPr lang="en-US"/>
          </a:p>
        </p:txBody>
      </p:sp>
    </p:spTree>
    <p:extLst>
      <p:ext uri="{BB962C8B-B14F-4D97-AF65-F5344CB8AC3E}">
        <p14:creationId xmlns:p14="http://schemas.microsoft.com/office/powerpoint/2010/main" val="289251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D8E63A-03A5-4AAC-A3D2-AFD80FD964E2}"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740FB-CA9F-44B9-AEBC-D9FFB0FD2943}" type="slidenum">
              <a:rPr lang="en-US" smtClean="0"/>
              <a:pPr/>
              <a:t>‹#›</a:t>
            </a:fld>
            <a:endParaRPr lang="en-US"/>
          </a:p>
        </p:txBody>
      </p:sp>
    </p:spTree>
    <p:extLst>
      <p:ext uri="{BB962C8B-B14F-4D97-AF65-F5344CB8AC3E}">
        <p14:creationId xmlns:p14="http://schemas.microsoft.com/office/powerpoint/2010/main" val="741776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D8E63A-03A5-4AAC-A3D2-AFD80FD964E2}"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740FB-CA9F-44B9-AEBC-D9FFB0FD2943}" type="slidenum">
              <a:rPr lang="en-US" smtClean="0"/>
              <a:pPr/>
              <a:t>‹#›</a:t>
            </a:fld>
            <a:endParaRPr lang="en-US"/>
          </a:p>
        </p:txBody>
      </p:sp>
    </p:spTree>
    <p:extLst>
      <p:ext uri="{BB962C8B-B14F-4D97-AF65-F5344CB8AC3E}">
        <p14:creationId xmlns:p14="http://schemas.microsoft.com/office/powerpoint/2010/main" val="1833349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D8E63A-03A5-4AAC-A3D2-AFD80FD964E2}" type="datetimeFigureOut">
              <a:rPr lang="en-US" smtClean="0"/>
              <a:pPr/>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F740FB-CA9F-44B9-AEBC-D9FFB0FD2943}" type="slidenum">
              <a:rPr lang="en-US" smtClean="0"/>
              <a:pPr/>
              <a:t>‹#›</a:t>
            </a:fld>
            <a:endParaRPr lang="en-US"/>
          </a:p>
        </p:txBody>
      </p:sp>
    </p:spTree>
    <p:extLst>
      <p:ext uri="{BB962C8B-B14F-4D97-AF65-F5344CB8AC3E}">
        <p14:creationId xmlns:p14="http://schemas.microsoft.com/office/powerpoint/2010/main" val="325316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D8E63A-03A5-4AAC-A3D2-AFD80FD964E2}" type="datetimeFigureOut">
              <a:rPr lang="en-US" smtClean="0"/>
              <a:pPr/>
              <a:t>5/24/2022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F740FB-CA9F-44B9-AEBC-D9FFB0FD2943}" type="slidenum">
              <a:rPr lang="en-US" smtClean="0"/>
              <a:pPr/>
              <a:t>‹#›</a:t>
            </a:fld>
            <a:endParaRPr lang="en-US"/>
          </a:p>
        </p:txBody>
      </p:sp>
    </p:spTree>
    <p:extLst>
      <p:ext uri="{BB962C8B-B14F-4D97-AF65-F5344CB8AC3E}">
        <p14:creationId xmlns:p14="http://schemas.microsoft.com/office/powerpoint/2010/main" val="1494991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D8E63A-03A5-4AAC-A3D2-AFD80FD964E2}" type="datetimeFigureOut">
              <a:rPr lang="en-US" smtClean="0"/>
              <a:pPr/>
              <a:t>5/24/2022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F740FB-CA9F-44B9-AEBC-D9FFB0FD2943}" type="slidenum">
              <a:rPr lang="en-US" smtClean="0"/>
              <a:pPr/>
              <a:t>‹#›</a:t>
            </a:fld>
            <a:endParaRPr lang="en-US"/>
          </a:p>
        </p:txBody>
      </p:sp>
    </p:spTree>
    <p:extLst>
      <p:ext uri="{BB962C8B-B14F-4D97-AF65-F5344CB8AC3E}">
        <p14:creationId xmlns:p14="http://schemas.microsoft.com/office/powerpoint/2010/main" val="118810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8E63A-03A5-4AAC-A3D2-AFD80FD964E2}" type="datetimeFigureOut">
              <a:rPr lang="en-US" smtClean="0"/>
              <a:pPr/>
              <a:t>5/24/2022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F740FB-CA9F-44B9-AEBC-D9FFB0FD2943}" type="slidenum">
              <a:rPr lang="en-US" smtClean="0"/>
              <a:pPr/>
              <a:t>‹#›</a:t>
            </a:fld>
            <a:endParaRPr lang="en-US"/>
          </a:p>
        </p:txBody>
      </p:sp>
    </p:spTree>
    <p:extLst>
      <p:ext uri="{BB962C8B-B14F-4D97-AF65-F5344CB8AC3E}">
        <p14:creationId xmlns:p14="http://schemas.microsoft.com/office/powerpoint/2010/main" val="4167435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D8E63A-03A5-4AAC-A3D2-AFD80FD964E2}" type="datetimeFigureOut">
              <a:rPr lang="en-US" smtClean="0"/>
              <a:pPr/>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F740FB-CA9F-44B9-AEBC-D9FFB0FD2943}" type="slidenum">
              <a:rPr lang="en-US" smtClean="0"/>
              <a:pPr/>
              <a:t>‹#›</a:t>
            </a:fld>
            <a:endParaRPr lang="en-US"/>
          </a:p>
        </p:txBody>
      </p:sp>
    </p:spTree>
    <p:extLst>
      <p:ext uri="{BB962C8B-B14F-4D97-AF65-F5344CB8AC3E}">
        <p14:creationId xmlns:p14="http://schemas.microsoft.com/office/powerpoint/2010/main" val="2153890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D8E63A-03A5-4AAC-A3D2-AFD80FD964E2}" type="datetimeFigureOut">
              <a:rPr lang="en-US" smtClean="0"/>
              <a:pPr/>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F740FB-CA9F-44B9-AEBC-D9FFB0FD2943}" type="slidenum">
              <a:rPr lang="en-US" smtClean="0"/>
              <a:pPr/>
              <a:t>‹#›</a:t>
            </a:fld>
            <a:endParaRPr lang="en-US"/>
          </a:p>
        </p:txBody>
      </p:sp>
    </p:spTree>
    <p:extLst>
      <p:ext uri="{BB962C8B-B14F-4D97-AF65-F5344CB8AC3E}">
        <p14:creationId xmlns:p14="http://schemas.microsoft.com/office/powerpoint/2010/main" val="4013175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8E63A-03A5-4AAC-A3D2-AFD80FD964E2}" type="datetimeFigureOut">
              <a:rPr lang="en-US" smtClean="0"/>
              <a:pPr/>
              <a:t>5/24/2022</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F740FB-CA9F-44B9-AEBC-D9FFB0FD2943}" type="slidenum">
              <a:rPr lang="en-US" smtClean="0"/>
              <a:pPr/>
              <a:t>‹#›</a:t>
            </a:fld>
            <a:endParaRPr lang="en-US"/>
          </a:p>
        </p:txBody>
      </p:sp>
    </p:spTree>
    <p:extLst>
      <p:ext uri="{BB962C8B-B14F-4D97-AF65-F5344CB8AC3E}">
        <p14:creationId xmlns:p14="http://schemas.microsoft.com/office/powerpoint/2010/main" val="544873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8153400" cy="1470025"/>
          </a:xfrm>
        </p:spPr>
        <p:txBody>
          <a:bodyPr>
            <a:noAutofit/>
          </a:bodyPr>
          <a:lstStyle/>
          <a:p>
            <a:r>
              <a:rPr lang="en-US" sz="3200" b="1" dirty="0">
                <a:solidFill>
                  <a:schemeClr val="bg1"/>
                </a:solidFill>
                <a:latin typeface="Times New Roman" panose="02020603050405020304" pitchFamily="18" charset="0"/>
                <a:cs typeface="Times New Roman" panose="02020603050405020304" pitchFamily="18" charset="0"/>
              </a:rPr>
              <a:t>A  BLOCKCHAIN-BASED SECURE CLOUD FILES SHARING SCHEME WITH FINE-GRAINED ACCESS CONTROL</a:t>
            </a:r>
          </a:p>
        </p:txBody>
      </p:sp>
      <p:sp>
        <p:nvSpPr>
          <p:cNvPr id="3" name="Subtitle 2"/>
          <p:cNvSpPr>
            <a:spLocks noGrp="1"/>
          </p:cNvSpPr>
          <p:nvPr>
            <p:ph type="subTitle" idx="1"/>
          </p:nvPr>
        </p:nvSpPr>
        <p:spPr>
          <a:xfrm>
            <a:off x="3657600" y="4343400"/>
            <a:ext cx="6324600" cy="2209800"/>
          </a:xfrm>
        </p:spPr>
        <p:txBody>
          <a:bodyPr>
            <a:normAutofit fontScale="92500" lnSpcReduction="20000"/>
          </a:bodyPr>
          <a:lstStyle/>
          <a:p>
            <a:r>
              <a:rPr lang="en-US" sz="2000" b="1" dirty="0">
                <a:solidFill>
                  <a:schemeClr val="bg1">
                    <a:lumMod val="85000"/>
                  </a:schemeClr>
                </a:solidFill>
                <a:latin typeface="Times New Roman" panose="02020603050405020304" pitchFamily="18" charset="0"/>
                <a:cs typeface="Times New Roman" panose="02020603050405020304" pitchFamily="18" charset="0"/>
              </a:rPr>
              <a:t>PROJECT GUIDE : </a:t>
            </a:r>
            <a:r>
              <a:rPr lang="en-IN" sz="2000" dirty="0">
                <a:solidFill>
                  <a:schemeClr val="bg1">
                    <a:lumMod val="85000"/>
                  </a:schemeClr>
                </a:solidFill>
              </a:rPr>
              <a:t>MRS. DEEPA P</a:t>
            </a:r>
          </a:p>
          <a:p>
            <a:r>
              <a:rPr lang="en-IN" sz="2000" b="1" dirty="0">
                <a:solidFill>
                  <a:schemeClr val="bg1">
                    <a:lumMod val="85000"/>
                  </a:schemeClr>
                </a:solidFill>
              </a:rPr>
              <a:t>TEAM MEMBERS :</a:t>
            </a:r>
          </a:p>
          <a:p>
            <a:r>
              <a:rPr lang="en-IN" sz="2000" dirty="0">
                <a:solidFill>
                  <a:schemeClr val="bg1">
                    <a:lumMod val="85000"/>
                  </a:schemeClr>
                </a:solidFill>
              </a:rPr>
              <a:t>BAHADUR PRAVALLIKA(2018PECCS112)</a:t>
            </a:r>
          </a:p>
          <a:p>
            <a:r>
              <a:rPr lang="en-IN" sz="2000" dirty="0">
                <a:solidFill>
                  <a:schemeClr val="bg1">
                    <a:lumMod val="85000"/>
                  </a:schemeClr>
                </a:solidFill>
              </a:rPr>
              <a:t>DHANUSHA KARANAM(2018PECCS123)</a:t>
            </a:r>
          </a:p>
          <a:p>
            <a:r>
              <a:rPr lang="en-IN" sz="2000" dirty="0">
                <a:solidFill>
                  <a:schemeClr val="bg1">
                    <a:lumMod val="85000"/>
                  </a:schemeClr>
                </a:solidFill>
              </a:rPr>
              <a:t>SUNKESULA ELAHIN(2018PECCS217)</a:t>
            </a:r>
          </a:p>
          <a:p>
            <a:r>
              <a:rPr lang="en-IN" sz="2000" b="1" dirty="0">
                <a:solidFill>
                  <a:schemeClr val="bg1">
                    <a:lumMod val="85000"/>
                  </a:schemeClr>
                </a:solidFill>
              </a:rPr>
              <a:t>BATCH :</a:t>
            </a:r>
            <a:r>
              <a:rPr lang="en-IN" sz="2000" dirty="0">
                <a:solidFill>
                  <a:schemeClr val="bg1">
                    <a:lumMod val="85000"/>
                  </a:schemeClr>
                </a:solidFill>
              </a:rPr>
              <a:t> A11  </a:t>
            </a:r>
          </a:p>
          <a:p>
            <a:r>
              <a:rPr lang="en-IN" sz="2000" b="1" dirty="0">
                <a:solidFill>
                  <a:schemeClr val="bg1">
                    <a:lumMod val="85000"/>
                  </a:schemeClr>
                </a:solidFill>
              </a:rPr>
              <a:t>DOMAIN :</a:t>
            </a:r>
            <a:r>
              <a:rPr lang="en-IN" sz="2000" dirty="0">
                <a:solidFill>
                  <a:schemeClr val="bg1">
                    <a:lumMod val="85000"/>
                  </a:schemeClr>
                </a:solidFill>
              </a:rPr>
              <a:t> BLOCKCHAIN   </a:t>
            </a:r>
          </a:p>
          <a:p>
            <a:endParaRPr lang="en-US" sz="2000" dirty="0">
              <a:solidFill>
                <a:schemeClr val="bg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1127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bg1"/>
                </a:solidFill>
                <a:latin typeface="Times New Roman" panose="02020603050405020304" pitchFamily="18" charset="0"/>
                <a:cs typeface="Times New Roman" panose="02020603050405020304" pitchFamily="18" charset="0"/>
              </a:rPr>
              <a:t>SEQUENCE DIAGRAM</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759" y="1676400"/>
            <a:ext cx="5058481" cy="4934639"/>
          </a:xfrm>
          <a:prstGeom prst="rect">
            <a:avLst/>
          </a:prstGeom>
        </p:spPr>
      </p:pic>
    </p:spTree>
    <p:extLst>
      <p:ext uri="{BB962C8B-B14F-4D97-AF65-F5344CB8AC3E}">
        <p14:creationId xmlns:p14="http://schemas.microsoft.com/office/powerpoint/2010/main" val="3114357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MODULE DESCRIPTION</a:t>
            </a:r>
          </a:p>
        </p:txBody>
      </p:sp>
      <p:sp>
        <p:nvSpPr>
          <p:cNvPr id="3" name="Content Placeholder 2"/>
          <p:cNvSpPr>
            <a:spLocks noGrp="1"/>
          </p:cNvSpPr>
          <p:nvPr>
            <p:ph idx="1"/>
          </p:nvPr>
        </p:nvSpPr>
        <p:spPr/>
        <p:txBody>
          <a:bodyPr/>
          <a:lstStyle/>
          <a:p>
            <a:r>
              <a:rPr lang="en" sz="2800" dirty="0">
                <a:latin typeface="Times New Roman" panose="02020603050405020304" pitchFamily="18" charset="0"/>
                <a:ea typeface="Times New Roman"/>
                <a:cs typeface="Times New Roman" panose="02020603050405020304" pitchFamily="18" charset="0"/>
                <a:sym typeface="Times New Roman"/>
              </a:rPr>
              <a:t>Blockchain</a:t>
            </a:r>
          </a:p>
          <a:p>
            <a:endParaRPr lang="en" sz="2800" dirty="0">
              <a:latin typeface="Times New Roman" panose="02020603050405020304" pitchFamily="18" charset="0"/>
              <a:ea typeface="Times New Roman"/>
              <a:cs typeface="Times New Roman" panose="02020603050405020304" pitchFamily="18" charset="0"/>
              <a:sym typeface="Times New Roman"/>
            </a:endParaRPr>
          </a:p>
          <a:p>
            <a:r>
              <a:rPr lang="en-IN" sz="2800" dirty="0">
                <a:latin typeface="Times New Roman" panose="02020603050405020304" pitchFamily="18" charset="0"/>
                <a:cs typeface="Times New Roman" panose="02020603050405020304" pitchFamily="18" charset="0"/>
              </a:rPr>
              <a:t>Peer to Peer Network</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AES</a:t>
            </a:r>
          </a:p>
          <a:p>
            <a:pPr marL="0" indent="0">
              <a:buNone/>
            </a:pP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Interplanetary File System </a:t>
            </a:r>
          </a:p>
          <a:p>
            <a:endParaRPr lang="en-IN"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855857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BLOCKCHAIN</a:t>
            </a:r>
          </a:p>
        </p:txBody>
      </p:sp>
      <p:sp>
        <p:nvSpPr>
          <p:cNvPr id="3" name="Content Placeholder 2"/>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In the proposed system, </a:t>
            </a:r>
            <a:r>
              <a:rPr lang="en-US" sz="2800" dirty="0" err="1">
                <a:latin typeface="Times New Roman" panose="02020603050405020304" pitchFamily="18" charset="0"/>
                <a:cs typeface="Times New Roman" panose="02020603050405020304" pitchFamily="18" charset="0"/>
              </a:rPr>
              <a:t>Blockchain</a:t>
            </a:r>
            <a:r>
              <a:rPr lang="en-US" sz="2800" dirty="0">
                <a:latin typeface="Times New Roman" panose="02020603050405020304" pitchFamily="18" charset="0"/>
                <a:cs typeface="Times New Roman" panose="02020603050405020304" pitchFamily="18" charset="0"/>
              </a:rPr>
              <a:t> is used for authentication of users as well as to ensure integrity of data. </a:t>
            </a:r>
          </a:p>
          <a:p>
            <a:r>
              <a:rPr lang="en-US" sz="2800" dirty="0">
                <a:latin typeface="Times New Roman" panose="02020603050405020304" pitchFamily="18" charset="0"/>
                <a:cs typeface="Times New Roman" panose="02020603050405020304" pitchFamily="18" charset="0"/>
              </a:rPr>
              <a:t>As there are number of blocks in </a:t>
            </a:r>
            <a:r>
              <a:rPr lang="en-US" sz="2800" dirty="0" err="1">
                <a:latin typeface="Times New Roman" panose="02020603050405020304" pitchFamily="18" charset="0"/>
                <a:cs typeface="Times New Roman" panose="02020603050405020304" pitchFamily="18" charset="0"/>
              </a:rPr>
              <a:t>Blockchain</a:t>
            </a:r>
            <a:r>
              <a:rPr lang="en-US" sz="2800" dirty="0">
                <a:latin typeface="Times New Roman" panose="02020603050405020304" pitchFamily="18" charset="0"/>
                <a:cs typeface="Times New Roman" panose="02020603050405020304" pitchFamily="18" charset="0"/>
              </a:rPr>
              <a:t> connected with each other in a chain like structure </a:t>
            </a:r>
            <a:r>
              <a:rPr lang="en-US" sz="2800" dirty="0" err="1">
                <a:latin typeface="Times New Roman" panose="02020603050405020304" pitchFamily="18" charset="0"/>
                <a:cs typeface="Times New Roman" panose="02020603050405020304" pitchFamily="18" charset="0"/>
              </a:rPr>
              <a:t>Blockchain</a:t>
            </a:r>
            <a:r>
              <a:rPr lang="en-US" sz="2800" dirty="0">
                <a:latin typeface="Times New Roman" panose="02020603050405020304" pitchFamily="18" charset="0"/>
                <a:cs typeface="Times New Roman" panose="02020603050405020304" pitchFamily="18" charset="0"/>
              </a:rPr>
              <a:t> is called as Immutable way of storing data.</a:t>
            </a:r>
            <a:endParaRPr lang="en-IN" sz="28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851288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sz="3600" b="1" dirty="0">
                <a:solidFill>
                  <a:schemeClr val="bg1"/>
                </a:solidFill>
                <a:latin typeface="Times New Roman" panose="02020603050405020304" pitchFamily="18" charset="0"/>
                <a:cs typeface="Times New Roman" panose="02020603050405020304" pitchFamily="18" charset="0"/>
              </a:rPr>
              <a:t>PEER TO PEER NETWORK</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3000" dirty="0">
                <a:latin typeface="Times New Roman" panose="02020603050405020304" pitchFamily="18" charset="0"/>
                <a:cs typeface="Times New Roman" panose="02020603050405020304" pitchFamily="18" charset="0"/>
              </a:rPr>
              <a:t>In order to create a peer to peer network (p2p) for the </a:t>
            </a:r>
            <a:r>
              <a:rPr lang="en-US" sz="3000" dirty="0" err="1">
                <a:latin typeface="Times New Roman" panose="02020603050405020304" pitchFamily="18" charset="0"/>
                <a:cs typeface="Times New Roman" panose="02020603050405020304" pitchFamily="18" charset="0"/>
              </a:rPr>
              <a:t>Blockchain</a:t>
            </a:r>
            <a:r>
              <a:rPr lang="en-US" sz="3000" dirty="0">
                <a:latin typeface="Times New Roman" panose="02020603050405020304" pitchFamily="18" charset="0"/>
                <a:cs typeface="Times New Roman" panose="02020603050405020304" pitchFamily="18" charset="0"/>
              </a:rPr>
              <a:t> to function, all the connected nodes must be in the same network. </a:t>
            </a:r>
          </a:p>
          <a:p>
            <a:r>
              <a:rPr lang="en-US" sz="3000" dirty="0">
                <a:latin typeface="Times New Roman" panose="02020603050405020304" pitchFamily="18" charset="0"/>
                <a:cs typeface="Times New Roman" panose="02020603050405020304" pitchFamily="18" charset="0"/>
              </a:rPr>
              <a:t>Only those users who are connected to the block chain's p2p network should have access to the block chain's data. </a:t>
            </a:r>
          </a:p>
          <a:p>
            <a:r>
              <a:rPr lang="en-US" sz="3000" dirty="0">
                <a:latin typeface="Times New Roman" panose="02020603050405020304" pitchFamily="18" charset="0"/>
                <a:cs typeface="Times New Roman" panose="02020603050405020304" pitchFamily="18" charset="0"/>
              </a:rPr>
              <a:t>This p2p network is created using  Socket Programming.</a:t>
            </a:r>
          </a:p>
          <a:p>
            <a:r>
              <a:rPr lang="en-US" sz="3000" dirty="0">
                <a:latin typeface="Times New Roman" panose="02020603050405020304" pitchFamily="18" charset="0"/>
                <a:cs typeface="Times New Roman" panose="02020603050405020304" pitchFamily="18" charset="0"/>
              </a:rPr>
              <a:t> We are working on a permissioned block chains which require access to be a part of the </a:t>
            </a:r>
            <a:r>
              <a:rPr lang="en-US" sz="3000" dirty="0" err="1">
                <a:latin typeface="Times New Roman" panose="02020603050405020304" pitchFamily="18" charset="0"/>
                <a:cs typeface="Times New Roman" panose="02020603050405020304" pitchFamily="18" charset="0"/>
              </a:rPr>
              <a:t>Blockchain</a:t>
            </a:r>
            <a:r>
              <a:rPr lang="en-US" sz="3000" dirty="0">
                <a:latin typeface="Times New Roman" panose="02020603050405020304" pitchFamily="18" charset="0"/>
                <a:cs typeface="Times New Roman" panose="02020603050405020304" pitchFamily="18" charset="0"/>
              </a:rPr>
              <a:t>.</a:t>
            </a:r>
            <a:endParaRPr lang="en-IN" sz="3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41775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chemeClr val="bg1"/>
                </a:solidFill>
                <a:latin typeface="Times New Roman" panose="02020603050405020304" pitchFamily="18" charset="0"/>
                <a:cs typeface="Times New Roman" panose="02020603050405020304" pitchFamily="18" charset="0"/>
              </a:rPr>
              <a:t>ADVANCED ENCRYPTION STANDARD</a:t>
            </a: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We use the AES algorithm to generate a unique hash of the entire block that is used by the corresponding blocks to form the chain (via the previous hashes). </a:t>
            </a:r>
          </a:p>
          <a:p>
            <a:r>
              <a:rPr lang="en-US" sz="2800" dirty="0">
                <a:latin typeface="Times New Roman" panose="02020603050405020304" pitchFamily="18" charset="0"/>
                <a:cs typeface="Times New Roman" panose="02020603050405020304" pitchFamily="18" charset="0"/>
              </a:rPr>
              <a:t>IPFS as well uses this algorithm to generate the hash of the shared file.</a:t>
            </a:r>
            <a:endParaRPr lang="en-IN" sz="2800" dirty="0">
              <a:latin typeface="Times New Roman" panose="02020603050405020304" pitchFamily="18" charset="0"/>
              <a:cs typeface="Times New Roman" panose="02020603050405020304" pitchFamily="18" charset="0"/>
            </a:endParaRPr>
          </a:p>
          <a:p>
            <a:pPr marL="0" indent="0">
              <a:buNone/>
            </a:pPr>
            <a:endParaRPr lang="en-US" sz="2800" dirty="0"/>
          </a:p>
        </p:txBody>
      </p:sp>
    </p:spTree>
    <p:extLst>
      <p:ext uri="{BB962C8B-B14F-4D97-AF65-F5344CB8AC3E}">
        <p14:creationId xmlns:p14="http://schemas.microsoft.com/office/powerpoint/2010/main" val="127298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INTERPLANETARY FILE SYSTEN</a:t>
            </a:r>
          </a:p>
        </p:txBody>
      </p:sp>
      <p:sp>
        <p:nvSpPr>
          <p:cNvPr id="3" name="Content Placeholder 2"/>
          <p:cNvSpPr>
            <a:spLocks noGrp="1"/>
          </p:cNvSpPr>
          <p:nvPr>
            <p:ph idx="1"/>
          </p:nvPr>
        </p:nvSpPr>
        <p:spPr>
          <a:xfrm>
            <a:off x="457200" y="1600201"/>
            <a:ext cx="8229600" cy="4800599"/>
          </a:xfrm>
        </p:spPr>
        <p:txBody>
          <a:bodyPr>
            <a:normAutofit fontScale="85000" lnSpcReduction="10000"/>
          </a:bodyPr>
          <a:lstStyle/>
          <a:p>
            <a:r>
              <a:rPr lang="en-US" sz="3300" dirty="0">
                <a:latin typeface="Times New Roman" panose="02020603050405020304" pitchFamily="18" charset="0"/>
                <a:cs typeface="Times New Roman" panose="02020603050405020304" pitchFamily="18" charset="0"/>
              </a:rPr>
              <a:t>Our </a:t>
            </a:r>
            <a:r>
              <a:rPr lang="en-US" sz="3300" dirty="0" err="1">
                <a:latin typeface="Times New Roman" panose="02020603050405020304" pitchFamily="18" charset="0"/>
                <a:cs typeface="Times New Roman" panose="02020603050405020304" pitchFamily="18" charset="0"/>
              </a:rPr>
              <a:t>Blockchain</a:t>
            </a:r>
            <a:r>
              <a:rPr lang="en-US" sz="3300" dirty="0">
                <a:latin typeface="Times New Roman" panose="02020603050405020304" pitchFamily="18" charset="0"/>
                <a:cs typeface="Times New Roman" panose="02020603050405020304" pitchFamily="18" charset="0"/>
              </a:rPr>
              <a:t> relies on IPFS for keeping it lightweight and scalable. </a:t>
            </a:r>
          </a:p>
          <a:p>
            <a:r>
              <a:rPr lang="en-US" sz="3300" dirty="0">
                <a:latin typeface="Times New Roman" panose="02020603050405020304" pitchFamily="18" charset="0"/>
                <a:cs typeface="Times New Roman" panose="02020603050405020304" pitchFamily="18" charset="0"/>
              </a:rPr>
              <a:t>If the files were stored directly on the </a:t>
            </a:r>
            <a:r>
              <a:rPr lang="en-US" sz="3300" dirty="0" err="1">
                <a:latin typeface="Times New Roman" panose="02020603050405020304" pitchFamily="18" charset="0"/>
                <a:cs typeface="Times New Roman" panose="02020603050405020304" pitchFamily="18" charset="0"/>
              </a:rPr>
              <a:t>Blockchain</a:t>
            </a:r>
            <a:r>
              <a:rPr lang="en-US" sz="3300" dirty="0">
                <a:latin typeface="Times New Roman" panose="02020603050405020304" pitchFamily="18" charset="0"/>
                <a:cs typeface="Times New Roman" panose="02020603050405020304" pitchFamily="18" charset="0"/>
              </a:rPr>
              <a:t>, it would render the </a:t>
            </a:r>
            <a:r>
              <a:rPr lang="en-US" sz="3300" dirty="0" err="1">
                <a:latin typeface="Times New Roman" panose="02020603050405020304" pitchFamily="18" charset="0"/>
                <a:cs typeface="Times New Roman" panose="02020603050405020304" pitchFamily="18" charset="0"/>
              </a:rPr>
              <a:t>Blockchain</a:t>
            </a:r>
            <a:r>
              <a:rPr lang="en-US" sz="3300" dirty="0">
                <a:latin typeface="Times New Roman" panose="02020603050405020304" pitchFamily="18" charset="0"/>
                <a:cs typeface="Times New Roman" panose="02020603050405020304" pitchFamily="18" charset="0"/>
              </a:rPr>
              <a:t> very heavy and inefficient.</a:t>
            </a:r>
          </a:p>
          <a:p>
            <a:r>
              <a:rPr lang="en-US" sz="3300" dirty="0">
                <a:latin typeface="Times New Roman" panose="02020603050405020304" pitchFamily="18" charset="0"/>
                <a:cs typeface="Times New Roman" panose="02020603050405020304" pitchFamily="18" charset="0"/>
              </a:rPr>
              <a:t> Combining IPFS and </a:t>
            </a:r>
            <a:r>
              <a:rPr lang="en-US" sz="3300" dirty="0" err="1">
                <a:latin typeface="Times New Roman" panose="02020603050405020304" pitchFamily="18" charset="0"/>
                <a:cs typeface="Times New Roman" panose="02020603050405020304" pitchFamily="18" charset="0"/>
              </a:rPr>
              <a:t>Blockchain</a:t>
            </a:r>
            <a:r>
              <a:rPr lang="en-US" sz="3300" dirty="0">
                <a:latin typeface="Times New Roman" panose="02020603050405020304" pitchFamily="18" charset="0"/>
                <a:cs typeface="Times New Roman" panose="02020603050405020304" pitchFamily="18" charset="0"/>
              </a:rPr>
              <a:t>, we get to access the IPFS’s power of decentralized storage and enhance the block chain's security and accessibility.</a:t>
            </a:r>
          </a:p>
          <a:p>
            <a:r>
              <a:rPr lang="en-US" sz="3300" dirty="0">
                <a:latin typeface="Times New Roman" panose="02020603050405020304" pitchFamily="18" charset="0"/>
                <a:cs typeface="Times New Roman" panose="02020603050405020304" pitchFamily="18" charset="0"/>
              </a:rPr>
              <a:t> Instead of storing the file directly on the </a:t>
            </a:r>
            <a:r>
              <a:rPr lang="en-US" sz="3300" dirty="0" err="1">
                <a:latin typeface="Times New Roman" panose="02020603050405020304" pitchFamily="18" charset="0"/>
                <a:cs typeface="Times New Roman" panose="02020603050405020304" pitchFamily="18" charset="0"/>
              </a:rPr>
              <a:t>Blockchain</a:t>
            </a:r>
            <a:r>
              <a:rPr lang="en-US" sz="3300" dirty="0">
                <a:latin typeface="Times New Roman" panose="02020603050405020304" pitchFamily="18" charset="0"/>
                <a:cs typeface="Times New Roman" panose="02020603050405020304" pitchFamily="18" charset="0"/>
              </a:rPr>
              <a:t>, we store the files on the IPFS network while the </a:t>
            </a:r>
            <a:r>
              <a:rPr lang="en-US" sz="3300" dirty="0" err="1">
                <a:latin typeface="Times New Roman" panose="02020603050405020304" pitchFamily="18" charset="0"/>
                <a:cs typeface="Times New Roman" panose="02020603050405020304" pitchFamily="18" charset="0"/>
              </a:rPr>
              <a:t>Blockchain</a:t>
            </a:r>
            <a:r>
              <a:rPr lang="en-US" sz="3300" dirty="0">
                <a:latin typeface="Times New Roman" panose="02020603050405020304" pitchFamily="18" charset="0"/>
                <a:cs typeface="Times New Roman" panose="02020603050405020304" pitchFamily="18" charset="0"/>
              </a:rPr>
              <a:t> stores only the file’ hash</a:t>
            </a:r>
            <a:endParaRPr lang="en-IN" sz="33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22353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1CC7-AA81-BD2F-37AB-FA6C40E28A80}"/>
              </a:ext>
            </a:extLst>
          </p:cNvPr>
          <p:cNvSpPr>
            <a:spLocks noGrp="1"/>
          </p:cNvSpPr>
          <p:nvPr>
            <p:ph type="title"/>
          </p:nvPr>
        </p:nvSpPr>
        <p:spPr>
          <a:xfrm>
            <a:off x="838200" y="0"/>
            <a:ext cx="7620000" cy="731836"/>
          </a:xfrm>
        </p:spPr>
        <p:txBody>
          <a:bodyPr>
            <a:normAutofit/>
          </a:bodyPr>
          <a:lstStyle/>
          <a:p>
            <a:r>
              <a:rPr lang="en-US" sz="3600" dirty="0">
                <a:solidFill>
                  <a:schemeClr val="bg1"/>
                </a:solidFill>
                <a:latin typeface="Times New Roman" panose="02020603050405020304" pitchFamily="18" charset="0"/>
                <a:cs typeface="Times New Roman" panose="02020603050405020304" pitchFamily="18" charset="0"/>
              </a:rPr>
              <a:t>TEST CASES &amp; REPORT</a:t>
            </a:r>
          </a:p>
        </p:txBody>
      </p:sp>
      <p:sp>
        <p:nvSpPr>
          <p:cNvPr id="4" name="TextBox 3">
            <a:extLst>
              <a:ext uri="{FF2B5EF4-FFF2-40B4-BE49-F238E27FC236}">
                <a16:creationId xmlns:a16="http://schemas.microsoft.com/office/drawing/2014/main" id="{531E39ED-C05F-2DB1-0674-F936F953BD7C}"/>
              </a:ext>
            </a:extLst>
          </p:cNvPr>
          <p:cNvSpPr txBox="1"/>
          <p:nvPr/>
        </p:nvSpPr>
        <p:spPr>
          <a:xfrm>
            <a:off x="3672840" y="731836"/>
            <a:ext cx="1798319" cy="523220"/>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LOGIN</a:t>
            </a:r>
          </a:p>
        </p:txBody>
      </p:sp>
      <p:pic>
        <p:nvPicPr>
          <p:cNvPr id="13" name="Content Placeholder 12">
            <a:extLst>
              <a:ext uri="{FF2B5EF4-FFF2-40B4-BE49-F238E27FC236}">
                <a16:creationId xmlns:a16="http://schemas.microsoft.com/office/drawing/2014/main" id="{2D40B94D-6E9D-7666-FD4B-C7D7041908D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37422" y="1466985"/>
            <a:ext cx="6669155" cy="5126352"/>
          </a:xfrm>
        </p:spPr>
      </p:pic>
    </p:spTree>
    <p:extLst>
      <p:ext uri="{BB962C8B-B14F-4D97-AF65-F5344CB8AC3E}">
        <p14:creationId xmlns:p14="http://schemas.microsoft.com/office/powerpoint/2010/main" val="3119936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C3D74-59B0-E165-B3A1-A8E521A4F61D}"/>
              </a:ext>
            </a:extLst>
          </p:cNvPr>
          <p:cNvSpPr>
            <a:spLocks noGrp="1"/>
          </p:cNvSpPr>
          <p:nvPr>
            <p:ph type="title"/>
          </p:nvPr>
        </p:nvSpPr>
        <p:spPr/>
        <p:txBody>
          <a:bodyPr>
            <a:normAutofit/>
          </a:bodyPr>
          <a:lstStyle/>
          <a:p>
            <a:r>
              <a:rPr lang="en-US" sz="2800" dirty="0">
                <a:solidFill>
                  <a:schemeClr val="bg1"/>
                </a:solidFill>
                <a:latin typeface="Times New Roman" panose="02020603050405020304" pitchFamily="18" charset="0"/>
                <a:cs typeface="Times New Roman" panose="02020603050405020304" pitchFamily="18" charset="0"/>
              </a:rPr>
              <a:t>UPLOAD FILE</a:t>
            </a:r>
          </a:p>
        </p:txBody>
      </p:sp>
      <p:pic>
        <p:nvPicPr>
          <p:cNvPr id="5" name="Content Placeholder 4">
            <a:extLst>
              <a:ext uri="{FF2B5EF4-FFF2-40B4-BE49-F238E27FC236}">
                <a16:creationId xmlns:a16="http://schemas.microsoft.com/office/drawing/2014/main" id="{8C65ECB1-C041-B22F-B35B-DA690CE1843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3000" y="1466619"/>
            <a:ext cx="6858000" cy="5116743"/>
          </a:xfrm>
        </p:spPr>
      </p:pic>
    </p:spTree>
    <p:extLst>
      <p:ext uri="{BB962C8B-B14F-4D97-AF65-F5344CB8AC3E}">
        <p14:creationId xmlns:p14="http://schemas.microsoft.com/office/powerpoint/2010/main" val="2310631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162EB-963C-431B-C3A2-4E24ECA1753D}"/>
              </a:ext>
            </a:extLst>
          </p:cNvPr>
          <p:cNvSpPr>
            <a:spLocks noGrp="1"/>
          </p:cNvSpPr>
          <p:nvPr>
            <p:ph type="title"/>
          </p:nvPr>
        </p:nvSpPr>
        <p:spPr/>
        <p:txBody>
          <a:bodyPr>
            <a:normAutofit/>
          </a:bodyPr>
          <a:lstStyle/>
          <a:p>
            <a:r>
              <a:rPr lang="en-US" sz="2800" dirty="0">
                <a:solidFill>
                  <a:schemeClr val="bg1"/>
                </a:solidFill>
                <a:latin typeface="Times New Roman" panose="02020603050405020304" pitchFamily="18" charset="0"/>
                <a:cs typeface="Times New Roman" panose="02020603050405020304" pitchFamily="18" charset="0"/>
              </a:rPr>
              <a:t>DOWNLOAD FILE</a:t>
            </a:r>
          </a:p>
        </p:txBody>
      </p:sp>
      <p:pic>
        <p:nvPicPr>
          <p:cNvPr id="5" name="Content Placeholder 4">
            <a:extLst>
              <a:ext uri="{FF2B5EF4-FFF2-40B4-BE49-F238E27FC236}">
                <a16:creationId xmlns:a16="http://schemas.microsoft.com/office/drawing/2014/main" id="{63410519-5DCD-5BC3-5648-F68A5D6DC04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1600" y="1430890"/>
            <a:ext cx="6705600" cy="5307769"/>
          </a:xfrm>
        </p:spPr>
      </p:pic>
    </p:spTree>
    <p:extLst>
      <p:ext uri="{BB962C8B-B14F-4D97-AF65-F5344CB8AC3E}">
        <p14:creationId xmlns:p14="http://schemas.microsoft.com/office/powerpoint/2010/main" val="2107060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19250" y="304800"/>
            <a:ext cx="5715000" cy="411162"/>
          </a:xfrm>
        </p:spPr>
        <p:txBody>
          <a:bodyPr>
            <a:noAutofit/>
          </a:bodyPr>
          <a:lstStyle/>
          <a:p>
            <a:r>
              <a:rPr lang="en-US" sz="3600" dirty="0">
                <a:solidFill>
                  <a:schemeClr val="bg1"/>
                </a:solidFill>
                <a:latin typeface="Times New Roman" panose="02020603050405020304" pitchFamily="18" charset="0"/>
                <a:cs typeface="Times New Roman" panose="02020603050405020304" pitchFamily="18" charset="0"/>
              </a:rPr>
              <a:t>SCREENSHOTS</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48922" y="1600200"/>
            <a:ext cx="8046156" cy="4525963"/>
          </a:xfrm>
          <a:prstGeom prst="rect">
            <a:avLst/>
          </a:prstGeom>
        </p:spPr>
      </p:pic>
      <p:sp>
        <p:nvSpPr>
          <p:cNvPr id="5" name="TextBox 4"/>
          <p:cNvSpPr txBox="1"/>
          <p:nvPr/>
        </p:nvSpPr>
        <p:spPr>
          <a:xfrm>
            <a:off x="3295650" y="864539"/>
            <a:ext cx="2362200" cy="523220"/>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HOME PAGE</a:t>
            </a:r>
          </a:p>
        </p:txBody>
      </p:sp>
    </p:spTree>
    <p:extLst>
      <p:ext uri="{BB962C8B-B14F-4D97-AF65-F5344CB8AC3E}">
        <p14:creationId xmlns:p14="http://schemas.microsoft.com/office/powerpoint/2010/main" val="1810682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457200" y="1600201"/>
            <a:ext cx="8534400" cy="4983161"/>
          </a:xfrm>
        </p:spPr>
        <p:txBody>
          <a:bodyPr>
            <a:noAutofit/>
          </a:bodyPr>
          <a:lstStyle/>
          <a:p>
            <a:pPr algn="just"/>
            <a:r>
              <a:rPr lang="en-US" sz="2400" dirty="0">
                <a:latin typeface="Times New Roman" panose="02020603050405020304" pitchFamily="18" charset="0"/>
                <a:ea typeface="Times New Roman" panose="02020603050405020304" pitchFamily="18" charset="0"/>
              </a:rPr>
              <a:t>The </a:t>
            </a:r>
            <a:r>
              <a:rPr lang="en-US" sz="2400" dirty="0">
                <a:effectLst/>
                <a:latin typeface="Times New Roman" panose="02020603050405020304" pitchFamily="18" charset="0"/>
                <a:ea typeface="Times New Roman" panose="02020603050405020304" pitchFamily="18" charset="0"/>
              </a:rPr>
              <a:t>Block chain technology is utilized for decentralized safety</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administration</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provide</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more</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user-friendly</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service.</a:t>
            </a:r>
            <a:r>
              <a:rPr lang="en-US" sz="2400" spc="-55" dirty="0">
                <a:effectLst/>
                <a:latin typeface="Times New Roman" panose="02020603050405020304" pitchFamily="18" charset="0"/>
                <a:ea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Developing a system with decentralized storage of data can definitely overcome problems like single point failure, data unavailability etc. </a:t>
            </a:r>
          </a:p>
          <a:p>
            <a:pPr algn="just"/>
            <a:r>
              <a:rPr lang="en-US" sz="2400" dirty="0">
                <a:latin typeface="Times New Roman" panose="02020603050405020304" pitchFamily="18" charset="0"/>
                <a:cs typeface="Times New Roman" panose="02020603050405020304" pitchFamily="18" charset="0"/>
              </a:rPr>
              <a:t>File uploaded on IPFS is stored in decentralized manner and cryptographic hash key returned by IPFS is stored on </a:t>
            </a:r>
            <a:r>
              <a:rPr lang="en-US" sz="2400" dirty="0" err="1">
                <a:latin typeface="Times New Roman" panose="02020603050405020304" pitchFamily="18" charset="0"/>
                <a:cs typeface="Times New Roman" panose="02020603050405020304" pitchFamily="18" charset="0"/>
              </a:rPr>
              <a:t>Ethereum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 Further, only authenticated user can access that particular data on IPFS by successful decryption of cryptographic hash key stored on </a:t>
            </a:r>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000" dirty="0"/>
          </a:p>
        </p:txBody>
      </p:sp>
    </p:spTree>
    <p:extLst>
      <p:ext uri="{BB962C8B-B14F-4D97-AF65-F5344CB8AC3E}">
        <p14:creationId xmlns:p14="http://schemas.microsoft.com/office/powerpoint/2010/main" val="1081470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229600" cy="655638"/>
          </a:xfrm>
        </p:spPr>
        <p:txBody>
          <a:bodyPr>
            <a:normAutofit/>
          </a:bodyPr>
          <a:lstStyle/>
          <a:p>
            <a:r>
              <a:rPr lang="en-US" sz="2800" dirty="0">
                <a:solidFill>
                  <a:schemeClr val="bg1"/>
                </a:solidFill>
                <a:latin typeface="Times New Roman" panose="02020603050405020304" pitchFamily="18" charset="0"/>
                <a:cs typeface="Times New Roman" panose="02020603050405020304" pitchFamily="18" charset="0"/>
              </a:rPr>
              <a:t>DATA SHARING PAGE</a:t>
            </a:r>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752600"/>
            <a:ext cx="8305800" cy="4648200"/>
          </a:xfrm>
          <a:prstGeom prst="rect">
            <a:avLst/>
          </a:prstGeom>
        </p:spPr>
      </p:pic>
    </p:spTree>
    <p:extLst>
      <p:ext uri="{BB962C8B-B14F-4D97-AF65-F5344CB8AC3E}">
        <p14:creationId xmlns:p14="http://schemas.microsoft.com/office/powerpoint/2010/main" val="937197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F194C-7F25-2B94-3C64-A04D83072921}"/>
              </a:ext>
            </a:extLst>
          </p:cNvPr>
          <p:cNvSpPr>
            <a:spLocks noGrp="1"/>
          </p:cNvSpPr>
          <p:nvPr>
            <p:ph type="title"/>
          </p:nvPr>
        </p:nvSpPr>
        <p:spPr>
          <a:xfrm>
            <a:off x="228600" y="0"/>
            <a:ext cx="8458200" cy="1417638"/>
          </a:xfrm>
        </p:spPr>
        <p:txBody>
          <a:bodyPr>
            <a:normAutofit fontScale="90000"/>
          </a:bodyPr>
          <a:lstStyle/>
          <a:p>
            <a:r>
              <a:rPr lang="en-US" sz="3600" dirty="0">
                <a:solidFill>
                  <a:schemeClr val="bg1"/>
                </a:solidFill>
                <a:latin typeface="Times New Roman" panose="02020603050405020304" pitchFamily="18" charset="0"/>
                <a:cs typeface="Times New Roman" panose="02020603050405020304" pitchFamily="18" charset="0"/>
              </a:rPr>
              <a:t>UPLOAD</a:t>
            </a:r>
            <a:br>
              <a:rPr lang="en-US" sz="3600" dirty="0">
                <a:solidFill>
                  <a:schemeClr val="bg1"/>
                </a:solidFill>
                <a:latin typeface="Times New Roman" panose="02020603050405020304" pitchFamily="18" charset="0"/>
                <a:cs typeface="Times New Roman" panose="02020603050405020304" pitchFamily="18" charset="0"/>
              </a:rPr>
            </a:br>
            <a:r>
              <a:rPr lang="en-US" sz="3600" dirty="0">
                <a:solidFill>
                  <a:schemeClr val="bg1"/>
                </a:solidFill>
                <a:latin typeface="Times New Roman" panose="02020603050405020304" pitchFamily="18" charset="0"/>
                <a:cs typeface="Times New Roman" panose="02020603050405020304" pitchFamily="18" charset="0"/>
              </a:rPr>
              <a:t> &amp;</a:t>
            </a:r>
            <a:br>
              <a:rPr lang="en-US" sz="3600" dirty="0">
                <a:solidFill>
                  <a:schemeClr val="bg1"/>
                </a:solidFill>
                <a:latin typeface="Times New Roman" panose="02020603050405020304" pitchFamily="18" charset="0"/>
                <a:cs typeface="Times New Roman" panose="02020603050405020304" pitchFamily="18" charset="0"/>
              </a:rPr>
            </a:br>
            <a:r>
              <a:rPr lang="en-US" sz="3600" dirty="0">
                <a:solidFill>
                  <a:schemeClr val="bg1"/>
                </a:solidFill>
                <a:latin typeface="Times New Roman" panose="02020603050405020304" pitchFamily="18" charset="0"/>
                <a:cs typeface="Times New Roman" panose="02020603050405020304" pitchFamily="18" charset="0"/>
              </a:rPr>
              <a:t> BLOCK CREATION</a:t>
            </a:r>
          </a:p>
        </p:txBody>
      </p:sp>
      <p:pic>
        <p:nvPicPr>
          <p:cNvPr id="6" name="Content Placeholder 5">
            <a:extLst>
              <a:ext uri="{FF2B5EF4-FFF2-40B4-BE49-F238E27FC236}">
                <a16:creationId xmlns:a16="http://schemas.microsoft.com/office/drawing/2014/main" id="{54A80522-CCBD-60D3-4EF7-A0D1CCB07C7A}"/>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68471" y="2433406"/>
            <a:ext cx="4403529" cy="2787278"/>
          </a:xfrm>
        </p:spPr>
      </p:pic>
      <p:pic>
        <p:nvPicPr>
          <p:cNvPr id="8" name="Content Placeholder 7">
            <a:extLst>
              <a:ext uri="{FF2B5EF4-FFF2-40B4-BE49-F238E27FC236}">
                <a16:creationId xmlns:a16="http://schemas.microsoft.com/office/drawing/2014/main" id="{4E1696B7-5D9C-521C-0184-7C9CDB648AA0}"/>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4800600" y="2433406"/>
            <a:ext cx="4038600" cy="2787278"/>
          </a:xfrm>
        </p:spPr>
      </p:pic>
    </p:spTree>
    <p:extLst>
      <p:ext uri="{BB962C8B-B14F-4D97-AF65-F5344CB8AC3E}">
        <p14:creationId xmlns:p14="http://schemas.microsoft.com/office/powerpoint/2010/main" val="4133599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bg1"/>
                </a:solidFill>
                <a:latin typeface="Times New Roman" panose="02020603050405020304" pitchFamily="18" charset="0"/>
                <a:cs typeface="Times New Roman" panose="02020603050405020304" pitchFamily="18" charset="0"/>
              </a:rPr>
              <a:t>DOWNLOAD FILE</a:t>
            </a:r>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50" y="1752600"/>
            <a:ext cx="7407404" cy="4953000"/>
          </a:xfrm>
          <a:prstGeom prst="rect">
            <a:avLst/>
          </a:prstGeom>
        </p:spPr>
      </p:pic>
    </p:spTree>
    <p:extLst>
      <p:ext uri="{BB962C8B-B14F-4D97-AF65-F5344CB8AC3E}">
        <p14:creationId xmlns:p14="http://schemas.microsoft.com/office/powerpoint/2010/main" val="3737393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solidFill>
                  <a:schemeClr val="bg1"/>
                </a:solidFill>
                <a:latin typeface="Times New Roman" panose="02020603050405020304" pitchFamily="18" charset="0"/>
                <a:cs typeface="Times New Roman" panose="02020603050405020304" pitchFamily="18" charset="0"/>
              </a:rPr>
              <a:t>DISCONNECT </a:t>
            </a:r>
            <a:br>
              <a:rPr lang="en-US" sz="2800" dirty="0">
                <a:solidFill>
                  <a:schemeClr val="bg1"/>
                </a:solidFill>
                <a:latin typeface="Times New Roman" panose="02020603050405020304" pitchFamily="18" charset="0"/>
                <a:cs typeface="Times New Roman" panose="02020603050405020304" pitchFamily="18" charset="0"/>
              </a:rPr>
            </a:br>
            <a:r>
              <a:rPr lang="en-US" sz="2800" dirty="0">
                <a:solidFill>
                  <a:schemeClr val="bg1"/>
                </a:solidFill>
                <a:latin typeface="Times New Roman" panose="02020603050405020304" pitchFamily="18" charset="0"/>
                <a:cs typeface="Times New Roman" panose="02020603050405020304" pitchFamily="18" charset="0"/>
              </a:rPr>
              <a:t>&amp; </a:t>
            </a:r>
            <a:br>
              <a:rPr lang="en-US" sz="2800" dirty="0">
                <a:solidFill>
                  <a:schemeClr val="bg1"/>
                </a:solidFill>
                <a:latin typeface="Times New Roman" panose="02020603050405020304" pitchFamily="18" charset="0"/>
                <a:cs typeface="Times New Roman" panose="02020603050405020304" pitchFamily="18" charset="0"/>
              </a:rPr>
            </a:br>
            <a:r>
              <a:rPr lang="en-US" sz="2800" dirty="0">
                <a:solidFill>
                  <a:schemeClr val="bg1"/>
                </a:solidFill>
                <a:latin typeface="Times New Roman" panose="02020603050405020304" pitchFamily="18" charset="0"/>
                <a:cs typeface="Times New Roman" panose="02020603050405020304" pitchFamily="18" charset="0"/>
              </a:rPr>
              <a:t>RETURN TO HOMEPAGE</a:t>
            </a:r>
          </a:p>
        </p:txBody>
      </p:sp>
      <p:pic>
        <p:nvPicPr>
          <p:cNvPr id="4" name="Picture 3"/>
          <p:cNvPicPr/>
          <p:nvPr/>
        </p:nvPicPr>
        <p:blipFill>
          <a:blip r:embed="rId3" cstate="print"/>
          <a:stretch>
            <a:fillRect/>
          </a:stretch>
        </p:blipFill>
        <p:spPr>
          <a:xfrm>
            <a:off x="1677669" y="2286000"/>
            <a:ext cx="5761355" cy="2905443"/>
          </a:xfrm>
          <a:prstGeom prst="rect">
            <a:avLst/>
          </a:prstGeom>
        </p:spPr>
      </p:pic>
    </p:spTree>
    <p:extLst>
      <p:ext uri="{BB962C8B-B14F-4D97-AF65-F5344CB8AC3E}">
        <p14:creationId xmlns:p14="http://schemas.microsoft.com/office/powerpoint/2010/main" val="3366345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bg1"/>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457200" y="1600201"/>
            <a:ext cx="8458200" cy="4525963"/>
          </a:xfrm>
        </p:spPr>
        <p:txBody>
          <a:bodyPr/>
          <a:lstStyle/>
          <a:p>
            <a:pPr marL="0" indent="0">
              <a:buNone/>
            </a:pPr>
            <a:r>
              <a:rPr lang="en-US" sz="2800" dirty="0">
                <a:latin typeface="Times New Roman" panose="02020603050405020304" pitchFamily="18" charset="0"/>
                <a:cs typeface="Times New Roman" panose="02020603050405020304" pitchFamily="18" charset="0"/>
              </a:rPr>
              <a:t>                    This project proposes the design and architecture of an advanced as well as secured web application for storing and sharing the data. A simple, affordable, easy to use and most secured system is proposed to solve the data security issues like integrity, authenticity and data unavailability. </a:t>
            </a:r>
            <a:endParaRPr lang="en-IN" sz="28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9744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REFERENCES</a:t>
            </a:r>
          </a:p>
        </p:txBody>
      </p:sp>
      <p:sp>
        <p:nvSpPr>
          <p:cNvPr id="3" name="Content Placeholder 2"/>
          <p:cNvSpPr>
            <a:spLocks noGrp="1"/>
          </p:cNvSpPr>
          <p:nvPr>
            <p:ph idx="1"/>
          </p:nvPr>
        </p:nvSpPr>
        <p:spPr>
          <a:xfrm>
            <a:off x="457200" y="1600201"/>
            <a:ext cx="8534400" cy="5029199"/>
          </a:xfrm>
        </p:spPr>
        <p:txBody>
          <a:bodyPr>
            <a:normAutofit/>
          </a:bodyPr>
          <a:lstStyle/>
          <a:p>
            <a:r>
              <a:rPr lang="en-IN" sz="1600" dirty="0"/>
              <a:t>Sultan </a:t>
            </a:r>
            <a:r>
              <a:rPr lang="en-IN" sz="1600" dirty="0" err="1"/>
              <a:t>Almakdi</a:t>
            </a:r>
            <a:r>
              <a:rPr lang="en-IN" sz="1600" dirty="0"/>
              <a:t> ,</a:t>
            </a:r>
            <a:r>
              <a:rPr lang="en-IN" sz="1600" dirty="0" err="1"/>
              <a:t>Brajendra</a:t>
            </a:r>
            <a:r>
              <a:rPr lang="en-IN" sz="1600" dirty="0"/>
              <a:t> Panda , Mohammed </a:t>
            </a:r>
            <a:r>
              <a:rPr lang="en-IN" sz="1600" dirty="0" err="1"/>
              <a:t>Alshehri</a:t>
            </a:r>
            <a:r>
              <a:rPr lang="en-IN" sz="1600" dirty="0"/>
              <a:t>, and </a:t>
            </a:r>
            <a:r>
              <a:rPr lang="en-IN" sz="1600" dirty="0" err="1"/>
              <a:t>AbdulwahabAlazeb</a:t>
            </a:r>
            <a:r>
              <a:rPr lang="en-IN" sz="1600" dirty="0"/>
              <a:t>. “</a:t>
            </a:r>
            <a:r>
              <a:rPr lang="en-US" sz="1600" dirty="0"/>
              <a:t>An Efficient Secure System for Fetching Data from the Outsourced Encrypted Databases”, 2021.</a:t>
            </a:r>
          </a:p>
          <a:p>
            <a:pPr>
              <a:buNone/>
            </a:pPr>
            <a:r>
              <a:rPr lang="en-US" sz="1600" dirty="0"/>
              <a:t> </a:t>
            </a:r>
          </a:p>
          <a:p>
            <a:r>
              <a:rPr lang="en-IN" sz="1600" dirty="0"/>
              <a:t>Xiang Yu, </a:t>
            </a:r>
            <a:r>
              <a:rPr lang="en-IN" sz="1600" dirty="0" err="1"/>
              <a:t>Zhangxiang</a:t>
            </a:r>
            <a:r>
              <a:rPr lang="en-IN" sz="1600" dirty="0"/>
              <a:t> </a:t>
            </a:r>
            <a:r>
              <a:rPr lang="en-IN" sz="1600" dirty="0" err="1"/>
              <a:t>Shu</a:t>
            </a:r>
            <a:r>
              <a:rPr lang="en-IN" sz="1600" dirty="0"/>
              <a:t>, </a:t>
            </a:r>
            <a:r>
              <a:rPr lang="en-IN" sz="1600" dirty="0" err="1"/>
              <a:t>Qiang</a:t>
            </a:r>
            <a:r>
              <a:rPr lang="en-IN" sz="1600" dirty="0"/>
              <a:t> Li, Jun Huang.“ </a:t>
            </a:r>
            <a:r>
              <a:rPr lang="en-US" sz="1600" dirty="0"/>
              <a:t>A Multi-Level Security Access Control Model Based on </a:t>
            </a:r>
            <a:r>
              <a:rPr lang="en-US" sz="1600" dirty="0" err="1"/>
              <a:t>Blockchain</a:t>
            </a:r>
            <a:r>
              <a:rPr lang="en-US" sz="1600" dirty="0"/>
              <a:t> Technology”, 2021.</a:t>
            </a:r>
          </a:p>
          <a:p>
            <a:endParaRPr lang="en-US" sz="1600" dirty="0"/>
          </a:p>
          <a:p>
            <a:r>
              <a:rPr lang="en-IN" sz="1600" dirty="0" err="1"/>
              <a:t>H.Albreiki</a:t>
            </a:r>
            <a:r>
              <a:rPr lang="en-IN" sz="1600" dirty="0"/>
              <a:t>, L. </a:t>
            </a:r>
            <a:r>
              <a:rPr lang="en-IN" sz="1600" dirty="0" err="1"/>
              <a:t>Alqassem</a:t>
            </a:r>
            <a:r>
              <a:rPr lang="en-IN" sz="1600" dirty="0"/>
              <a:t>, K. </a:t>
            </a:r>
            <a:r>
              <a:rPr lang="en-IN" sz="1600" dirty="0" err="1"/>
              <a:t>Salah</a:t>
            </a:r>
            <a:r>
              <a:rPr lang="en-IN" sz="1600" dirty="0"/>
              <a:t>, M. H. </a:t>
            </a:r>
            <a:r>
              <a:rPr lang="en-IN" sz="1600" dirty="0" err="1"/>
              <a:t>Rehman</a:t>
            </a:r>
            <a:r>
              <a:rPr lang="en-IN" sz="1600" dirty="0"/>
              <a:t>, D. </a:t>
            </a:r>
            <a:r>
              <a:rPr lang="en-IN" sz="1600" dirty="0" err="1"/>
              <a:t>Svetinovic</a:t>
            </a:r>
            <a:r>
              <a:rPr lang="en-IN" sz="1600" dirty="0"/>
              <a:t>. “</a:t>
            </a:r>
            <a:r>
              <a:rPr lang="en-US" sz="1600" dirty="0"/>
              <a:t>Decentralized Access Control for </a:t>
            </a:r>
            <a:r>
              <a:rPr lang="en-US" sz="1600" dirty="0" err="1"/>
              <a:t>IoT</a:t>
            </a:r>
            <a:r>
              <a:rPr lang="en-US" sz="1600" dirty="0"/>
              <a:t> Data Using </a:t>
            </a:r>
            <a:r>
              <a:rPr lang="en-IN" sz="1600" dirty="0" err="1"/>
              <a:t>Blockchain</a:t>
            </a:r>
            <a:r>
              <a:rPr lang="en-IN" sz="1600" dirty="0"/>
              <a:t> and Trusted Oracles”,2019.</a:t>
            </a:r>
            <a:endParaRPr lang="en-US" sz="1600" dirty="0"/>
          </a:p>
          <a:p>
            <a:endParaRPr lang="en-US" sz="1600" dirty="0"/>
          </a:p>
          <a:p>
            <a:r>
              <a:rPr lang="en-IN" sz="1600" dirty="0"/>
              <a:t> </a:t>
            </a:r>
            <a:r>
              <a:rPr lang="en-IN" sz="1600" dirty="0" err="1"/>
              <a:t>Nurzhan</a:t>
            </a:r>
            <a:r>
              <a:rPr lang="en-IN" sz="1600" dirty="0"/>
              <a:t> </a:t>
            </a:r>
            <a:r>
              <a:rPr lang="en-IN" sz="1600" dirty="0" err="1"/>
              <a:t>ZhumabekulyAitzhan</a:t>
            </a:r>
            <a:r>
              <a:rPr lang="en-IN" sz="1600" dirty="0"/>
              <a:t> and </a:t>
            </a:r>
            <a:r>
              <a:rPr lang="en-IN" sz="1600" dirty="0" err="1"/>
              <a:t>Davor</a:t>
            </a:r>
            <a:r>
              <a:rPr lang="en-IN" sz="1600" dirty="0"/>
              <a:t> </a:t>
            </a:r>
            <a:r>
              <a:rPr lang="en-IN" sz="1600" dirty="0" err="1"/>
              <a:t>Svetinovic</a:t>
            </a:r>
            <a:r>
              <a:rPr lang="en-IN" sz="1600" dirty="0"/>
              <a:t>. “Security</a:t>
            </a:r>
            <a:r>
              <a:rPr lang="en-US" sz="1600" dirty="0"/>
              <a:t> Privacy in Decentralized Energy Trading through Multi -Signatures, </a:t>
            </a:r>
            <a:r>
              <a:rPr lang="en-US" sz="1600" dirty="0" err="1"/>
              <a:t>Blockchain</a:t>
            </a:r>
            <a:r>
              <a:rPr lang="en-US" sz="1600" dirty="0"/>
              <a:t> and Anonymous Messaging Streams, 2019.</a:t>
            </a:r>
          </a:p>
          <a:p>
            <a:endParaRPr lang="en-US" sz="1600" dirty="0"/>
          </a:p>
          <a:p>
            <a:r>
              <a:rPr lang="en-US" sz="1600" dirty="0"/>
              <a:t> K. </a:t>
            </a:r>
            <a:r>
              <a:rPr lang="en-US" sz="1600" dirty="0" err="1"/>
              <a:t>Salah</a:t>
            </a:r>
            <a:r>
              <a:rPr lang="en-US" sz="1600" dirty="0"/>
              <a:t>, N. </a:t>
            </a:r>
            <a:r>
              <a:rPr lang="en-US" sz="1600" dirty="0" err="1"/>
              <a:t>Nizamuddin</a:t>
            </a:r>
            <a:r>
              <a:rPr lang="en-US" sz="1600" dirty="0"/>
              <a:t>, R. </a:t>
            </a:r>
            <a:r>
              <a:rPr lang="en-US" sz="1600" dirty="0" err="1"/>
              <a:t>Jayaraman</a:t>
            </a:r>
            <a:r>
              <a:rPr lang="en-US" sz="1600" dirty="0"/>
              <a:t> and M. Omar. “</a:t>
            </a:r>
            <a:r>
              <a:rPr lang="en-US" sz="1600" dirty="0" err="1"/>
              <a:t>Blockchain</a:t>
            </a:r>
            <a:r>
              <a:rPr lang="en-IN" sz="1600" dirty="0"/>
              <a:t>-based Soybean Traceability in Agricultural Supply Chain, 2019.</a:t>
            </a:r>
            <a:endParaRPr lang="en-US" sz="1600" dirty="0"/>
          </a:p>
          <a:p>
            <a:endParaRPr lang="en-US" sz="1600" dirty="0"/>
          </a:p>
          <a:p>
            <a:r>
              <a:rPr lang="en-IN" sz="1600" dirty="0"/>
              <a:t> RUIGUO YU1, JIANRONG WANG, TIANYI XU, JIE </a:t>
            </a:r>
            <a:r>
              <a:rPr lang="en-IN" sz="1600" dirty="0" err="1"/>
              <a:t>GAO,YONGLI,“Authentication</a:t>
            </a:r>
            <a:r>
              <a:rPr lang="en-US" sz="1600" dirty="0"/>
              <a:t> with </a:t>
            </a:r>
          </a:p>
          <a:p>
            <a:pPr>
              <a:buNone/>
            </a:pPr>
            <a:r>
              <a:rPr lang="en-US" sz="1600" dirty="0"/>
              <a:t>         Block-Chain Algorithm and Text Encryption Protocol </a:t>
            </a:r>
            <a:r>
              <a:rPr lang="en-US" sz="1600" dirty="0" err="1"/>
              <a:t>inCalculation</a:t>
            </a:r>
            <a:r>
              <a:rPr lang="en-US" sz="1600" dirty="0"/>
              <a:t> of Social Network. 2017.</a:t>
            </a:r>
          </a:p>
          <a:p>
            <a:endParaRPr lang="en-US" sz="1600" dirty="0"/>
          </a:p>
        </p:txBody>
      </p:sp>
    </p:spTree>
    <p:extLst>
      <p:ext uri="{BB962C8B-B14F-4D97-AF65-F5344CB8AC3E}">
        <p14:creationId xmlns:p14="http://schemas.microsoft.com/office/powerpoint/2010/main" val="388423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LITERATURE SURVEY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24590855"/>
              </p:ext>
            </p:extLst>
          </p:nvPr>
        </p:nvGraphicFramePr>
        <p:xfrm>
          <a:off x="0" y="1264920"/>
          <a:ext cx="9144000" cy="55930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345786">
                <a:tc>
                  <a:txBody>
                    <a:bodyPr/>
                    <a:lstStyle/>
                    <a:p>
                      <a:pPr algn="ctr"/>
                      <a:r>
                        <a:rPr lang="en-US" dirty="0"/>
                        <a:t>AUTHORS</a:t>
                      </a:r>
                    </a:p>
                  </a:txBody>
                  <a:tcPr marL="68580" marR="68580"/>
                </a:tc>
                <a:tc>
                  <a:txBody>
                    <a:bodyPr/>
                    <a:lstStyle/>
                    <a:p>
                      <a:pPr algn="ctr"/>
                      <a:r>
                        <a:rPr lang="en-US" dirty="0"/>
                        <a:t>METHODOLOGY</a:t>
                      </a:r>
                    </a:p>
                  </a:txBody>
                  <a:tcPr marL="68580" marR="68580"/>
                </a:tc>
                <a:tc>
                  <a:txBody>
                    <a:bodyPr/>
                    <a:lstStyle/>
                    <a:p>
                      <a:pPr algn="ctr"/>
                      <a:r>
                        <a:rPr lang="en-US" dirty="0"/>
                        <a:t>TITLE</a:t>
                      </a:r>
                    </a:p>
                  </a:txBody>
                  <a:tcPr marL="68580" marR="68580"/>
                </a:tc>
                <a:extLst>
                  <a:ext uri="{0D108BD9-81ED-4DB2-BD59-A6C34878D82A}">
                    <a16:rowId xmlns:a16="http://schemas.microsoft.com/office/drawing/2014/main" val="10000"/>
                  </a:ext>
                </a:extLst>
              </a:tr>
              <a:tr h="421986">
                <a:tc>
                  <a:txBody>
                    <a:bodyPr/>
                    <a:lstStyle/>
                    <a:p>
                      <a:r>
                        <a:rPr lang="en-IN" sz="1200" dirty="0">
                          <a:latin typeface="Times New Roman" panose="02020603050405020304" pitchFamily="18" charset="0"/>
                          <a:cs typeface="Times New Roman" panose="02020603050405020304" pitchFamily="18" charset="0"/>
                        </a:rPr>
                        <a:t>Sultan Almakdi , Brajendra Panda (2021)</a:t>
                      </a:r>
                      <a:endParaRPr lang="en-IN" sz="1200" dirty="0"/>
                    </a:p>
                  </a:txBody>
                  <a:tcPr marL="68580" marR="68580"/>
                </a:tc>
                <a:tc>
                  <a:txBody>
                    <a:bodyPr/>
                    <a:lstStyle/>
                    <a:p>
                      <a:r>
                        <a:rPr lang="en-US" sz="1200" dirty="0">
                          <a:latin typeface="Times New Roman" panose="02020603050405020304" pitchFamily="18" charset="0"/>
                          <a:cs typeface="Times New Roman" panose="02020603050405020304" pitchFamily="18" charset="0"/>
                        </a:rPr>
                        <a:t>Cybersecurity, Privacy-Preserving, Encrypted Databases, SQL Queries.</a:t>
                      </a:r>
                      <a:endParaRPr lang="en-IN" sz="1200" dirty="0"/>
                    </a:p>
                  </a:txBody>
                  <a:tcPr marL="68580" marR="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An Efficient Secure System for Fetching Data from the Outsourced Encrypted Databases.</a:t>
                      </a:r>
                      <a:endParaRPr lang="en-IN" sz="1200" b="1"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10001"/>
                  </a:ext>
                </a:extLst>
              </a:tr>
              <a:tr h="42198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Xiang Yu, Zhangxiang Shu, (2021)</a:t>
                      </a:r>
                    </a:p>
                  </a:txBody>
                  <a:tcPr marL="68580" marR="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BC-BLPM using Hyperledger Fabric.</a:t>
                      </a:r>
                      <a:endParaRPr lang="en-IN" sz="1200" b="0" i="0" u="none" strike="noStrike" kern="1200" baseline="0" dirty="0">
                        <a:latin typeface="Times New Roman" panose="02020603050405020304" pitchFamily="18" charset="0"/>
                        <a:cs typeface="Times New Roman" panose="02020603050405020304" pitchFamily="18" charset="0"/>
                      </a:endParaRPr>
                    </a:p>
                  </a:txBody>
                  <a:tcPr marL="68580" marR="68580"/>
                </a:tc>
                <a:tc>
                  <a:txBody>
                    <a:bodyPr/>
                    <a:lstStyle/>
                    <a:p>
                      <a:r>
                        <a:rPr lang="en-US" sz="1200" dirty="0">
                          <a:latin typeface="Times New Roman" panose="02020603050405020304" pitchFamily="18" charset="0"/>
                          <a:cs typeface="Times New Roman" panose="02020603050405020304" pitchFamily="18" charset="0"/>
                        </a:rPr>
                        <a:t>A Multi-Level Security Access Control Model Based on Blockchain Technology</a:t>
                      </a:r>
                      <a:endParaRPr lang="en-IN" sz="1200" dirty="0"/>
                    </a:p>
                  </a:txBody>
                  <a:tcPr marL="68580" marR="68580"/>
                </a:tc>
                <a:extLst>
                  <a:ext uri="{0D108BD9-81ED-4DB2-BD59-A6C34878D82A}">
                    <a16:rowId xmlns:a16="http://schemas.microsoft.com/office/drawing/2014/main" val="10002"/>
                  </a:ext>
                </a:extLst>
              </a:tr>
              <a:tr h="42198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Jiyu Tao and Li Ling. (2021)</a:t>
                      </a:r>
                      <a:endParaRPr lang="en-US" sz="1200" b="1" dirty="0">
                        <a:latin typeface="Times New Roman" panose="02020603050405020304" pitchFamily="18" charset="0"/>
                        <a:cs typeface="Times New Roman" panose="02020603050405020304" pitchFamily="18" charset="0"/>
                      </a:endParaRPr>
                    </a:p>
                  </a:txBody>
                  <a:tcPr marL="68580" marR="68580"/>
                </a:tc>
                <a:tc>
                  <a:txBody>
                    <a:bodyPr/>
                    <a:lstStyle/>
                    <a:p>
                      <a:r>
                        <a:rPr lang="en-US" sz="1200" dirty="0">
                          <a:latin typeface="Times New Roman" panose="02020603050405020304" pitchFamily="18" charset="0"/>
                          <a:cs typeface="Times New Roman" panose="02020603050405020304" pitchFamily="18" charset="0"/>
                        </a:rPr>
                        <a:t>Attribute-based encryption, blockchain.</a:t>
                      </a:r>
                      <a:endParaRPr lang="en-IN" sz="1200" dirty="0"/>
                    </a:p>
                  </a:txBody>
                  <a:tcPr marL="68580" marR="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Medical Files Sharing Scheme Based on Blockchain and Decentralized Attribute-Based Encryption.</a:t>
                      </a:r>
                      <a:endParaRPr lang="en-IN" sz="1200" b="1"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10003"/>
                  </a:ext>
                </a:extLst>
              </a:tr>
              <a:tr h="421986">
                <a:tc>
                  <a:txBody>
                    <a:bodyPr/>
                    <a:lstStyle/>
                    <a:p>
                      <a:r>
                        <a:rPr lang="en-IN" sz="1200" b="0" i="0" u="none" strike="noStrike" kern="1200" baseline="0" dirty="0">
                          <a:latin typeface="Times New Roman" panose="02020603050405020304" pitchFamily="18" charset="0"/>
                          <a:cs typeface="Times New Roman" panose="02020603050405020304" pitchFamily="18" charset="0"/>
                        </a:rPr>
                        <a:t>Ammar Battah (2020)</a:t>
                      </a:r>
                      <a:endParaRPr lang="en-IN" sz="1200" dirty="0"/>
                    </a:p>
                  </a:txBody>
                  <a:tcPr marL="68580" marR="68580"/>
                </a:tc>
                <a:tc>
                  <a:txBody>
                    <a:bodyPr/>
                    <a:lstStyle/>
                    <a:p>
                      <a:r>
                        <a:rPr lang="en-IN" sz="1200" b="0" i="0" u="none" strike="noStrike" kern="1200" baseline="0" dirty="0">
                          <a:latin typeface="Times New Roman" panose="02020603050405020304" pitchFamily="18" charset="0"/>
                          <a:cs typeface="Times New Roman" panose="02020603050405020304" pitchFamily="18" charset="0"/>
                        </a:rPr>
                        <a:t>encrypted les, multi-party authority.</a:t>
                      </a:r>
                      <a:endParaRPr lang="en-IN" sz="1200" dirty="0"/>
                    </a:p>
                  </a:txBody>
                  <a:tcPr marL="68580" marR="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Blockchain-Based Multi-Party Authorization for Accessing IPFS Encrypted Data.</a:t>
                      </a:r>
                      <a:endParaRPr lang="en-IN" sz="1200"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10004"/>
                  </a:ext>
                </a:extLst>
              </a:tr>
              <a:tr h="421986">
                <a:tc>
                  <a:txBody>
                    <a:bodyPr/>
                    <a:lstStyle/>
                    <a:p>
                      <a:r>
                        <a:rPr lang="en-IN" sz="1200" b="0" i="0" u="none" strike="noStrike" kern="1200" baseline="0" dirty="0">
                          <a:latin typeface="Times New Roman" panose="02020603050405020304" pitchFamily="18" charset="0"/>
                          <a:cs typeface="Times New Roman" panose="02020603050405020304" pitchFamily="18" charset="0"/>
                        </a:rPr>
                        <a:t>Moayad Aloqaily (2020)</a:t>
                      </a:r>
                      <a:endParaRPr lang="en-IN" sz="1200" dirty="0"/>
                    </a:p>
                  </a:txBody>
                  <a:tcPr marL="68580" marR="68580"/>
                </a:tc>
                <a:tc>
                  <a:txBody>
                    <a:bodyPr/>
                    <a:lstStyle/>
                    <a:p>
                      <a:r>
                        <a:rPr lang="en-US" sz="1200" dirty="0">
                          <a:latin typeface="Times New Roman" panose="02020603050405020304" pitchFamily="18" charset="0"/>
                          <a:cs typeface="Times New Roman" panose="02020603050405020304" pitchFamily="18" charset="0"/>
                        </a:rPr>
                        <a:t>E</a:t>
                      </a:r>
                      <a:r>
                        <a:rPr lang="en-US" sz="1200" b="0" i="0" u="none" strike="noStrike" kern="1200" baseline="0" dirty="0">
                          <a:latin typeface="Times New Roman" panose="02020603050405020304" pitchFamily="18" charset="0"/>
                          <a:cs typeface="Times New Roman" panose="02020603050405020304" pitchFamily="18" charset="0"/>
                        </a:rPr>
                        <a:t>nergy trade framework using smart contracts. </a:t>
                      </a:r>
                      <a:endParaRPr lang="en-IN" sz="1200" dirty="0"/>
                    </a:p>
                  </a:txBody>
                  <a:tcPr marL="68580" marR="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latin typeface="Times New Roman" panose="02020603050405020304" pitchFamily="18" charset="0"/>
                          <a:cs typeface="Times New Roman" panose="02020603050405020304" pitchFamily="18" charset="0"/>
                        </a:rPr>
                        <a:t>An Energy Trade Framework Using Smart Contracts: Overview and Challenges.</a:t>
                      </a:r>
                      <a:endParaRPr lang="en-IN" sz="1200" dirty="0"/>
                    </a:p>
                  </a:txBody>
                  <a:tcPr marL="68580" marR="68580"/>
                </a:tc>
                <a:extLst>
                  <a:ext uri="{0D108BD9-81ED-4DB2-BD59-A6C34878D82A}">
                    <a16:rowId xmlns:a16="http://schemas.microsoft.com/office/drawing/2014/main" val="10005"/>
                  </a:ext>
                </a:extLst>
              </a:tr>
              <a:tr h="421986">
                <a:tc>
                  <a:txBody>
                    <a:bodyPr/>
                    <a:lstStyle/>
                    <a:p>
                      <a:r>
                        <a:rPr lang="en-US" sz="1200" dirty="0">
                          <a:effectLst/>
                          <a:latin typeface="Times New Roman" panose="02020603050405020304" pitchFamily="18" charset="0"/>
                          <a:ea typeface="Calibri" panose="020F0502020204030204" pitchFamily="34" charset="0"/>
                        </a:rPr>
                        <a:t>XIAOLIN FU  (2020)</a:t>
                      </a:r>
                      <a:endParaRPr lang="en-IN" sz="1200" dirty="0"/>
                    </a:p>
                  </a:txBody>
                  <a:tcPr marL="68580" marR="68580"/>
                </a:tc>
                <a:tc>
                  <a:txBody>
                    <a:bodyPr/>
                    <a:lstStyle/>
                    <a:p>
                      <a:r>
                        <a:rPr lang="en-US" sz="1200" dirty="0">
                          <a:effectLst/>
                          <a:latin typeface="Times New Roman" panose="02020603050405020304" pitchFamily="18" charset="0"/>
                          <a:ea typeface="Calibri" panose="020F0502020204030204" pitchFamily="34" charset="0"/>
                        </a:rPr>
                        <a:t>Block-chain, large grid</a:t>
                      </a:r>
                      <a:endParaRPr lang="en-IN" sz="1200" dirty="0"/>
                    </a:p>
                  </a:txBody>
                  <a:tcPr marL="68580" marR="68580"/>
                </a:tc>
                <a:tc>
                  <a:txBody>
                    <a:bodyPr/>
                    <a:lstStyle/>
                    <a:p>
                      <a:r>
                        <a:rPr lang="en-US" sz="1200" b="0" i="0" u="none" strike="noStrike" kern="1200" baseline="0" dirty="0">
                          <a:latin typeface="Times New Roman" panose="02020603050405020304" pitchFamily="18" charset="0"/>
                          <a:cs typeface="Times New Roman" panose="02020603050405020304" pitchFamily="18" charset="0"/>
                        </a:rPr>
                        <a:t>Decentralized Access Control for IoT Data Using </a:t>
                      </a:r>
                      <a:r>
                        <a:rPr lang="en-IN" sz="1200" b="0" i="0" u="none" strike="noStrike" kern="1200" baseline="0" dirty="0">
                          <a:latin typeface="Times New Roman" panose="02020603050405020304" pitchFamily="18" charset="0"/>
                          <a:cs typeface="Times New Roman" panose="02020603050405020304" pitchFamily="18" charset="0"/>
                        </a:rPr>
                        <a:t>Blockchain and Trusted Oracles</a:t>
                      </a:r>
                      <a:endParaRPr lang="en-IN" sz="1200" dirty="0"/>
                    </a:p>
                  </a:txBody>
                  <a:tcPr marL="68580" marR="68580"/>
                </a:tc>
                <a:extLst>
                  <a:ext uri="{0D108BD9-81ED-4DB2-BD59-A6C34878D82A}">
                    <a16:rowId xmlns:a16="http://schemas.microsoft.com/office/drawing/2014/main" val="10006"/>
                  </a:ext>
                </a:extLst>
              </a:tr>
              <a:tr h="421986">
                <a:tc>
                  <a:txBody>
                    <a:bodyPr/>
                    <a:lstStyle/>
                    <a:p>
                      <a:r>
                        <a:rPr lang="en-IN" sz="1200" b="0" i="0" u="none" strike="noStrike" kern="1200" baseline="0" dirty="0">
                          <a:latin typeface="Times New Roman" panose="02020603050405020304" pitchFamily="18" charset="0"/>
                          <a:cs typeface="Times New Roman" panose="02020603050405020304" pitchFamily="18" charset="0"/>
                        </a:rPr>
                        <a:t>H. Albreiki (2019)</a:t>
                      </a:r>
                      <a:endParaRPr lang="en-IN" sz="1200" dirty="0"/>
                    </a:p>
                  </a:txBody>
                  <a:tcPr marL="68580" marR="68580"/>
                </a:tc>
                <a:tc>
                  <a:txBody>
                    <a:bodyPr/>
                    <a:lstStyle/>
                    <a:p>
                      <a:r>
                        <a:rPr lang="en-IN" sz="1200" b="0" i="0" u="none" strike="noStrike" kern="1200" baseline="0" dirty="0">
                          <a:latin typeface="Times New Roman" panose="02020603050405020304" pitchFamily="18" charset="0"/>
                          <a:cs typeface="Times New Roman" panose="02020603050405020304" pitchFamily="18" charset="0"/>
                        </a:rPr>
                        <a:t>trusted oracles, IoT data</a:t>
                      </a:r>
                      <a:endParaRPr lang="en-IN" sz="1200" dirty="0"/>
                    </a:p>
                  </a:txBody>
                  <a:tcPr marL="68580" marR="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Research on Block-Chain-Based Intelligent Transaction and Collaborative Scheduling Strategies for Large Grid.</a:t>
                      </a:r>
                      <a:endParaRPr lang="en-IN" sz="1200" b="1"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10007"/>
                  </a:ext>
                </a:extLst>
              </a:tr>
              <a:tr h="421986">
                <a:tc>
                  <a:txBody>
                    <a:bodyPr/>
                    <a:lstStyle/>
                    <a:p>
                      <a:r>
                        <a:rPr lang="en-IN" sz="1100" b="0" i="0" u="none" strike="noStrike" kern="1200" baseline="0" dirty="0">
                          <a:latin typeface="Times New Roman" panose="02020603050405020304" pitchFamily="18" charset="0"/>
                          <a:cs typeface="Times New Roman" panose="02020603050405020304" pitchFamily="18" charset="0"/>
                        </a:rPr>
                        <a:t>Nurzhan Zhumabekuly Aitzhan (2019)</a:t>
                      </a:r>
                      <a:endParaRPr lang="en-IN" sz="1100" dirty="0"/>
                    </a:p>
                  </a:txBody>
                  <a:tcPr marL="68580" marR="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b="0" i="0" u="none" strike="noStrike" kern="1200" baseline="0" dirty="0">
                          <a:latin typeface="Times New Roman" panose="02020603050405020304" pitchFamily="18" charset="0"/>
                          <a:cs typeface="Times New Roman" panose="02020603050405020304" pitchFamily="18" charset="0"/>
                        </a:rPr>
                        <a:t>smart grid systems</a:t>
                      </a:r>
                    </a:p>
                  </a:txBody>
                  <a:tcPr marL="68580" marR="68580"/>
                </a:tc>
                <a:tc>
                  <a:txBody>
                    <a:bodyPr/>
                    <a:lstStyle/>
                    <a:p>
                      <a:r>
                        <a:rPr lang="en-US" sz="1100" dirty="0">
                          <a:latin typeface="Times New Roman" panose="02020603050405020304" pitchFamily="18" charset="0"/>
                          <a:cs typeface="Times New Roman" panose="02020603050405020304" pitchFamily="18" charset="0"/>
                        </a:rPr>
                        <a:t>Security and Privacy in Decentralized Energy Trading through Multi-Signatures, Blockchain and Anonymous Messaging Streams</a:t>
                      </a:r>
                      <a:endParaRPr lang="en-IN" sz="1100" dirty="0"/>
                    </a:p>
                  </a:txBody>
                  <a:tcPr marL="68580" marR="68580"/>
                </a:tc>
                <a:extLst>
                  <a:ext uri="{0D108BD9-81ED-4DB2-BD59-A6C34878D82A}">
                    <a16:rowId xmlns:a16="http://schemas.microsoft.com/office/drawing/2014/main" val="10008"/>
                  </a:ext>
                </a:extLst>
              </a:tr>
              <a:tr h="421986">
                <a:tc>
                  <a:txBody>
                    <a:bodyPr/>
                    <a:lstStyle/>
                    <a:p>
                      <a:r>
                        <a:rPr lang="en-US" sz="1100" b="0" i="0" u="none" strike="noStrike" kern="1200" baseline="0" dirty="0">
                          <a:latin typeface="Times New Roman" panose="02020603050405020304" pitchFamily="18" charset="0"/>
                          <a:cs typeface="Times New Roman" panose="02020603050405020304" pitchFamily="18" charset="0"/>
                        </a:rPr>
                        <a:t>K. Salah (2019)</a:t>
                      </a:r>
                      <a:endParaRPr lang="en-IN" sz="1100" dirty="0"/>
                    </a:p>
                  </a:txBody>
                  <a:tcPr marL="68580" marR="68580"/>
                </a:tc>
                <a:tc>
                  <a:txBody>
                    <a:bodyPr/>
                    <a:lstStyle/>
                    <a:p>
                      <a:r>
                        <a:rPr lang="en-IN" sz="1100" dirty="0">
                          <a:latin typeface="Times New Roman" panose="02020603050405020304" pitchFamily="18" charset="0"/>
                          <a:cs typeface="Times New Roman" panose="02020603050405020304" pitchFamily="18" charset="0"/>
                        </a:rPr>
                        <a:t>block chain, Smart Contracts</a:t>
                      </a:r>
                      <a:endParaRPr lang="en-IN" sz="1100" dirty="0"/>
                    </a:p>
                  </a:txBody>
                  <a:tcPr marL="68580" marR="68580"/>
                </a:tc>
                <a:tc>
                  <a:txBody>
                    <a:bodyPr/>
                    <a:lstStyle/>
                    <a:p>
                      <a:r>
                        <a:rPr lang="en-IN" sz="1100" b="0" i="0" u="none" strike="noStrike" kern="1200" baseline="0" dirty="0">
                          <a:latin typeface="Times New Roman" panose="02020603050405020304" pitchFamily="18" charset="0"/>
                          <a:cs typeface="Times New Roman" panose="02020603050405020304" pitchFamily="18" charset="0"/>
                        </a:rPr>
                        <a:t>Blockchain-based Soybean Traceability in Agricultural Supply Chain.</a:t>
                      </a:r>
                      <a:endParaRPr lang="en-IN" sz="1100" dirty="0"/>
                    </a:p>
                  </a:txBody>
                  <a:tcPr marL="68580" marR="68580"/>
                </a:tc>
                <a:extLst>
                  <a:ext uri="{0D108BD9-81ED-4DB2-BD59-A6C34878D82A}">
                    <a16:rowId xmlns:a16="http://schemas.microsoft.com/office/drawing/2014/main" val="10009"/>
                  </a:ext>
                </a:extLst>
              </a:tr>
              <a:tr h="421986">
                <a:tc>
                  <a:txBody>
                    <a:bodyPr/>
                    <a:lstStyle/>
                    <a:p>
                      <a:r>
                        <a:rPr lang="en-IN" sz="1200" dirty="0">
                          <a:latin typeface="Times New Roman" panose="02020603050405020304" pitchFamily="18" charset="0"/>
                          <a:cs typeface="Times New Roman" panose="02020603050405020304" pitchFamily="18" charset="0"/>
                        </a:rPr>
                        <a:t>RUIGUO YU(2017)</a:t>
                      </a:r>
                      <a:endParaRPr lang="en-IN" sz="1200" dirty="0"/>
                    </a:p>
                  </a:txBody>
                  <a:tcPr marL="68580" marR="68580"/>
                </a:tc>
                <a:tc>
                  <a:txBody>
                    <a:bodyPr/>
                    <a:lstStyle/>
                    <a:p>
                      <a:r>
                        <a:rPr lang="en-IN" sz="1200" dirty="0">
                          <a:latin typeface="Times New Roman" panose="02020603050405020304" pitchFamily="18" charset="0"/>
                          <a:cs typeface="Times New Roman" panose="02020603050405020304" pitchFamily="18" charset="0"/>
                        </a:rPr>
                        <a:t>block chain, hash encryption</a:t>
                      </a:r>
                      <a:endParaRPr lang="en-IN" sz="1200" dirty="0"/>
                    </a:p>
                  </a:txBody>
                  <a:tcPr marL="68580" marR="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Authentication With Block-Chain Algorithm and Text Encryption Protocol in Calculation of Social Network.</a:t>
                      </a:r>
                      <a:endParaRPr lang="en-IN" sz="1200" b="1"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393789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PROBLEM DEFINITION </a:t>
            </a:r>
          </a:p>
        </p:txBody>
      </p:sp>
      <p:sp>
        <p:nvSpPr>
          <p:cNvPr id="3" name="Content Placeholder 2"/>
          <p:cNvSpPr>
            <a:spLocks noGrp="1"/>
          </p:cNvSpPr>
          <p:nvPr>
            <p:ph idx="1"/>
          </p:nvPr>
        </p:nvSpPr>
        <p:spPr/>
        <p:txBody>
          <a:bodyPr>
            <a:noAutofit/>
          </a:bodyPr>
          <a:lstStyle/>
          <a:p>
            <a:pPr algn="just"/>
            <a:r>
              <a:rPr lang="en-US" sz="2000" dirty="0">
                <a:latin typeface="Times New Roman" panose="02020603050405020304" pitchFamily="18" charset="0"/>
                <a:cs typeface="Times New Roman" panose="02020603050405020304" pitchFamily="18" charset="0"/>
              </a:rPr>
              <a:t>Most software systems rely on cloud data storage for management of the data. It is the most reliable and convenient way of storing data. Data stored using cloud storage is stored in centralized manner.</a:t>
            </a:r>
          </a:p>
          <a:p>
            <a:pPr algn="just"/>
            <a:r>
              <a:rPr lang="en-US" sz="2000" dirty="0">
                <a:latin typeface="Times New Roman" panose="02020603050405020304" pitchFamily="18" charset="0"/>
                <a:cs typeface="Times New Roman" panose="02020603050405020304" pitchFamily="18" charset="0"/>
              </a:rPr>
              <a:t> A major advantage of traditional cloud storage is, it is not only easy to handle but also easy to access the data. The data stored on cloud storage can be easily accessed by number of devices at a time. </a:t>
            </a:r>
          </a:p>
          <a:p>
            <a:pPr algn="just"/>
            <a:r>
              <a:rPr lang="en-US" sz="2000" dirty="0">
                <a:latin typeface="Times New Roman" panose="02020603050405020304" pitchFamily="18" charset="0"/>
                <a:cs typeface="Times New Roman" panose="02020603050405020304" pitchFamily="18" charset="0"/>
              </a:rPr>
              <a:t>This way of storing data can cause single point failure, denial of service attack which may further lead to unavailability of data. </a:t>
            </a:r>
          </a:p>
          <a:p>
            <a:pPr algn="just"/>
            <a:r>
              <a:rPr lang="en-US" sz="2000" dirty="0">
                <a:latin typeface="Times New Roman" panose="02020603050405020304" pitchFamily="18" charset="0"/>
                <a:cs typeface="Times New Roman" panose="02020603050405020304" pitchFamily="18" charset="0"/>
              </a:rPr>
              <a:t>Developing a system with decentralized storage of data can definitely overcome problems like single point failure, data unavailability etc. </a:t>
            </a:r>
          </a:p>
          <a:p>
            <a:pPr algn="just"/>
            <a:r>
              <a:rPr lang="en-US" sz="2000" dirty="0">
                <a:latin typeface="Times New Roman" panose="02020603050405020304" pitchFamily="18" charset="0"/>
                <a:cs typeface="Times New Roman" panose="02020603050405020304" pitchFamily="18" charset="0"/>
              </a:rPr>
              <a:t>File uploaded on IPFS is stored in decentralized manner and cryptographic hash key returned by IPFS is stored on </a:t>
            </a:r>
            <a:r>
              <a:rPr lang="en-US" sz="2000" dirty="0" err="1">
                <a:latin typeface="Times New Roman" panose="02020603050405020304" pitchFamily="18" charset="0"/>
                <a:cs typeface="Times New Roman" panose="02020603050405020304" pitchFamily="18" charset="0"/>
              </a:rPr>
              <a:t>Ethereum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Blockchain</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Further, only authenticated user can access that particular data on IPFS by successful decryption of cryptographic hash key stored on </a:t>
            </a:r>
            <a:r>
              <a:rPr lang="en-US" sz="2000" dirty="0" err="1">
                <a:latin typeface="Times New Roman" panose="02020603050405020304" pitchFamily="18" charset="0"/>
                <a:cs typeface="Times New Roman" panose="02020603050405020304" pitchFamily="18" charset="0"/>
              </a:rPr>
              <a:t>Blockchain</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5978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DEVELOPMENT ENVIRONMENT</a:t>
            </a:r>
          </a:p>
        </p:txBody>
      </p:sp>
      <p:sp>
        <p:nvSpPr>
          <p:cNvPr id="3" name="Content Placeholder 2"/>
          <p:cNvSpPr>
            <a:spLocks noGrp="1"/>
          </p:cNvSpPr>
          <p:nvPr>
            <p:ph idx="1"/>
          </p:nvPr>
        </p:nvSpPr>
        <p:spPr/>
        <p:txBody>
          <a:bodyPr>
            <a:normAutofit/>
          </a:bodyPr>
          <a:lstStyle/>
          <a:p>
            <a:pPr marL="0" indent="0">
              <a:buNone/>
            </a:pPr>
            <a:r>
              <a:rPr lang="en-IN" sz="2800" b="1" u="sng" dirty="0">
                <a:latin typeface="Times New Roman" panose="02020603050405020304" pitchFamily="18" charset="0"/>
                <a:cs typeface="Times New Roman" panose="02020603050405020304" pitchFamily="18" charset="0"/>
              </a:rPr>
              <a:t>SOFTWARE ENVIRONMENT:</a:t>
            </a:r>
          </a:p>
          <a:p>
            <a:pPr>
              <a:buFont typeface="Wingdings" panose="05000000000000000000" pitchFamily="2" charset="2"/>
              <a:buChar char="§"/>
            </a:pPr>
            <a:r>
              <a:rPr lang="en" sz="2600" dirty="0">
                <a:latin typeface="Times New Roman" panose="02020603050405020304" pitchFamily="18" charset="0"/>
                <a:ea typeface="Times New Roman"/>
                <a:cs typeface="Times New Roman" panose="02020603050405020304" pitchFamily="18" charset="0"/>
                <a:sym typeface="Times New Roman"/>
              </a:rPr>
              <a:t>Flask</a:t>
            </a:r>
          </a:p>
          <a:p>
            <a:pPr>
              <a:buFont typeface="Wingdings" panose="05000000000000000000" pitchFamily="2" charset="2"/>
              <a:buChar char="§"/>
            </a:pPr>
            <a:r>
              <a:rPr lang="en" sz="2600" dirty="0">
                <a:latin typeface="Times New Roman" panose="02020603050405020304" pitchFamily="18" charset="0"/>
                <a:ea typeface="Times New Roman"/>
                <a:cs typeface="Times New Roman" panose="02020603050405020304" pitchFamily="18" charset="0"/>
                <a:sym typeface="Times New Roman"/>
              </a:rPr>
              <a:t>HTML5 , CSS , BOOTSTRAP 3</a:t>
            </a:r>
          </a:p>
          <a:p>
            <a:pPr>
              <a:buFont typeface="Wingdings" panose="05000000000000000000" pitchFamily="2" charset="2"/>
              <a:buChar char="§"/>
            </a:pPr>
            <a:r>
              <a:rPr lang="en" sz="2600" dirty="0">
                <a:latin typeface="Times New Roman" panose="02020603050405020304" pitchFamily="18" charset="0"/>
                <a:ea typeface="Times New Roman"/>
                <a:cs typeface="Times New Roman" panose="02020603050405020304" pitchFamily="18" charset="0"/>
                <a:sym typeface="Times New Roman"/>
              </a:rPr>
              <a:t>Python 3</a:t>
            </a:r>
          </a:p>
          <a:p>
            <a:pPr marL="0" indent="0">
              <a:buNone/>
            </a:pPr>
            <a:endParaRPr lang="en" sz="2600" dirty="0">
              <a:latin typeface="Times New Roman" panose="02020603050405020304" pitchFamily="18" charset="0"/>
              <a:ea typeface="Times New Roman"/>
              <a:cs typeface="Times New Roman" panose="02020603050405020304" pitchFamily="18" charset="0"/>
              <a:sym typeface="Times New Roman"/>
            </a:endParaRPr>
          </a:p>
          <a:p>
            <a:pPr marL="0" indent="0">
              <a:buNone/>
            </a:pPr>
            <a:r>
              <a:rPr lang="en" sz="2800" b="1" u="sng" dirty="0">
                <a:latin typeface="Times New Roman" panose="02020603050405020304" pitchFamily="18" charset="0"/>
                <a:ea typeface="Times New Roman"/>
                <a:cs typeface="Times New Roman" panose="02020603050405020304" pitchFamily="18" charset="0"/>
                <a:sym typeface="Times New Roman"/>
              </a:rPr>
              <a:t>HARDWARE ENVIRONMENT:</a:t>
            </a:r>
          </a:p>
          <a:p>
            <a:pPr>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 2 GB RAM</a:t>
            </a:r>
          </a:p>
          <a:p>
            <a:pPr lvl="0">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 80 GB Hard Disk</a:t>
            </a:r>
          </a:p>
          <a:p>
            <a:pPr lvl="0">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 Above 2GHz Processor</a:t>
            </a:r>
          </a:p>
          <a:p>
            <a:pPr marL="0" lvl="0" indent="0">
              <a:buNone/>
            </a:pPr>
            <a:endParaRPr lang="en-US" sz="2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06829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SYSTEM ARCHITECTURE</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00200" y="1828801"/>
            <a:ext cx="5993264" cy="4525963"/>
          </a:xfrm>
        </p:spPr>
      </p:pic>
    </p:spTree>
    <p:extLst>
      <p:ext uri="{BB962C8B-B14F-4D97-AF65-F5344CB8AC3E}">
        <p14:creationId xmlns:p14="http://schemas.microsoft.com/office/powerpoint/2010/main" val="2496073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A1C58-66A0-D7BF-BADF-D4E31925CE85}"/>
              </a:ext>
            </a:extLst>
          </p:cNvPr>
          <p:cNvSpPr>
            <a:spLocks noGrp="1"/>
          </p:cNvSpPr>
          <p:nvPr>
            <p:ph type="title"/>
          </p:nvPr>
        </p:nvSpPr>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ER DIAGRAM</a:t>
            </a:r>
          </a:p>
        </p:txBody>
      </p:sp>
      <p:pic>
        <p:nvPicPr>
          <p:cNvPr id="5" name="Content Placeholder 4">
            <a:extLst>
              <a:ext uri="{FF2B5EF4-FFF2-40B4-BE49-F238E27FC236}">
                <a16:creationId xmlns:a16="http://schemas.microsoft.com/office/drawing/2014/main" id="{E69856EC-5EA0-0D76-BDD4-06796FEB7D1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8190" y="1748523"/>
            <a:ext cx="7207620" cy="4229317"/>
          </a:xfrm>
        </p:spPr>
      </p:pic>
    </p:spTree>
    <p:extLst>
      <p:ext uri="{BB962C8B-B14F-4D97-AF65-F5344CB8AC3E}">
        <p14:creationId xmlns:p14="http://schemas.microsoft.com/office/powerpoint/2010/main" val="2827321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bg1"/>
                </a:solidFill>
                <a:latin typeface="Times New Roman" panose="02020603050405020304" pitchFamily="18" charset="0"/>
                <a:cs typeface="Times New Roman" panose="02020603050405020304" pitchFamily="18" charset="0"/>
              </a:rPr>
              <a:t>DATAFLOW DIAGRAM</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5204" y="2162731"/>
            <a:ext cx="8173591" cy="3400900"/>
          </a:xfrm>
        </p:spPr>
      </p:pic>
    </p:spTree>
    <p:extLst>
      <p:ext uri="{BB962C8B-B14F-4D97-AF65-F5344CB8AC3E}">
        <p14:creationId xmlns:p14="http://schemas.microsoft.com/office/powerpoint/2010/main" val="555601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bg1"/>
                </a:solidFill>
                <a:latin typeface="Times New Roman" panose="02020603050405020304" pitchFamily="18" charset="0"/>
                <a:cs typeface="Times New Roman" panose="02020603050405020304" pitchFamily="18" charset="0"/>
              </a:rPr>
              <a:t>USECASE DIAGRAM</a:t>
            </a:r>
          </a:p>
        </p:txBody>
      </p:sp>
      <p:sp>
        <p:nvSpPr>
          <p:cNvPr id="4" name="AutoShape 2" descr="blob:https://web.whatsapp.com/83edc1de-baf5-4b25-89e4-0c05737b182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blob:https://web.whatsapp.com/83edc1de-baf5-4b25-89e4-0c05737b1826"/>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blob:https://web.whatsapp.com/83edc1de-baf5-4b25-89e4-0c05737b1826"/>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blob:https://web.whatsapp.com/83edc1de-baf5-4b25-89e4-0c05737b1826"/>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9200" y="1828800"/>
            <a:ext cx="6744641" cy="4410691"/>
          </a:xfrm>
        </p:spPr>
      </p:pic>
    </p:spTree>
    <p:extLst>
      <p:ext uri="{BB962C8B-B14F-4D97-AF65-F5344CB8AC3E}">
        <p14:creationId xmlns:p14="http://schemas.microsoft.com/office/powerpoint/2010/main" val="3112233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TotalTime>
  <Words>1125</Words>
  <Application>Microsoft Office PowerPoint</Application>
  <PresentationFormat>On-screen Show (4:3)</PresentationFormat>
  <Paragraphs>118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Times New Roman</vt:lpstr>
      <vt:lpstr>Wingdings</vt:lpstr>
      <vt:lpstr>Office Theme</vt:lpstr>
      <vt:lpstr>A  BLOCKCHAIN-BASED SECURE CLOUD FILES SHARING SCHEME WITH FINE-GRAINED ACCESS CONTROL</vt:lpstr>
      <vt:lpstr>INTRODUCTION</vt:lpstr>
      <vt:lpstr>LITERATURE SURVEY</vt:lpstr>
      <vt:lpstr>PROBLEM DEFINITION </vt:lpstr>
      <vt:lpstr>DEVELOPMENT ENVIRONMENT</vt:lpstr>
      <vt:lpstr>SYSTEM ARCHITECTURE</vt:lpstr>
      <vt:lpstr>ER DIAGRAM</vt:lpstr>
      <vt:lpstr>DATAFLOW DIAGRAM</vt:lpstr>
      <vt:lpstr>USECASE DIAGRAM</vt:lpstr>
      <vt:lpstr>SEQUENCE DIAGRAM</vt:lpstr>
      <vt:lpstr>MODULE DESCRIPTION</vt:lpstr>
      <vt:lpstr>BLOCKCHAIN</vt:lpstr>
      <vt:lpstr>\PEER TO PEER NETWORK</vt:lpstr>
      <vt:lpstr>ADVANCED ENCRYPTION STANDARD</vt:lpstr>
      <vt:lpstr>INTERPLANETARY FILE SYSTEN</vt:lpstr>
      <vt:lpstr>TEST CASES &amp; REPORT</vt:lpstr>
      <vt:lpstr>UPLOAD FILE</vt:lpstr>
      <vt:lpstr>DOWNLOAD FILE</vt:lpstr>
      <vt:lpstr>SCREENSHOTS</vt:lpstr>
      <vt:lpstr>DATA SHARING PAGE</vt:lpstr>
      <vt:lpstr>UPLOAD  &amp;  BLOCK CREATION</vt:lpstr>
      <vt:lpstr>DOWNLOAD FILE</vt:lpstr>
      <vt:lpstr>DISCONNECT  &amp;  RETURN TO HOMEPAGE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BLOCKCHAIN-BASED SECURE CLOUD FILES SHARING SCHEME WITH FINE-GRAINED ACCESS CONTROL</dc:title>
  <dc:creator>user</dc:creator>
  <cp:lastModifiedBy>4CS032 BAHADUR PRAVALLIKA</cp:lastModifiedBy>
  <cp:revision>33</cp:revision>
  <dcterms:created xsi:type="dcterms:W3CDTF">2022-05-20T09:58:47Z</dcterms:created>
  <dcterms:modified xsi:type="dcterms:W3CDTF">2022-05-24T14:46:38Z</dcterms:modified>
</cp:coreProperties>
</file>