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8" r:id="rId4"/>
    <p:sldId id="261" r:id="rId5"/>
    <p:sldId id="266" r:id="rId6"/>
    <p:sldId id="269" r:id="rId7"/>
    <p:sldId id="291" r:id="rId8"/>
    <p:sldId id="286" r:id="rId9"/>
    <p:sldId id="284" r:id="rId10"/>
    <p:sldId id="285" r:id="rId11"/>
    <p:sldId id="270" r:id="rId12"/>
    <p:sldId id="271" r:id="rId13"/>
    <p:sldId id="272" r:id="rId14"/>
    <p:sldId id="273" r:id="rId15"/>
    <p:sldId id="274" r:id="rId16"/>
    <p:sldId id="292" r:id="rId17"/>
    <p:sldId id="293" r:id="rId18"/>
    <p:sldId id="294" r:id="rId19"/>
    <p:sldId id="289" r:id="rId20"/>
    <p:sldId id="278" r:id="rId21"/>
    <p:sldId id="295" r:id="rId22"/>
    <p:sldId id="281" r:id="rId23"/>
    <p:sldId id="282" r:id="rId24"/>
    <p:sldId id="283"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05C7270-A870-459E-9E79-9FE2C19C8C76}">
          <p14:sldIdLst>
            <p14:sldId id="256"/>
            <p14:sldId id="259"/>
          </p14:sldIdLst>
        </p14:section>
        <p14:section name="Untitled Section" id="{8AF5BFE4-EA39-4617-B338-05AE477E6457}">
          <p14:sldIdLst>
            <p14:sldId id="288"/>
            <p14:sldId id="261"/>
          </p14:sldIdLst>
        </p14:section>
        <p14:section name="Untitled Section" id="{DDBE21D6-4096-4850-9013-BE4DEE5E927A}">
          <p14:sldIdLst>
            <p14:sldId id="266"/>
            <p14:sldId id="269"/>
            <p14:sldId id="291"/>
            <p14:sldId id="286"/>
            <p14:sldId id="284"/>
            <p14:sldId id="285"/>
            <p14:sldId id="270"/>
            <p14:sldId id="271"/>
            <p14:sldId id="272"/>
            <p14:sldId id="273"/>
            <p14:sldId id="274"/>
            <p14:sldId id="292"/>
            <p14:sldId id="293"/>
            <p14:sldId id="294"/>
            <p14:sldId id="289"/>
            <p14:sldId id="278"/>
            <p14:sldId id="295"/>
            <p14:sldId id="281"/>
            <p14:sldId id="282"/>
            <p14:sldId id="283"/>
            <p14:sldId id="28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1996" autoAdjust="0"/>
    <p:restoredTop sz="94660"/>
  </p:normalViewPr>
  <p:slideViewPr>
    <p:cSldViewPr>
      <p:cViewPr varScale="1">
        <p:scale>
          <a:sx n="88" d="100"/>
          <a:sy n="88" d="100"/>
        </p:scale>
        <p:origin x="-126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D8E63A-03A5-4AAC-A3D2-AFD80FD964E2}"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414033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214008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2892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8E63A-03A5-4AAC-A3D2-AFD80FD964E2}"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74177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8E63A-03A5-4AAC-A3D2-AFD80FD964E2}"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183334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D8E63A-03A5-4AAC-A3D2-AFD80FD964E2}"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32531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D8E63A-03A5-4AAC-A3D2-AFD80FD964E2}"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149499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8E63A-03A5-4AAC-A3D2-AFD80FD964E2}"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11881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8E63A-03A5-4AAC-A3D2-AFD80FD964E2}"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416743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8E63A-03A5-4AAC-A3D2-AFD80FD964E2}"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215389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8E63A-03A5-4AAC-A3D2-AFD80FD964E2}"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401317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8E63A-03A5-4AAC-A3D2-AFD80FD964E2}" type="datetimeFigureOut">
              <a:rPr lang="en-US" smtClean="0"/>
              <a:pPr/>
              <a:t>5/23/2022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740FB-CA9F-44B9-AEBC-D9FFB0FD2943}" type="slidenum">
              <a:rPr lang="en-US" smtClean="0"/>
              <a:pPr/>
              <a:t>‹#›</a:t>
            </a:fld>
            <a:endParaRPr lang="en-US"/>
          </a:p>
        </p:txBody>
      </p:sp>
    </p:spTree>
    <p:extLst>
      <p:ext uri="{BB962C8B-B14F-4D97-AF65-F5344CB8AC3E}">
        <p14:creationId xmlns:p14="http://schemas.microsoft.com/office/powerpoint/2010/main" xmlns="" val="54487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8153400" cy="1470025"/>
          </a:xfrm>
        </p:spPr>
        <p:txBody>
          <a:bodyPr>
            <a:noAutofit/>
          </a:bodyPr>
          <a:lstStyle/>
          <a:p>
            <a:r>
              <a:rPr lang="en-US" sz="3200" b="1" dirty="0">
                <a:solidFill>
                  <a:schemeClr val="bg1"/>
                </a:solidFill>
                <a:latin typeface="Times New Roman" panose="02020603050405020304" pitchFamily="18" charset="0"/>
                <a:cs typeface="Times New Roman" panose="02020603050405020304" pitchFamily="18" charset="0"/>
              </a:rPr>
              <a:t>A  BLOCKCHAIN-BASED SECURE CLOUD FILES SHARING SCHEME WITH FINE-GRAINED ACCESS CONTROL</a:t>
            </a:r>
          </a:p>
        </p:txBody>
      </p:sp>
      <p:sp>
        <p:nvSpPr>
          <p:cNvPr id="3" name="Subtitle 2"/>
          <p:cNvSpPr>
            <a:spLocks noGrp="1"/>
          </p:cNvSpPr>
          <p:nvPr>
            <p:ph type="subTitle" idx="1"/>
          </p:nvPr>
        </p:nvSpPr>
        <p:spPr>
          <a:xfrm>
            <a:off x="3657600" y="4343400"/>
            <a:ext cx="6324600" cy="2209800"/>
          </a:xfrm>
        </p:spPr>
        <p:txBody>
          <a:bodyPr>
            <a:normAutofit fontScale="92500" lnSpcReduction="20000"/>
          </a:bodyPr>
          <a:lstStyle/>
          <a:p>
            <a:r>
              <a:rPr lang="en-US" sz="2000" b="1" dirty="0">
                <a:solidFill>
                  <a:schemeClr val="bg1">
                    <a:lumMod val="85000"/>
                  </a:schemeClr>
                </a:solidFill>
                <a:latin typeface="Times New Roman" panose="02020603050405020304" pitchFamily="18" charset="0"/>
                <a:cs typeface="Times New Roman" panose="02020603050405020304" pitchFamily="18" charset="0"/>
              </a:rPr>
              <a:t>PROJECT GUIDE : </a:t>
            </a:r>
            <a:r>
              <a:rPr lang="en-IN" sz="2000" dirty="0">
                <a:solidFill>
                  <a:schemeClr val="bg1">
                    <a:lumMod val="85000"/>
                  </a:schemeClr>
                </a:solidFill>
              </a:rPr>
              <a:t>MRS. DEEPA P</a:t>
            </a:r>
          </a:p>
          <a:p>
            <a:r>
              <a:rPr lang="en-IN" sz="2000" b="1" dirty="0">
                <a:solidFill>
                  <a:schemeClr val="bg1">
                    <a:lumMod val="85000"/>
                  </a:schemeClr>
                </a:solidFill>
              </a:rPr>
              <a:t>TEAM MEMBERS :</a:t>
            </a:r>
          </a:p>
          <a:p>
            <a:r>
              <a:rPr lang="en-IN" sz="2000" dirty="0">
                <a:solidFill>
                  <a:schemeClr val="bg1">
                    <a:lumMod val="85000"/>
                  </a:schemeClr>
                </a:solidFill>
              </a:rPr>
              <a:t>BAHADUR PRAVALLIKA(2018PECCS112)</a:t>
            </a:r>
          </a:p>
          <a:p>
            <a:r>
              <a:rPr lang="en-IN" sz="2000" dirty="0">
                <a:solidFill>
                  <a:schemeClr val="bg1">
                    <a:lumMod val="85000"/>
                  </a:schemeClr>
                </a:solidFill>
              </a:rPr>
              <a:t>DHANUSHA KARANAM(2018PECCS123)</a:t>
            </a:r>
          </a:p>
          <a:p>
            <a:r>
              <a:rPr lang="en-IN" sz="2000" dirty="0">
                <a:solidFill>
                  <a:schemeClr val="bg1">
                    <a:lumMod val="85000"/>
                  </a:schemeClr>
                </a:solidFill>
              </a:rPr>
              <a:t>SUNKESULA ELAHIN(2018PECCS217)</a:t>
            </a:r>
          </a:p>
          <a:p>
            <a:r>
              <a:rPr lang="en-IN" sz="2000" b="1" dirty="0">
                <a:solidFill>
                  <a:schemeClr val="bg1">
                    <a:lumMod val="85000"/>
                  </a:schemeClr>
                </a:solidFill>
              </a:rPr>
              <a:t>BATCH :</a:t>
            </a:r>
            <a:r>
              <a:rPr lang="en-IN" sz="2000" dirty="0">
                <a:solidFill>
                  <a:schemeClr val="bg1">
                    <a:lumMod val="85000"/>
                  </a:schemeClr>
                </a:solidFill>
              </a:rPr>
              <a:t> A11  </a:t>
            </a:r>
          </a:p>
          <a:p>
            <a:r>
              <a:rPr lang="en-IN" sz="2000" b="1" dirty="0">
                <a:solidFill>
                  <a:schemeClr val="bg1">
                    <a:lumMod val="85000"/>
                  </a:schemeClr>
                </a:solidFill>
              </a:rPr>
              <a:t>DOMAIN :</a:t>
            </a:r>
            <a:r>
              <a:rPr lang="en-IN" sz="2000" dirty="0">
                <a:solidFill>
                  <a:schemeClr val="bg1">
                    <a:lumMod val="85000"/>
                  </a:schemeClr>
                </a:solidFill>
              </a:rPr>
              <a:t> BLOCKCHAIN   </a:t>
            </a:r>
          </a:p>
          <a:p>
            <a:endParaRPr lang="en-US" sz="20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11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SEQUENCE DIAGRAM</a:t>
            </a:r>
          </a:p>
        </p:txBody>
      </p:sp>
      <p:pic>
        <p:nvPicPr>
          <p:cNvPr id="23" name="Picture 2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42759" y="1676400"/>
            <a:ext cx="5058481" cy="4934639"/>
          </a:xfrm>
          <a:prstGeom prst="rect">
            <a:avLst/>
          </a:prstGeom>
        </p:spPr>
      </p:pic>
    </p:spTree>
    <p:extLst>
      <p:ext uri="{BB962C8B-B14F-4D97-AF65-F5344CB8AC3E}">
        <p14:creationId xmlns:p14="http://schemas.microsoft.com/office/powerpoint/2010/main" xmlns="" val="311435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p:txBody>
          <a:bodyPr/>
          <a:lstStyle/>
          <a:p>
            <a:r>
              <a:rPr lang="en" sz="2800" dirty="0">
                <a:latin typeface="Times New Roman" panose="02020603050405020304" pitchFamily="18" charset="0"/>
                <a:ea typeface="Times New Roman"/>
                <a:cs typeface="Times New Roman" panose="02020603050405020304" pitchFamily="18" charset="0"/>
                <a:sym typeface="Times New Roman"/>
              </a:rPr>
              <a:t>Blockchain</a:t>
            </a:r>
          </a:p>
          <a:p>
            <a:endParaRPr lang="en" sz="2800" dirty="0">
              <a:latin typeface="Times New Roman" panose="02020603050405020304" pitchFamily="18" charset="0"/>
              <a:ea typeface="Times New Roman"/>
              <a:cs typeface="Times New Roman" panose="02020603050405020304" pitchFamily="18" charset="0"/>
              <a:sym typeface="Times New Roman"/>
            </a:endParaRPr>
          </a:p>
          <a:p>
            <a:r>
              <a:rPr lang="en-IN" sz="2800" dirty="0">
                <a:latin typeface="Times New Roman" panose="02020603050405020304" pitchFamily="18" charset="0"/>
                <a:cs typeface="Times New Roman" panose="02020603050405020304" pitchFamily="18" charset="0"/>
              </a:rPr>
              <a:t>Peer to Peer Network</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AES</a:t>
            </a:r>
          </a:p>
          <a:p>
            <a:pPr marL="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Interplanetary File System </a:t>
            </a:r>
          </a:p>
          <a:p>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85585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BLOCKCHAIN</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the proposed system,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used for authentication of users as well as to ensure integrity of data. </a:t>
            </a:r>
          </a:p>
          <a:p>
            <a:r>
              <a:rPr lang="en-US" sz="2800" dirty="0">
                <a:latin typeface="Times New Roman" panose="02020603050405020304" pitchFamily="18" charset="0"/>
                <a:cs typeface="Times New Roman" panose="02020603050405020304" pitchFamily="18" charset="0"/>
              </a:rPr>
              <a:t>As there are number of blocks in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connected with each other in a chain like structure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called as Immutable way of storing data.</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185128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sz="3600" b="1" dirty="0">
                <a:solidFill>
                  <a:schemeClr val="bg1"/>
                </a:solidFill>
                <a:latin typeface="Times New Roman" panose="02020603050405020304" pitchFamily="18" charset="0"/>
                <a:cs typeface="Times New Roman" panose="02020603050405020304" pitchFamily="18" charset="0"/>
              </a:rPr>
              <a:t>PEER TO PEER NETWORK</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3000" dirty="0">
                <a:latin typeface="Times New Roman" panose="02020603050405020304" pitchFamily="18" charset="0"/>
                <a:cs typeface="Times New Roman" panose="02020603050405020304" pitchFamily="18" charset="0"/>
              </a:rPr>
              <a:t>In order to create a peer to peer network (p2p) for the </a:t>
            </a:r>
            <a:r>
              <a:rPr lang="en-US" sz="3000" dirty="0" err="1">
                <a:latin typeface="Times New Roman" panose="02020603050405020304" pitchFamily="18" charset="0"/>
                <a:cs typeface="Times New Roman" panose="02020603050405020304" pitchFamily="18" charset="0"/>
              </a:rPr>
              <a:t>Blockchain</a:t>
            </a:r>
            <a:r>
              <a:rPr lang="en-US" sz="3000" dirty="0">
                <a:latin typeface="Times New Roman" panose="02020603050405020304" pitchFamily="18" charset="0"/>
                <a:cs typeface="Times New Roman" panose="02020603050405020304" pitchFamily="18" charset="0"/>
              </a:rPr>
              <a:t> to function, all the connected nodes must be in the same network. </a:t>
            </a:r>
          </a:p>
          <a:p>
            <a:r>
              <a:rPr lang="en-US" sz="3000" dirty="0">
                <a:latin typeface="Times New Roman" panose="02020603050405020304" pitchFamily="18" charset="0"/>
                <a:cs typeface="Times New Roman" panose="02020603050405020304" pitchFamily="18" charset="0"/>
              </a:rPr>
              <a:t>Only those users who are connected to the block chain's p2p network should have access to the block chain's data. </a:t>
            </a:r>
          </a:p>
          <a:p>
            <a:r>
              <a:rPr lang="en-US" sz="3000" dirty="0">
                <a:latin typeface="Times New Roman" panose="02020603050405020304" pitchFamily="18" charset="0"/>
                <a:cs typeface="Times New Roman" panose="02020603050405020304" pitchFamily="18" charset="0"/>
              </a:rPr>
              <a:t>This p2p network is created using  Socket Programming.</a:t>
            </a:r>
          </a:p>
          <a:p>
            <a:r>
              <a:rPr lang="en-US" sz="3000" dirty="0">
                <a:latin typeface="Times New Roman" panose="02020603050405020304" pitchFamily="18" charset="0"/>
                <a:cs typeface="Times New Roman" panose="02020603050405020304" pitchFamily="18" charset="0"/>
              </a:rPr>
              <a:t> We are working on a permissioned block chains which require access to be a part of the </a:t>
            </a:r>
            <a:r>
              <a:rPr lang="en-US" sz="3000" dirty="0" err="1">
                <a:latin typeface="Times New Roman" panose="02020603050405020304" pitchFamily="18" charset="0"/>
                <a:cs typeface="Times New Roman" panose="02020603050405020304" pitchFamily="18" charset="0"/>
              </a:rPr>
              <a:t>Blockchain</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54177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bg1"/>
                </a:solidFill>
                <a:latin typeface="Times New Roman" panose="02020603050405020304" pitchFamily="18" charset="0"/>
                <a:cs typeface="Times New Roman" panose="02020603050405020304" pitchFamily="18" charset="0"/>
              </a:rPr>
              <a:t>ADVANCED ENCRYPTION STANDARD</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use the AES algorithm to generate a unique hash of the entire block that is used by the corresponding blocks to form the chain (via the previous hashes). </a:t>
            </a:r>
          </a:p>
          <a:p>
            <a:r>
              <a:rPr lang="en-US" sz="2800" dirty="0">
                <a:latin typeface="Times New Roman" panose="02020603050405020304" pitchFamily="18" charset="0"/>
                <a:cs typeface="Times New Roman" panose="02020603050405020304" pitchFamily="18" charset="0"/>
              </a:rPr>
              <a:t>IPFS as well uses this algorithm to generate the hash of the shared file.</a:t>
            </a:r>
            <a:endParaRPr lang="en-IN" sz="2800" dirty="0">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xmlns="" val="127298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INTERPLANETARY FILE SYSTEN</a:t>
            </a:r>
          </a:p>
        </p:txBody>
      </p:sp>
      <p:sp>
        <p:nvSpPr>
          <p:cNvPr id="3" name="Content Placeholder 2"/>
          <p:cNvSpPr>
            <a:spLocks noGrp="1"/>
          </p:cNvSpPr>
          <p:nvPr>
            <p:ph idx="1"/>
          </p:nvPr>
        </p:nvSpPr>
        <p:spPr>
          <a:xfrm>
            <a:off x="457200" y="1600201"/>
            <a:ext cx="8229600" cy="4800599"/>
          </a:xfrm>
        </p:spPr>
        <p:txBody>
          <a:bodyPr>
            <a:normAutofit fontScale="85000" lnSpcReduction="10000"/>
          </a:bodyPr>
          <a:lstStyle/>
          <a:p>
            <a:r>
              <a:rPr lang="en-US" sz="3300" dirty="0">
                <a:latin typeface="Times New Roman" panose="02020603050405020304" pitchFamily="18" charset="0"/>
                <a:cs typeface="Times New Roman" panose="02020603050405020304" pitchFamily="18" charset="0"/>
              </a:rPr>
              <a:t>Our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relies on IPFS for keeping it lightweight and scalable. </a:t>
            </a:r>
          </a:p>
          <a:p>
            <a:r>
              <a:rPr lang="en-US" sz="3300" dirty="0">
                <a:latin typeface="Times New Roman" panose="02020603050405020304" pitchFamily="18" charset="0"/>
                <a:cs typeface="Times New Roman" panose="02020603050405020304" pitchFamily="18" charset="0"/>
              </a:rPr>
              <a:t>If the files were stored directly on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it would render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very heavy and inefficient.</a:t>
            </a:r>
          </a:p>
          <a:p>
            <a:r>
              <a:rPr lang="en-US" sz="3300" dirty="0">
                <a:latin typeface="Times New Roman" panose="02020603050405020304" pitchFamily="18" charset="0"/>
                <a:cs typeface="Times New Roman" panose="02020603050405020304" pitchFamily="18" charset="0"/>
              </a:rPr>
              <a:t> Combining IPFS and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we get to access the IPFS’s power of decentralized storage and enhance the block chain's security and accessibility.</a:t>
            </a:r>
          </a:p>
          <a:p>
            <a:r>
              <a:rPr lang="en-US" sz="3300" dirty="0">
                <a:latin typeface="Times New Roman" panose="02020603050405020304" pitchFamily="18" charset="0"/>
                <a:cs typeface="Times New Roman" panose="02020603050405020304" pitchFamily="18" charset="0"/>
              </a:rPr>
              <a:t> Instead of storing the file directly on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we store the files on the IPFS network while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stores only the file’ hash</a:t>
            </a:r>
            <a:endParaRPr lang="en-IN" sz="33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52235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E1CC7-AA81-BD2F-37AB-FA6C40E28A80}"/>
              </a:ext>
            </a:extLst>
          </p:cNvPr>
          <p:cNvSpPr>
            <a:spLocks noGrp="1"/>
          </p:cNvSpPr>
          <p:nvPr>
            <p:ph type="title"/>
          </p:nvPr>
        </p:nvSpPr>
        <p:spPr>
          <a:xfrm>
            <a:off x="838200" y="0"/>
            <a:ext cx="7620000" cy="731836"/>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TEST CASES &amp; REPORT</a:t>
            </a:r>
          </a:p>
        </p:txBody>
      </p:sp>
      <p:sp>
        <p:nvSpPr>
          <p:cNvPr id="4" name="TextBox 3">
            <a:extLst>
              <a:ext uri="{FF2B5EF4-FFF2-40B4-BE49-F238E27FC236}">
                <a16:creationId xmlns:a16="http://schemas.microsoft.com/office/drawing/2014/main" xmlns="" id="{531E39ED-C05F-2DB1-0674-F936F953BD7C}"/>
              </a:ext>
            </a:extLst>
          </p:cNvPr>
          <p:cNvSpPr txBox="1"/>
          <p:nvPr/>
        </p:nvSpPr>
        <p:spPr>
          <a:xfrm>
            <a:off x="3672840" y="731836"/>
            <a:ext cx="1798319"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LOGIN</a:t>
            </a:r>
          </a:p>
        </p:txBody>
      </p:sp>
      <p:pic>
        <p:nvPicPr>
          <p:cNvPr id="13" name="Content Placeholder 12">
            <a:extLst>
              <a:ext uri="{FF2B5EF4-FFF2-40B4-BE49-F238E27FC236}">
                <a16:creationId xmlns:a16="http://schemas.microsoft.com/office/drawing/2014/main" xmlns="" id="{2D40B94D-6E9D-7666-FD4B-C7D7041908DC}"/>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37422" y="1466985"/>
            <a:ext cx="6669155" cy="5126352"/>
          </a:xfrm>
        </p:spPr>
      </p:pic>
    </p:spTree>
    <p:extLst>
      <p:ext uri="{BB962C8B-B14F-4D97-AF65-F5344CB8AC3E}">
        <p14:creationId xmlns:p14="http://schemas.microsoft.com/office/powerpoint/2010/main" xmlns="" val="311993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C3D74-59B0-E165-B3A1-A8E521A4F61D}"/>
              </a:ext>
            </a:extLst>
          </p:cNvPr>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UPLOAD FILE</a:t>
            </a:r>
          </a:p>
        </p:txBody>
      </p:sp>
      <p:pic>
        <p:nvPicPr>
          <p:cNvPr id="5" name="Content Placeholder 4">
            <a:extLst>
              <a:ext uri="{FF2B5EF4-FFF2-40B4-BE49-F238E27FC236}">
                <a16:creationId xmlns:a16="http://schemas.microsoft.com/office/drawing/2014/main" xmlns="" id="{8C65ECB1-C041-B22F-B35B-DA690CE1843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43000" y="1466619"/>
            <a:ext cx="6858000" cy="5116743"/>
          </a:xfrm>
        </p:spPr>
      </p:pic>
    </p:spTree>
    <p:extLst>
      <p:ext uri="{BB962C8B-B14F-4D97-AF65-F5344CB8AC3E}">
        <p14:creationId xmlns:p14="http://schemas.microsoft.com/office/powerpoint/2010/main" xmlns="" val="231063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162EB-963C-431B-C3A2-4E24ECA1753D}"/>
              </a:ext>
            </a:extLst>
          </p:cNvPr>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DOWNLOAD FILE</a:t>
            </a:r>
          </a:p>
        </p:txBody>
      </p:sp>
      <p:pic>
        <p:nvPicPr>
          <p:cNvPr id="5" name="Content Placeholder 4">
            <a:extLst>
              <a:ext uri="{FF2B5EF4-FFF2-40B4-BE49-F238E27FC236}">
                <a16:creationId xmlns:a16="http://schemas.microsoft.com/office/drawing/2014/main" xmlns="" id="{63410519-5DCD-5BC3-5648-F68A5D6DC04C}"/>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71600" y="1430890"/>
            <a:ext cx="6705600" cy="5307769"/>
          </a:xfrm>
        </p:spPr>
      </p:pic>
    </p:spTree>
    <p:extLst>
      <p:ext uri="{BB962C8B-B14F-4D97-AF65-F5344CB8AC3E}">
        <p14:creationId xmlns:p14="http://schemas.microsoft.com/office/powerpoint/2010/main" xmlns="" val="210706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304800"/>
            <a:ext cx="5715000" cy="411162"/>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SCREENSHOTS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548922" y="1600200"/>
            <a:ext cx="8046156" cy="4525963"/>
          </a:xfrm>
          <a:prstGeom prst="rect">
            <a:avLst/>
          </a:prstGeom>
        </p:spPr>
      </p:pic>
      <p:sp>
        <p:nvSpPr>
          <p:cNvPr id="5" name="TextBox 4"/>
          <p:cNvSpPr txBox="1"/>
          <p:nvPr/>
        </p:nvSpPr>
        <p:spPr>
          <a:xfrm>
            <a:off x="3295650" y="864539"/>
            <a:ext cx="23622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xmlns="" val="181068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a:t>
            </a:r>
            <a:r>
              <a:rPr lang="en-US" sz="2000" dirty="0" err="1">
                <a:latin typeface="Times New Roman" panose="02020603050405020304" pitchFamily="18" charset="0"/>
                <a:cs typeface="Times New Roman" panose="02020603050405020304" pitchFamily="18" charset="0"/>
              </a:rPr>
              <a:t>Ethereum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xmlns="" val="108147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655638"/>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DATA SHARING PAGE</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7200" y="1752600"/>
            <a:ext cx="8305800" cy="4648200"/>
          </a:xfrm>
          <a:prstGeom prst="rect">
            <a:avLst/>
          </a:prstGeom>
        </p:spPr>
      </p:pic>
    </p:spTree>
    <p:extLst>
      <p:ext uri="{BB962C8B-B14F-4D97-AF65-F5344CB8AC3E}">
        <p14:creationId xmlns:p14="http://schemas.microsoft.com/office/powerpoint/2010/main" xmlns="" val="93719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F194C-7F25-2B94-3C64-A04D83072921}"/>
              </a:ext>
            </a:extLst>
          </p:cNvPr>
          <p:cNvSpPr>
            <a:spLocks noGrp="1"/>
          </p:cNvSpPr>
          <p:nvPr>
            <p:ph type="title"/>
          </p:nvPr>
        </p:nvSpPr>
        <p:spPr>
          <a:xfrm>
            <a:off x="228600" y="0"/>
            <a:ext cx="8458200" cy="1417638"/>
          </a:xfrm>
        </p:spPr>
        <p:txBody>
          <a:bodyPr>
            <a:normAutofit fontScale="90000"/>
          </a:bodyPr>
          <a:lstStyle/>
          <a:p>
            <a:r>
              <a:rPr lang="en-US" sz="3600" dirty="0">
                <a:solidFill>
                  <a:schemeClr val="bg1"/>
                </a:solidFill>
                <a:latin typeface="Times New Roman" panose="02020603050405020304" pitchFamily="18" charset="0"/>
                <a:cs typeface="Times New Roman" panose="02020603050405020304" pitchFamily="18" charset="0"/>
              </a:rPr>
              <a:t>UPLOAD</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&amp;</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BLOCK CREATION</a:t>
            </a:r>
          </a:p>
        </p:txBody>
      </p:sp>
      <p:pic>
        <p:nvPicPr>
          <p:cNvPr id="6" name="Content Placeholder 5">
            <a:extLst>
              <a:ext uri="{FF2B5EF4-FFF2-40B4-BE49-F238E27FC236}">
                <a16:creationId xmlns:a16="http://schemas.microsoft.com/office/drawing/2014/main" xmlns="" id="{54A80522-CCBD-60D3-4EF7-A0D1CCB07C7A}"/>
              </a:ext>
            </a:extLst>
          </p:cNvPr>
          <p:cNvPicPr>
            <a:picLocks noGrp="1" noChangeAspect="1"/>
          </p:cNvPicPr>
          <p:nvPr>
            <p:ph sz="half" idx="1"/>
          </p:nvPr>
        </p:nvPicPr>
        <p:blipFill>
          <a:blip r:embed="rId3">
            <a:extLst>
              <a:ext uri="{28A0092B-C50C-407E-A947-70E740481C1C}">
                <a14:useLocalDpi xmlns:a14="http://schemas.microsoft.com/office/drawing/2010/main" xmlns="" val="0"/>
              </a:ext>
            </a:extLst>
          </a:blip>
          <a:stretch>
            <a:fillRect/>
          </a:stretch>
        </p:blipFill>
        <p:spPr>
          <a:xfrm>
            <a:off x="168471" y="2433406"/>
            <a:ext cx="4403529" cy="2787278"/>
          </a:xfrm>
        </p:spPr>
      </p:pic>
      <p:pic>
        <p:nvPicPr>
          <p:cNvPr id="8" name="Content Placeholder 7">
            <a:extLst>
              <a:ext uri="{FF2B5EF4-FFF2-40B4-BE49-F238E27FC236}">
                <a16:creationId xmlns:a16="http://schemas.microsoft.com/office/drawing/2014/main" xmlns="" id="{4E1696B7-5D9C-521C-0184-7C9CDB648AA0}"/>
              </a:ext>
            </a:extLst>
          </p:cNvPr>
          <p:cNvPicPr>
            <a:picLocks noGrp="1" noChangeAspect="1"/>
          </p:cNvPicPr>
          <p:nvPr>
            <p:ph sz="half" idx="2"/>
          </p:nvPr>
        </p:nvPicPr>
        <p:blipFill>
          <a:blip r:embed="rId4">
            <a:extLst>
              <a:ext uri="{28A0092B-C50C-407E-A947-70E740481C1C}">
                <a14:useLocalDpi xmlns:a14="http://schemas.microsoft.com/office/drawing/2010/main" xmlns="" val="0"/>
              </a:ext>
            </a:extLst>
          </a:blip>
          <a:stretch>
            <a:fillRect/>
          </a:stretch>
        </p:blipFill>
        <p:spPr>
          <a:xfrm>
            <a:off x="4800600" y="2433406"/>
            <a:ext cx="4038600" cy="2787278"/>
          </a:xfrm>
        </p:spPr>
      </p:pic>
    </p:spTree>
    <p:extLst>
      <p:ext uri="{BB962C8B-B14F-4D97-AF65-F5344CB8AC3E}">
        <p14:creationId xmlns:p14="http://schemas.microsoft.com/office/powerpoint/2010/main" xmlns="" val="413359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DOWNLOAD FILE</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5850" y="1752600"/>
            <a:ext cx="7407404" cy="4953000"/>
          </a:xfrm>
          <a:prstGeom prst="rect">
            <a:avLst/>
          </a:prstGeom>
        </p:spPr>
      </p:pic>
    </p:spTree>
    <p:extLst>
      <p:ext uri="{BB962C8B-B14F-4D97-AF65-F5344CB8AC3E}">
        <p14:creationId xmlns:p14="http://schemas.microsoft.com/office/powerpoint/2010/main" xmlns="" val="37373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solidFill>
                <a:latin typeface="Times New Roman" panose="02020603050405020304" pitchFamily="18" charset="0"/>
                <a:cs typeface="Times New Roman" panose="02020603050405020304" pitchFamily="18" charset="0"/>
              </a:rPr>
              <a:t>DISCONNECT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&amp;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RETURN TO HOMEPAGE</a:t>
            </a:r>
          </a:p>
        </p:txBody>
      </p:sp>
      <p:pic>
        <p:nvPicPr>
          <p:cNvPr id="4" name="Picture 3"/>
          <p:cNvPicPr/>
          <p:nvPr/>
        </p:nvPicPr>
        <p:blipFill>
          <a:blip r:embed="rId3" cstate="print"/>
          <a:stretch>
            <a:fillRect/>
          </a:stretch>
        </p:blipFill>
        <p:spPr>
          <a:xfrm>
            <a:off x="1677669" y="2286000"/>
            <a:ext cx="5761355" cy="2905443"/>
          </a:xfrm>
          <a:prstGeom prst="rect">
            <a:avLst/>
          </a:prstGeom>
        </p:spPr>
      </p:pic>
    </p:spTree>
    <p:extLst>
      <p:ext uri="{BB962C8B-B14F-4D97-AF65-F5344CB8AC3E}">
        <p14:creationId xmlns:p14="http://schemas.microsoft.com/office/powerpoint/2010/main" xmlns="" val="336634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600201"/>
            <a:ext cx="8458200" cy="4525963"/>
          </a:xfrm>
        </p:spPr>
        <p:txBody>
          <a:bodyPr/>
          <a:lstStyle/>
          <a:p>
            <a:pPr marL="0" indent="0">
              <a:buNone/>
            </a:pPr>
            <a:r>
              <a:rPr lang="en-US" sz="2800" dirty="0">
                <a:latin typeface="Times New Roman" panose="02020603050405020304" pitchFamily="18" charset="0"/>
                <a:cs typeface="Times New Roman" panose="02020603050405020304" pitchFamily="18" charset="0"/>
              </a:rPr>
              <a:t>                    This project proposes the design and architecture of an advanced as well as secured web application for storing and sharing the data. A simple, affordable, easy to use and most secured system is proposed to solve the data security issues like integrity, authenticity and data unavailability. </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39744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idx="1"/>
          </p:nvPr>
        </p:nvSpPr>
        <p:spPr>
          <a:xfrm>
            <a:off x="457200" y="1600201"/>
            <a:ext cx="8534400" cy="5029199"/>
          </a:xfrm>
        </p:spPr>
        <p:txBody>
          <a:bodyPr>
            <a:normAutofit/>
          </a:bodyPr>
          <a:lstStyle/>
          <a:p>
            <a:r>
              <a:rPr lang="en-IN" sz="1600" dirty="0" smtClean="0"/>
              <a:t>Sultan </a:t>
            </a:r>
            <a:r>
              <a:rPr lang="en-IN" sz="1600" dirty="0" err="1" smtClean="0"/>
              <a:t>Almakdi</a:t>
            </a:r>
            <a:r>
              <a:rPr lang="en-IN" sz="1600" dirty="0" smtClean="0"/>
              <a:t> ,</a:t>
            </a:r>
            <a:r>
              <a:rPr lang="en-IN" sz="1600" dirty="0" err="1" smtClean="0"/>
              <a:t>Brajendra</a:t>
            </a:r>
            <a:r>
              <a:rPr lang="en-IN" sz="1600" dirty="0" smtClean="0"/>
              <a:t> Panda , Mohammed </a:t>
            </a:r>
            <a:r>
              <a:rPr lang="en-IN" sz="1600" dirty="0" err="1" smtClean="0"/>
              <a:t>Alshehri</a:t>
            </a:r>
            <a:r>
              <a:rPr lang="en-IN" sz="1600" dirty="0" smtClean="0"/>
              <a:t>, and </a:t>
            </a:r>
            <a:r>
              <a:rPr lang="en-IN" sz="1600" dirty="0" err="1" smtClean="0"/>
              <a:t>AbdulwahabAlazeb</a:t>
            </a:r>
            <a:r>
              <a:rPr lang="en-IN" sz="1600" dirty="0" smtClean="0"/>
              <a:t>. “</a:t>
            </a:r>
            <a:r>
              <a:rPr lang="en-US" sz="1600" dirty="0" smtClean="0"/>
              <a:t>An Efficient Secure System for Fetching Data from the Outsourced Encrypted Databases”, 2021.</a:t>
            </a:r>
          </a:p>
          <a:p>
            <a:pPr>
              <a:buNone/>
            </a:pPr>
            <a:r>
              <a:rPr lang="en-US" sz="1600" dirty="0" smtClean="0"/>
              <a:t> </a:t>
            </a:r>
          </a:p>
          <a:p>
            <a:r>
              <a:rPr lang="en-IN" sz="1600" dirty="0" smtClean="0"/>
              <a:t>Xiang </a:t>
            </a:r>
            <a:r>
              <a:rPr lang="en-IN" sz="1600" dirty="0" smtClean="0"/>
              <a:t>Yu, </a:t>
            </a:r>
            <a:r>
              <a:rPr lang="en-IN" sz="1600" dirty="0" err="1" smtClean="0"/>
              <a:t>Zhangxiang</a:t>
            </a:r>
            <a:r>
              <a:rPr lang="en-IN" sz="1600" dirty="0" smtClean="0"/>
              <a:t> </a:t>
            </a:r>
            <a:r>
              <a:rPr lang="en-IN" sz="1600" dirty="0" err="1" smtClean="0"/>
              <a:t>Shu</a:t>
            </a:r>
            <a:r>
              <a:rPr lang="en-IN" sz="1600" dirty="0" smtClean="0"/>
              <a:t>, </a:t>
            </a:r>
            <a:r>
              <a:rPr lang="en-IN" sz="1600" dirty="0" err="1" smtClean="0"/>
              <a:t>Qiang</a:t>
            </a:r>
            <a:r>
              <a:rPr lang="en-IN" sz="1600" dirty="0" smtClean="0"/>
              <a:t> Li, Jun Huang.“ </a:t>
            </a:r>
            <a:r>
              <a:rPr lang="en-US" sz="1600" dirty="0" smtClean="0"/>
              <a:t>A Multi-Level Security Access Control Model Based on </a:t>
            </a:r>
            <a:r>
              <a:rPr lang="en-US" sz="1600" dirty="0" err="1" smtClean="0"/>
              <a:t>Blockchain</a:t>
            </a:r>
            <a:r>
              <a:rPr lang="en-US" sz="1600" dirty="0" smtClean="0"/>
              <a:t> Technology”, 2021.</a:t>
            </a:r>
          </a:p>
          <a:p>
            <a:endParaRPr lang="en-US" sz="1600" dirty="0" smtClean="0"/>
          </a:p>
          <a:p>
            <a:r>
              <a:rPr lang="en-IN" sz="1600" dirty="0" err="1" smtClean="0"/>
              <a:t>H.Albreiki</a:t>
            </a:r>
            <a:r>
              <a:rPr lang="en-IN" sz="1600" dirty="0" smtClean="0"/>
              <a:t>, L. </a:t>
            </a:r>
            <a:r>
              <a:rPr lang="en-IN" sz="1600" dirty="0" err="1" smtClean="0"/>
              <a:t>Alqassem</a:t>
            </a:r>
            <a:r>
              <a:rPr lang="en-IN" sz="1600" dirty="0" smtClean="0"/>
              <a:t>, K. </a:t>
            </a:r>
            <a:r>
              <a:rPr lang="en-IN" sz="1600" dirty="0" err="1" smtClean="0"/>
              <a:t>Salah</a:t>
            </a:r>
            <a:r>
              <a:rPr lang="en-IN" sz="1600" dirty="0" smtClean="0"/>
              <a:t>, M. H. </a:t>
            </a:r>
            <a:r>
              <a:rPr lang="en-IN" sz="1600" dirty="0" err="1" smtClean="0"/>
              <a:t>Rehman</a:t>
            </a:r>
            <a:r>
              <a:rPr lang="en-IN" sz="1600" dirty="0" smtClean="0"/>
              <a:t>, D. </a:t>
            </a:r>
            <a:r>
              <a:rPr lang="en-IN" sz="1600" dirty="0" err="1" smtClean="0"/>
              <a:t>Svetinovic</a:t>
            </a:r>
            <a:r>
              <a:rPr lang="en-IN" sz="1600" dirty="0" smtClean="0"/>
              <a:t>. “</a:t>
            </a:r>
            <a:r>
              <a:rPr lang="en-US" sz="1600" dirty="0" smtClean="0"/>
              <a:t>Decentralized Access Control for </a:t>
            </a:r>
            <a:r>
              <a:rPr lang="en-US" sz="1600" dirty="0" err="1" smtClean="0"/>
              <a:t>IoT</a:t>
            </a:r>
            <a:r>
              <a:rPr lang="en-US" sz="1600" dirty="0" smtClean="0"/>
              <a:t> Data Using </a:t>
            </a:r>
            <a:r>
              <a:rPr lang="en-IN" sz="1600" dirty="0" err="1" smtClean="0"/>
              <a:t>Blockchain</a:t>
            </a:r>
            <a:r>
              <a:rPr lang="en-IN" sz="1600" dirty="0" smtClean="0"/>
              <a:t> and Trusted </a:t>
            </a:r>
            <a:r>
              <a:rPr lang="en-IN" sz="1600" dirty="0" smtClean="0"/>
              <a:t>Oracles”,2019</a:t>
            </a:r>
            <a:r>
              <a:rPr lang="en-IN" sz="1600" dirty="0" smtClean="0"/>
              <a:t>.</a:t>
            </a:r>
            <a:endParaRPr lang="en-US" sz="1600" dirty="0" smtClean="0"/>
          </a:p>
          <a:p>
            <a:endParaRPr lang="en-US" sz="1600" dirty="0" smtClean="0"/>
          </a:p>
          <a:p>
            <a:r>
              <a:rPr lang="en-IN" sz="1600" dirty="0" smtClean="0"/>
              <a:t> </a:t>
            </a:r>
            <a:r>
              <a:rPr lang="en-IN" sz="1600" dirty="0" err="1" smtClean="0"/>
              <a:t>Nurzhan</a:t>
            </a:r>
            <a:r>
              <a:rPr lang="en-IN" sz="1600" dirty="0" smtClean="0"/>
              <a:t> </a:t>
            </a:r>
            <a:r>
              <a:rPr lang="en-IN" sz="1600" dirty="0" err="1" smtClean="0"/>
              <a:t>ZhumabekulyAitzhan</a:t>
            </a:r>
            <a:r>
              <a:rPr lang="en-IN" sz="1600" dirty="0" smtClean="0"/>
              <a:t> and </a:t>
            </a:r>
            <a:r>
              <a:rPr lang="en-IN" sz="1600" dirty="0" err="1" smtClean="0"/>
              <a:t>Davor</a:t>
            </a:r>
            <a:r>
              <a:rPr lang="en-IN" sz="1600" dirty="0" smtClean="0"/>
              <a:t> </a:t>
            </a:r>
            <a:r>
              <a:rPr lang="en-IN" sz="1600" dirty="0" err="1" smtClean="0"/>
              <a:t>Svetinovic</a:t>
            </a:r>
            <a:r>
              <a:rPr lang="en-IN" sz="1600" dirty="0" smtClean="0"/>
              <a:t>. “</a:t>
            </a:r>
            <a:r>
              <a:rPr lang="en-IN" sz="1600" dirty="0" smtClean="0"/>
              <a:t>Security</a:t>
            </a:r>
            <a:r>
              <a:rPr lang="en-US" sz="1600" dirty="0" smtClean="0"/>
              <a:t> Privacy </a:t>
            </a:r>
            <a:r>
              <a:rPr lang="en-US" sz="1600" dirty="0" smtClean="0"/>
              <a:t>in Decentralized Energy Trading through Multi -Signatures</a:t>
            </a:r>
            <a:r>
              <a:rPr lang="en-US" sz="1600" dirty="0" smtClean="0"/>
              <a:t>, </a:t>
            </a:r>
            <a:r>
              <a:rPr lang="en-US" sz="1600" dirty="0" err="1" smtClean="0"/>
              <a:t>Blockchain</a:t>
            </a:r>
            <a:r>
              <a:rPr lang="en-US" sz="1600" dirty="0" smtClean="0"/>
              <a:t> and Anonymous Messaging </a:t>
            </a:r>
            <a:r>
              <a:rPr lang="en-US" sz="1600" dirty="0" smtClean="0"/>
              <a:t>Streams, 2019.</a:t>
            </a:r>
            <a:endParaRPr lang="en-US" sz="1600" dirty="0" smtClean="0"/>
          </a:p>
          <a:p>
            <a:endParaRPr lang="en-US" sz="1600" dirty="0" smtClean="0"/>
          </a:p>
          <a:p>
            <a:r>
              <a:rPr lang="en-US" sz="1600" dirty="0" smtClean="0"/>
              <a:t> </a:t>
            </a:r>
            <a:r>
              <a:rPr lang="en-US" sz="1600" dirty="0" smtClean="0"/>
              <a:t>K</a:t>
            </a:r>
            <a:r>
              <a:rPr lang="en-US" sz="1600" dirty="0" smtClean="0"/>
              <a:t>. </a:t>
            </a:r>
            <a:r>
              <a:rPr lang="en-US" sz="1600" dirty="0" err="1" smtClean="0"/>
              <a:t>Salah</a:t>
            </a:r>
            <a:r>
              <a:rPr lang="en-US" sz="1600" dirty="0" smtClean="0"/>
              <a:t>, N. </a:t>
            </a:r>
            <a:r>
              <a:rPr lang="en-US" sz="1600" dirty="0" err="1" smtClean="0"/>
              <a:t>Nizamuddin</a:t>
            </a:r>
            <a:r>
              <a:rPr lang="en-US" sz="1600" dirty="0" smtClean="0"/>
              <a:t>, R. </a:t>
            </a:r>
            <a:r>
              <a:rPr lang="en-US" sz="1600" dirty="0" err="1" smtClean="0"/>
              <a:t>Jayaraman</a:t>
            </a:r>
            <a:r>
              <a:rPr lang="en-US" sz="1600" dirty="0" smtClean="0"/>
              <a:t> and M. Omar. “</a:t>
            </a:r>
            <a:r>
              <a:rPr lang="en-US" sz="1600" dirty="0" err="1" smtClean="0"/>
              <a:t>Blockchain</a:t>
            </a:r>
            <a:r>
              <a:rPr lang="en-IN" sz="1600" dirty="0" smtClean="0"/>
              <a:t>-based </a:t>
            </a:r>
            <a:r>
              <a:rPr lang="en-IN" sz="1600" dirty="0" smtClean="0"/>
              <a:t>Soybean Traceability in Agricultural Supply </a:t>
            </a:r>
            <a:r>
              <a:rPr lang="en-IN" sz="1600" dirty="0" smtClean="0"/>
              <a:t>Chain, 2019.</a:t>
            </a:r>
            <a:endParaRPr lang="en-US" sz="1600" dirty="0" smtClean="0"/>
          </a:p>
          <a:p>
            <a:endParaRPr lang="en-US" sz="1600" dirty="0" smtClean="0"/>
          </a:p>
          <a:p>
            <a:r>
              <a:rPr lang="en-IN" sz="1600" dirty="0" smtClean="0"/>
              <a:t> </a:t>
            </a:r>
            <a:r>
              <a:rPr lang="en-IN" sz="1600" dirty="0" smtClean="0"/>
              <a:t>RUIGUO </a:t>
            </a:r>
            <a:r>
              <a:rPr lang="en-IN" sz="1600" dirty="0" smtClean="0"/>
              <a:t>YU1, JIANRONG WANG, TIANYI XU, JIE </a:t>
            </a:r>
            <a:r>
              <a:rPr lang="en-IN" sz="1600" dirty="0" err="1" smtClean="0"/>
              <a:t>GAO,YONGLI</a:t>
            </a:r>
            <a:r>
              <a:rPr lang="en-IN" sz="1600" dirty="0" err="1" smtClean="0"/>
              <a:t>,“Authentication</a:t>
            </a:r>
            <a:r>
              <a:rPr lang="en-US" sz="1600" dirty="0" smtClean="0"/>
              <a:t> with </a:t>
            </a:r>
            <a:endParaRPr lang="en-US" sz="1600" dirty="0" smtClean="0"/>
          </a:p>
          <a:p>
            <a:pPr>
              <a:buNone/>
            </a:pPr>
            <a:r>
              <a:rPr lang="en-US" sz="1600" dirty="0" smtClean="0"/>
              <a:t> </a:t>
            </a:r>
            <a:r>
              <a:rPr lang="en-US" sz="1600" dirty="0" smtClean="0"/>
              <a:t>        Block-Chain </a:t>
            </a:r>
            <a:r>
              <a:rPr lang="en-US" sz="1600" dirty="0" smtClean="0"/>
              <a:t>Algorithm and Text </a:t>
            </a:r>
            <a:r>
              <a:rPr lang="en-US" sz="1600" dirty="0" smtClean="0"/>
              <a:t>Encryption </a:t>
            </a:r>
            <a:r>
              <a:rPr lang="en-US" sz="1600" dirty="0" smtClean="0"/>
              <a:t>Protocol </a:t>
            </a:r>
            <a:r>
              <a:rPr lang="en-US" sz="1600" dirty="0" err="1" smtClean="0"/>
              <a:t>inCalculation</a:t>
            </a:r>
            <a:r>
              <a:rPr lang="en-US" sz="1600" dirty="0" smtClean="0"/>
              <a:t> of Social Network. 2017.</a:t>
            </a:r>
          </a:p>
          <a:p>
            <a:endParaRPr lang="en-US" sz="1600" dirty="0"/>
          </a:p>
        </p:txBody>
      </p:sp>
    </p:spTree>
    <p:extLst>
      <p:ext uri="{BB962C8B-B14F-4D97-AF65-F5344CB8AC3E}">
        <p14:creationId xmlns:p14="http://schemas.microsoft.com/office/powerpoint/2010/main" xmlns="" val="38842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824590855"/>
              </p:ext>
            </p:extLst>
          </p:nvPr>
        </p:nvGraphicFramePr>
        <p:xfrm>
          <a:off x="0" y="1264920"/>
          <a:ext cx="9144000" cy="5593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345786">
                <a:tc>
                  <a:txBody>
                    <a:bodyPr/>
                    <a:lstStyle/>
                    <a:p>
                      <a:pPr algn="ctr"/>
                      <a:r>
                        <a:rPr lang="en-US" dirty="0"/>
                        <a:t>AUTHORS</a:t>
                      </a:r>
                    </a:p>
                  </a:txBody>
                  <a:tcPr marL="68580" marR="68580"/>
                </a:tc>
                <a:tc>
                  <a:txBody>
                    <a:bodyPr/>
                    <a:lstStyle/>
                    <a:p>
                      <a:pPr algn="ctr"/>
                      <a:r>
                        <a:rPr lang="en-US" dirty="0"/>
                        <a:t>METHODOLOGY</a:t>
                      </a:r>
                    </a:p>
                  </a:txBody>
                  <a:tcPr marL="68580" marR="68580"/>
                </a:tc>
                <a:tc>
                  <a:txBody>
                    <a:bodyPr/>
                    <a:lstStyle/>
                    <a:p>
                      <a:pPr algn="ctr"/>
                      <a:r>
                        <a:rPr lang="en-US" dirty="0"/>
                        <a:t>TITLE</a:t>
                      </a:r>
                    </a:p>
                  </a:txBody>
                  <a:tcPr marL="68580" marR="68580"/>
                </a:tc>
                <a:extLst>
                  <a:ext uri="{0D108BD9-81ED-4DB2-BD59-A6C34878D82A}">
                    <a16:rowId xmlns:a16="http://schemas.microsoft.com/office/drawing/2014/main" xmlns="" val="10000"/>
                  </a:ext>
                </a:extLst>
              </a:tr>
              <a:tr h="421986">
                <a:tc>
                  <a:txBody>
                    <a:bodyPr/>
                    <a:lstStyle/>
                    <a:p>
                      <a:r>
                        <a:rPr lang="en-IN" sz="1200" dirty="0">
                          <a:latin typeface="Times New Roman" panose="02020603050405020304" pitchFamily="18" charset="0"/>
                          <a:cs typeface="Times New Roman" panose="02020603050405020304" pitchFamily="18" charset="0"/>
                        </a:rPr>
                        <a:t>Sultan Almakdi , Brajendra Panda (2021)</a:t>
                      </a:r>
                      <a:endParaRPr lang="en-IN" sz="1200" dirty="0"/>
                    </a:p>
                  </a:txBody>
                  <a:tcPr marL="68580" marR="68580"/>
                </a:tc>
                <a:tc>
                  <a:txBody>
                    <a:bodyPr/>
                    <a:lstStyle/>
                    <a:p>
                      <a:r>
                        <a:rPr lang="en-US" sz="1200" dirty="0">
                          <a:latin typeface="Times New Roman" panose="02020603050405020304" pitchFamily="18" charset="0"/>
                          <a:cs typeface="Times New Roman" panose="02020603050405020304" pitchFamily="18" charset="0"/>
                        </a:rPr>
                        <a:t>Cybersecurity, Privacy-Preserving, Encrypted Databases, SQL Queries.</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An Efficient Secure System for Fetching Data from the Outsourced Encrypted Databases.</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1"/>
                  </a:ext>
                </a:extLst>
              </a:tr>
              <a:tr h="4219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Xiang Yu, Zhangxiang Shu, (2021)</a:t>
                      </a:r>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BC-BLPM using Hyperledger Fabric.</a:t>
                      </a:r>
                      <a:endParaRPr lang="en-IN" sz="1200" b="0" i="0" u="none" strike="noStrike" kern="1200" baseline="0" dirty="0">
                        <a:latin typeface="Times New Roman" panose="02020603050405020304" pitchFamily="18" charset="0"/>
                        <a:cs typeface="Times New Roman" panose="02020603050405020304" pitchFamily="18" charset="0"/>
                      </a:endParaRPr>
                    </a:p>
                  </a:txBody>
                  <a:tcPr marL="68580" marR="68580"/>
                </a:tc>
                <a:tc>
                  <a:txBody>
                    <a:bodyPr/>
                    <a:lstStyle/>
                    <a:p>
                      <a:r>
                        <a:rPr lang="en-US" sz="1200" dirty="0">
                          <a:latin typeface="Times New Roman" panose="02020603050405020304" pitchFamily="18" charset="0"/>
                          <a:cs typeface="Times New Roman" panose="02020603050405020304" pitchFamily="18" charset="0"/>
                        </a:rPr>
                        <a:t>A Multi-Level Security Access Control Model Based on Blockchain Technology</a:t>
                      </a:r>
                      <a:endParaRPr lang="en-IN" sz="1200" dirty="0"/>
                    </a:p>
                  </a:txBody>
                  <a:tcPr marL="68580" marR="68580"/>
                </a:tc>
                <a:extLst>
                  <a:ext uri="{0D108BD9-81ED-4DB2-BD59-A6C34878D82A}">
                    <a16:rowId xmlns:a16="http://schemas.microsoft.com/office/drawing/2014/main" xmlns="" val="10002"/>
                  </a:ext>
                </a:extLst>
              </a:tr>
              <a:tr h="4219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Jiyu Tao and Li Ling. (2021)</a:t>
                      </a:r>
                      <a:endParaRPr lang="en-US" sz="1200" b="1" dirty="0">
                        <a:latin typeface="Times New Roman" panose="02020603050405020304" pitchFamily="18" charset="0"/>
                        <a:cs typeface="Times New Roman" panose="02020603050405020304" pitchFamily="18" charset="0"/>
                      </a:endParaRPr>
                    </a:p>
                  </a:txBody>
                  <a:tcPr marL="68580" marR="68580"/>
                </a:tc>
                <a:tc>
                  <a:txBody>
                    <a:bodyPr/>
                    <a:lstStyle/>
                    <a:p>
                      <a:r>
                        <a:rPr lang="en-US" sz="1200" dirty="0">
                          <a:latin typeface="Times New Roman" panose="02020603050405020304" pitchFamily="18" charset="0"/>
                          <a:cs typeface="Times New Roman" panose="02020603050405020304" pitchFamily="18" charset="0"/>
                        </a:rPr>
                        <a:t>Attribute-based encryption, blockchain.</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Medical Files Sharing Scheme Based on Blockchain and Decentralized Attribute-Based Encryption.</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3"/>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Ammar Battah (2020)</a:t>
                      </a:r>
                      <a:endParaRPr lang="en-IN" sz="1200" dirty="0"/>
                    </a:p>
                  </a:txBody>
                  <a:tcPr marL="68580" marR="68580"/>
                </a:tc>
                <a:tc>
                  <a:txBody>
                    <a:bodyPr/>
                    <a:lstStyle/>
                    <a:p>
                      <a:r>
                        <a:rPr lang="en-IN" sz="1200" b="0" i="0" u="none" strike="noStrike" kern="1200" baseline="0" dirty="0">
                          <a:latin typeface="Times New Roman" panose="02020603050405020304" pitchFamily="18" charset="0"/>
                          <a:cs typeface="Times New Roman" panose="02020603050405020304" pitchFamily="18" charset="0"/>
                        </a:rPr>
                        <a:t>encrypted les, multi-party authority.</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Blockchain-Based Multi-Party Authorization for Accessing IPFS Encrypted Data.</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4"/>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Moayad Aloqaily (2020)</a:t>
                      </a:r>
                      <a:endParaRPr lang="en-IN" sz="1200" dirty="0"/>
                    </a:p>
                  </a:txBody>
                  <a:tcPr marL="68580" marR="68580"/>
                </a:tc>
                <a:tc>
                  <a:txBody>
                    <a:bodyPr/>
                    <a:lstStyle/>
                    <a:p>
                      <a:r>
                        <a:rPr lang="en-US" sz="1200" dirty="0">
                          <a:latin typeface="Times New Roman" panose="02020603050405020304" pitchFamily="18" charset="0"/>
                          <a:cs typeface="Times New Roman" panose="02020603050405020304" pitchFamily="18" charset="0"/>
                        </a:rPr>
                        <a:t>E</a:t>
                      </a:r>
                      <a:r>
                        <a:rPr lang="en-US" sz="1200" b="0" i="0" u="none" strike="noStrike" kern="1200" baseline="0" dirty="0">
                          <a:latin typeface="Times New Roman" panose="02020603050405020304" pitchFamily="18" charset="0"/>
                          <a:cs typeface="Times New Roman" panose="02020603050405020304" pitchFamily="18" charset="0"/>
                        </a:rPr>
                        <a:t>nergy trade framework using smart contracts. </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latin typeface="Times New Roman" panose="02020603050405020304" pitchFamily="18" charset="0"/>
                          <a:cs typeface="Times New Roman" panose="02020603050405020304" pitchFamily="18" charset="0"/>
                        </a:rPr>
                        <a:t>An Energy Trade Framework Using Smart Contracts: Overview and Challenges.</a:t>
                      </a:r>
                      <a:endParaRPr lang="en-IN" sz="1200" dirty="0"/>
                    </a:p>
                  </a:txBody>
                  <a:tcPr marL="68580" marR="68580"/>
                </a:tc>
                <a:extLst>
                  <a:ext uri="{0D108BD9-81ED-4DB2-BD59-A6C34878D82A}">
                    <a16:rowId xmlns:a16="http://schemas.microsoft.com/office/drawing/2014/main" xmlns="" val="10005"/>
                  </a:ext>
                </a:extLst>
              </a:tr>
              <a:tr h="421986">
                <a:tc>
                  <a:txBody>
                    <a:bodyPr/>
                    <a:lstStyle/>
                    <a:p>
                      <a:r>
                        <a:rPr lang="en-US" sz="1200" dirty="0">
                          <a:effectLst/>
                          <a:latin typeface="Times New Roman" panose="02020603050405020304" pitchFamily="18" charset="0"/>
                          <a:ea typeface="Calibri" panose="020F0502020204030204" pitchFamily="34" charset="0"/>
                        </a:rPr>
                        <a:t>XIAOLIN FU  (2020)</a:t>
                      </a:r>
                      <a:endParaRPr lang="en-IN" sz="1200" dirty="0"/>
                    </a:p>
                  </a:txBody>
                  <a:tcPr marL="68580" marR="68580"/>
                </a:tc>
                <a:tc>
                  <a:txBody>
                    <a:bodyPr/>
                    <a:lstStyle/>
                    <a:p>
                      <a:r>
                        <a:rPr lang="en-US" sz="1200" dirty="0">
                          <a:effectLst/>
                          <a:latin typeface="Times New Roman" panose="02020603050405020304" pitchFamily="18" charset="0"/>
                          <a:ea typeface="Calibri" panose="020F0502020204030204" pitchFamily="34" charset="0"/>
                        </a:rPr>
                        <a:t>Block-chain, large grid</a:t>
                      </a:r>
                      <a:endParaRPr lang="en-IN" sz="1200" dirty="0"/>
                    </a:p>
                  </a:txBody>
                  <a:tcPr marL="68580" marR="68580"/>
                </a:tc>
                <a:tc>
                  <a:txBody>
                    <a:bodyPr/>
                    <a:lstStyle/>
                    <a:p>
                      <a:r>
                        <a:rPr lang="en-US" sz="1200" b="0" i="0" u="none" strike="noStrike" kern="1200" baseline="0" dirty="0">
                          <a:latin typeface="Times New Roman" panose="02020603050405020304" pitchFamily="18" charset="0"/>
                          <a:cs typeface="Times New Roman" panose="02020603050405020304" pitchFamily="18" charset="0"/>
                        </a:rPr>
                        <a:t>Decentralized Access Control for IoT Data Using </a:t>
                      </a:r>
                      <a:r>
                        <a:rPr lang="en-IN" sz="1200" b="0" i="0" u="none" strike="noStrike" kern="1200" baseline="0" dirty="0">
                          <a:latin typeface="Times New Roman" panose="02020603050405020304" pitchFamily="18" charset="0"/>
                          <a:cs typeface="Times New Roman" panose="02020603050405020304" pitchFamily="18" charset="0"/>
                        </a:rPr>
                        <a:t>Blockchain and Trusted Oracles</a:t>
                      </a:r>
                      <a:endParaRPr lang="en-IN" sz="1200" dirty="0"/>
                    </a:p>
                  </a:txBody>
                  <a:tcPr marL="68580" marR="68580"/>
                </a:tc>
                <a:extLst>
                  <a:ext uri="{0D108BD9-81ED-4DB2-BD59-A6C34878D82A}">
                    <a16:rowId xmlns:a16="http://schemas.microsoft.com/office/drawing/2014/main" xmlns="" val="10006"/>
                  </a:ext>
                </a:extLst>
              </a:tr>
              <a:tr h="421986">
                <a:tc>
                  <a:txBody>
                    <a:bodyPr/>
                    <a:lstStyle/>
                    <a:p>
                      <a:r>
                        <a:rPr lang="en-IN" sz="1200" b="0" i="0" u="none" strike="noStrike" kern="1200" baseline="0" dirty="0">
                          <a:latin typeface="Times New Roman" panose="02020603050405020304" pitchFamily="18" charset="0"/>
                          <a:cs typeface="Times New Roman" panose="02020603050405020304" pitchFamily="18" charset="0"/>
                        </a:rPr>
                        <a:t>H. Albreiki (2019)</a:t>
                      </a:r>
                      <a:endParaRPr lang="en-IN" sz="1200" dirty="0"/>
                    </a:p>
                  </a:txBody>
                  <a:tcPr marL="68580" marR="68580"/>
                </a:tc>
                <a:tc>
                  <a:txBody>
                    <a:bodyPr/>
                    <a:lstStyle/>
                    <a:p>
                      <a:r>
                        <a:rPr lang="en-IN" sz="1200" b="0" i="0" u="none" strike="noStrike" kern="1200" baseline="0" dirty="0">
                          <a:latin typeface="Times New Roman" panose="02020603050405020304" pitchFamily="18" charset="0"/>
                          <a:cs typeface="Times New Roman" panose="02020603050405020304" pitchFamily="18" charset="0"/>
                        </a:rPr>
                        <a:t>trusted oracles, IoT data</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Research on Block-Chain-Based Intelligent Transaction and Collaborative Scheduling Strategies for Large Grid.</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7"/>
                  </a:ext>
                </a:extLst>
              </a:tr>
              <a:tr h="421986">
                <a:tc>
                  <a:txBody>
                    <a:bodyPr/>
                    <a:lstStyle/>
                    <a:p>
                      <a:r>
                        <a:rPr lang="en-IN" sz="1100" b="0" i="0" u="none" strike="noStrike" kern="1200" baseline="0" dirty="0">
                          <a:latin typeface="Times New Roman" panose="02020603050405020304" pitchFamily="18" charset="0"/>
                          <a:cs typeface="Times New Roman" panose="02020603050405020304" pitchFamily="18" charset="0"/>
                        </a:rPr>
                        <a:t>Nurzhan Zhumabekuly Aitzhan (2019)</a:t>
                      </a:r>
                      <a:endParaRPr lang="en-IN" sz="11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u="none" strike="noStrike" kern="1200" baseline="0" dirty="0">
                          <a:latin typeface="Times New Roman" panose="02020603050405020304" pitchFamily="18" charset="0"/>
                          <a:cs typeface="Times New Roman" panose="02020603050405020304" pitchFamily="18" charset="0"/>
                        </a:rPr>
                        <a:t>smart grid systems</a:t>
                      </a:r>
                    </a:p>
                  </a:txBody>
                  <a:tcPr marL="68580" marR="68580"/>
                </a:tc>
                <a:tc>
                  <a:txBody>
                    <a:bodyPr/>
                    <a:lstStyle/>
                    <a:p>
                      <a:r>
                        <a:rPr lang="en-US" sz="1100" dirty="0">
                          <a:latin typeface="Times New Roman" panose="02020603050405020304" pitchFamily="18" charset="0"/>
                          <a:cs typeface="Times New Roman" panose="02020603050405020304" pitchFamily="18" charset="0"/>
                        </a:rPr>
                        <a:t>Security and Privacy in Decentralized Energy Trading through Multi-Signatures, Blockchain and Anonymous Messaging Streams</a:t>
                      </a:r>
                      <a:endParaRPr lang="en-IN" sz="1100" dirty="0"/>
                    </a:p>
                  </a:txBody>
                  <a:tcPr marL="68580" marR="68580"/>
                </a:tc>
                <a:extLst>
                  <a:ext uri="{0D108BD9-81ED-4DB2-BD59-A6C34878D82A}">
                    <a16:rowId xmlns:a16="http://schemas.microsoft.com/office/drawing/2014/main" xmlns="" val="10008"/>
                  </a:ext>
                </a:extLst>
              </a:tr>
              <a:tr h="421986">
                <a:tc>
                  <a:txBody>
                    <a:bodyPr/>
                    <a:lstStyle/>
                    <a:p>
                      <a:r>
                        <a:rPr lang="en-US" sz="1100" b="0" i="0" u="none" strike="noStrike" kern="1200" baseline="0" dirty="0">
                          <a:latin typeface="Times New Roman" panose="02020603050405020304" pitchFamily="18" charset="0"/>
                          <a:cs typeface="Times New Roman" panose="02020603050405020304" pitchFamily="18" charset="0"/>
                        </a:rPr>
                        <a:t>K. Salah (2019)</a:t>
                      </a:r>
                      <a:endParaRPr lang="en-IN" sz="1100" dirty="0"/>
                    </a:p>
                  </a:txBody>
                  <a:tcPr marL="68580" marR="68580"/>
                </a:tc>
                <a:tc>
                  <a:txBody>
                    <a:bodyPr/>
                    <a:lstStyle/>
                    <a:p>
                      <a:r>
                        <a:rPr lang="en-IN" sz="1100" dirty="0">
                          <a:latin typeface="Times New Roman" panose="02020603050405020304" pitchFamily="18" charset="0"/>
                          <a:cs typeface="Times New Roman" panose="02020603050405020304" pitchFamily="18" charset="0"/>
                        </a:rPr>
                        <a:t>block chain, Smart Contracts</a:t>
                      </a:r>
                      <a:endParaRPr lang="en-IN" sz="1100" dirty="0"/>
                    </a:p>
                  </a:txBody>
                  <a:tcPr marL="68580" marR="68580"/>
                </a:tc>
                <a:tc>
                  <a:txBody>
                    <a:bodyPr/>
                    <a:lstStyle/>
                    <a:p>
                      <a:r>
                        <a:rPr lang="en-IN" sz="1100" b="0" i="0" u="none" strike="noStrike" kern="1200" baseline="0" dirty="0">
                          <a:latin typeface="Times New Roman" panose="02020603050405020304" pitchFamily="18" charset="0"/>
                          <a:cs typeface="Times New Roman" panose="02020603050405020304" pitchFamily="18" charset="0"/>
                        </a:rPr>
                        <a:t>Blockchain-based Soybean Traceability in Agricultural Supply Chain.</a:t>
                      </a:r>
                      <a:endParaRPr lang="en-IN" sz="1100" dirty="0"/>
                    </a:p>
                  </a:txBody>
                  <a:tcPr marL="68580" marR="68580"/>
                </a:tc>
                <a:extLst>
                  <a:ext uri="{0D108BD9-81ED-4DB2-BD59-A6C34878D82A}">
                    <a16:rowId xmlns:a16="http://schemas.microsoft.com/office/drawing/2014/main" xmlns="" val="10009"/>
                  </a:ext>
                </a:extLst>
              </a:tr>
              <a:tr h="421986">
                <a:tc>
                  <a:txBody>
                    <a:bodyPr/>
                    <a:lstStyle/>
                    <a:p>
                      <a:r>
                        <a:rPr lang="en-IN" sz="1200" dirty="0">
                          <a:latin typeface="Times New Roman" panose="02020603050405020304" pitchFamily="18" charset="0"/>
                          <a:cs typeface="Times New Roman" panose="02020603050405020304" pitchFamily="18" charset="0"/>
                        </a:rPr>
                        <a:t>RUIGUO YU(2017)</a:t>
                      </a:r>
                      <a:endParaRPr lang="en-IN" sz="1200" dirty="0"/>
                    </a:p>
                  </a:txBody>
                  <a:tcPr marL="68580" marR="68580"/>
                </a:tc>
                <a:tc>
                  <a:txBody>
                    <a:bodyPr/>
                    <a:lstStyle/>
                    <a:p>
                      <a:r>
                        <a:rPr lang="en-IN" sz="1200" dirty="0">
                          <a:latin typeface="Times New Roman" panose="02020603050405020304" pitchFamily="18" charset="0"/>
                          <a:cs typeface="Times New Roman" panose="02020603050405020304" pitchFamily="18" charset="0"/>
                        </a:rPr>
                        <a:t>block chain, hash encryption</a:t>
                      </a:r>
                      <a:endParaRPr lang="en-IN" sz="1200" dirty="0"/>
                    </a:p>
                  </a:txBody>
                  <a:tcPr marL="68580" marR="6858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Authentication With Block-Chain Algorithm and Text Encryption Protocol in Calculation of Social Network.</a:t>
                      </a:r>
                      <a:endParaRPr lang="en-IN" sz="1200" b="1"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xmlns="" val="139378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PROBLEM DEFINITION </a:t>
            </a: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Most software systems rely on cloud data storage for management of the </a:t>
            </a:r>
            <a:r>
              <a:rPr lang="en-US" sz="2000" dirty="0" err="1">
                <a:latin typeface="Times New Roman" panose="02020603050405020304" pitchFamily="18" charset="0"/>
                <a:cs typeface="Times New Roman" panose="02020603050405020304" pitchFamily="18" charset="0"/>
              </a:rPr>
              <a:t>data.It</a:t>
            </a:r>
            <a:r>
              <a:rPr lang="en-US" sz="2000" dirty="0">
                <a:latin typeface="Times New Roman" panose="02020603050405020304" pitchFamily="18" charset="0"/>
                <a:cs typeface="Times New Roman" panose="02020603050405020304" pitchFamily="18" charset="0"/>
              </a:rPr>
              <a:t> is the most reliable and convenient way of storing data. Data stored using cloud storage is stored in centralized manner.</a:t>
            </a:r>
          </a:p>
          <a:p>
            <a:pPr algn="just"/>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a:t>
            </a:r>
            <a:r>
              <a:rPr lang="en-US" sz="2000" dirty="0" err="1">
                <a:latin typeface="Times New Roman" panose="02020603050405020304" pitchFamily="18" charset="0"/>
                <a:cs typeface="Times New Roman" panose="02020603050405020304" pitchFamily="18" charset="0"/>
              </a:rPr>
              <a:t>Ethereum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8597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p:txBody>
          <a:bodyPr>
            <a:normAutofit/>
          </a:bodyPr>
          <a:lstStyle/>
          <a:p>
            <a:pPr marL="0" indent="0">
              <a:buNone/>
            </a:pPr>
            <a:r>
              <a:rPr lang="en-IN" sz="2800" b="1" u="sng" dirty="0">
                <a:latin typeface="Times New Roman" panose="02020603050405020304" pitchFamily="18" charset="0"/>
                <a:cs typeface="Times New Roman" panose="02020603050405020304" pitchFamily="18" charset="0"/>
              </a:rPr>
              <a:t>SOFTWARE ENVIRONMENT:</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Flask</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HTML5 , CSS , BOOTSTRAP 3</a:t>
            </a:r>
          </a:p>
          <a:p>
            <a:pPr>
              <a:buFont typeface="Wingdings" panose="05000000000000000000" pitchFamily="2" charset="2"/>
              <a:buChar char="§"/>
            </a:pPr>
            <a:r>
              <a:rPr lang="en" sz="2600" dirty="0">
                <a:latin typeface="Times New Roman" panose="02020603050405020304" pitchFamily="18" charset="0"/>
                <a:ea typeface="Times New Roman"/>
                <a:cs typeface="Times New Roman" panose="02020603050405020304" pitchFamily="18" charset="0"/>
                <a:sym typeface="Times New Roman"/>
              </a:rPr>
              <a:t>Python 3</a:t>
            </a:r>
          </a:p>
          <a:p>
            <a:pPr marL="0" indent="0">
              <a:buNone/>
            </a:pPr>
            <a:endParaRPr lang="en" sz="2600" dirty="0">
              <a:latin typeface="Times New Roman" panose="02020603050405020304" pitchFamily="18" charset="0"/>
              <a:ea typeface="Times New Roman"/>
              <a:cs typeface="Times New Roman" panose="02020603050405020304" pitchFamily="18" charset="0"/>
              <a:sym typeface="Times New Roman"/>
            </a:endParaRPr>
          </a:p>
          <a:p>
            <a:pPr marL="0" indent="0">
              <a:buNone/>
            </a:pPr>
            <a:r>
              <a:rPr lang="en" sz="2800" b="1" u="sng" dirty="0">
                <a:latin typeface="Times New Roman" panose="02020603050405020304" pitchFamily="18" charset="0"/>
                <a:ea typeface="Times New Roman"/>
                <a:cs typeface="Times New Roman" panose="02020603050405020304" pitchFamily="18" charset="0"/>
                <a:sym typeface="Times New Roman"/>
              </a:rPr>
              <a:t>HARDWARE ENVIRONMENT:</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2 GB RAM</a:t>
            </a:r>
          </a:p>
          <a:p>
            <a:pPr lvl="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80 GB Hard Disk</a:t>
            </a:r>
          </a:p>
          <a:p>
            <a:pPr lvl="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Above 2GHz Processor</a:t>
            </a:r>
          </a:p>
          <a:p>
            <a:pPr marL="0" lvl="0" indent="0">
              <a:buNone/>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10682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600200" y="1828801"/>
            <a:ext cx="5993264" cy="4525963"/>
          </a:xfrm>
        </p:spPr>
      </p:pic>
    </p:spTree>
    <p:extLst>
      <p:ext uri="{BB962C8B-B14F-4D97-AF65-F5344CB8AC3E}">
        <p14:creationId xmlns:p14="http://schemas.microsoft.com/office/powerpoint/2010/main" xmlns="" val="249607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A1C58-66A0-D7BF-BADF-D4E31925CE85}"/>
              </a:ext>
            </a:extLst>
          </p:cNvPr>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xmlns="" id="{E69856EC-5EA0-0D76-BDD4-06796FEB7D1F}"/>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968190" y="1748523"/>
            <a:ext cx="7207620" cy="4229317"/>
          </a:xfrm>
        </p:spPr>
      </p:pic>
    </p:spTree>
    <p:extLst>
      <p:ext uri="{BB962C8B-B14F-4D97-AF65-F5344CB8AC3E}">
        <p14:creationId xmlns:p14="http://schemas.microsoft.com/office/powerpoint/2010/main" xmlns="" val="282732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DATAFLOW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85204" y="2162731"/>
            <a:ext cx="8173591" cy="3400900"/>
          </a:xfrm>
        </p:spPr>
      </p:pic>
    </p:spTree>
    <p:extLst>
      <p:ext uri="{BB962C8B-B14F-4D97-AF65-F5344CB8AC3E}">
        <p14:creationId xmlns:p14="http://schemas.microsoft.com/office/powerpoint/2010/main" xmlns="" val="55560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b="7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USECASE DIAGRAM</a:t>
            </a:r>
          </a:p>
        </p:txBody>
      </p:sp>
      <p:sp>
        <p:nvSpPr>
          <p:cNvPr id="4" name="AutoShape 2" descr="blob:https://web.whatsapp.com/83edc1de-baf5-4b25-89e4-0c05737b182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83edc1de-baf5-4b25-89e4-0c05737b182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83edc1de-baf5-4b25-89e4-0c05737b182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blob:https://web.whatsapp.com/83edc1de-baf5-4b25-89e4-0c05737b1826"/>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19200" y="1828800"/>
            <a:ext cx="6744641" cy="4410691"/>
          </a:xfrm>
        </p:spPr>
      </p:pic>
    </p:spTree>
    <p:extLst>
      <p:ext uri="{BB962C8B-B14F-4D97-AF65-F5344CB8AC3E}">
        <p14:creationId xmlns:p14="http://schemas.microsoft.com/office/powerpoint/2010/main" xmlns="" val="311223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1049</Words>
  <Application>Microsoft Office PowerPoint</Application>
  <PresentationFormat>On-screen Show (4:3)</PresentationFormat>
  <Paragraphs>120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  BLOCKCHAIN-BASED SECURE CLOUD FILES SHARING SCHEME WITH FINE-GRAINED ACCESS CONTROL</vt:lpstr>
      <vt:lpstr>INTRODUCTION</vt:lpstr>
      <vt:lpstr>LITERATURE SURVEY</vt:lpstr>
      <vt:lpstr>PROBLEM DEFINITION </vt:lpstr>
      <vt:lpstr>DEVELOPMENT ENVIRONMENT</vt:lpstr>
      <vt:lpstr>SYSTEM ARCHITECTURE</vt:lpstr>
      <vt:lpstr>ER DIAGRAM</vt:lpstr>
      <vt:lpstr>DATAFLOW DIAGRAM</vt:lpstr>
      <vt:lpstr>USECASE DIAGRAM</vt:lpstr>
      <vt:lpstr>SEQUENCE DIAGRAM</vt:lpstr>
      <vt:lpstr>MODULE DESCRIPTION</vt:lpstr>
      <vt:lpstr>BLOCKCHAIN</vt:lpstr>
      <vt:lpstr>\PEER TO PEER NETWORK</vt:lpstr>
      <vt:lpstr>ADVANCED ENCRYPTION STANDARD</vt:lpstr>
      <vt:lpstr>INTERPLANETARY FILE SYSTEN</vt:lpstr>
      <vt:lpstr>TEST CASES &amp; REPORT</vt:lpstr>
      <vt:lpstr>UPLOAD FILE</vt:lpstr>
      <vt:lpstr>DOWNLOAD FILE</vt:lpstr>
      <vt:lpstr>SCREENSHOTS</vt:lpstr>
      <vt:lpstr>DATA SHARING PAGE</vt:lpstr>
      <vt:lpstr>UPLOAD  &amp;  BLOCK CREATION</vt:lpstr>
      <vt:lpstr>DOWNLOAD FILE</vt:lpstr>
      <vt:lpstr>DISCONNECT  &amp;  RETURN TO HOMEPAGE</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BLOCKCHAIN-BASED SECURE CLOUD FILES SHARING SCHEME WITH FINE-GRAINED ACCESS CONTROL</dc:title>
  <dc:creator>user</dc:creator>
  <cp:lastModifiedBy>Administrator</cp:lastModifiedBy>
  <cp:revision>31</cp:revision>
  <dcterms:created xsi:type="dcterms:W3CDTF">2022-05-20T09:58:47Z</dcterms:created>
  <dcterms:modified xsi:type="dcterms:W3CDTF">2022-05-23T05:24:19Z</dcterms:modified>
</cp:coreProperties>
</file>