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33" r:id="rId3"/>
    <p:sldId id="334" r:id="rId4"/>
    <p:sldId id="258" r:id="rId5"/>
    <p:sldId id="259" r:id="rId6"/>
    <p:sldId id="261" r:id="rId7"/>
    <p:sldId id="262" r:id="rId8"/>
    <p:sldId id="335" r:id="rId9"/>
    <p:sldId id="338" r:id="rId10"/>
    <p:sldId id="327" r:id="rId11"/>
    <p:sldId id="337" r:id="rId12"/>
    <p:sldId id="328" r:id="rId13"/>
    <p:sldId id="330" r:id="rId14"/>
    <p:sldId id="329" r:id="rId15"/>
    <p:sldId id="331" r:id="rId16"/>
    <p:sldId id="336" r:id="rId17"/>
    <p:sldId id="325" r:id="rId18"/>
    <p:sldId id="263" r:id="rId19"/>
    <p:sldId id="264"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D737-CABB-21FE-5280-1B37E3865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6D9CC-816A-4C77-15FC-1B1F6A6BA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1DE07B-EA25-3046-0A2C-0F14218F9E44}"/>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CB0031C3-3FBF-F7FD-659D-A9B0E81B5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5726D-6356-FC67-EE7E-B931783B984F}"/>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352775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E461-3593-F7DC-AEC6-4F4900A036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E85598-C94C-815D-E5C3-6AA1CF7BC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745FC-83CF-E6E8-8E64-CCD8B8CCC82C}"/>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CA8B2AEC-59EA-9AA8-4C41-B506AE134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AF0F4-2305-553A-23DE-656FF871EDB9}"/>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162372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EBAE3-46AA-C23D-E0CB-3B5FDA1CBF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659970-D2E2-A930-9291-CD959EFFF3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FAC02-DF7E-DFEC-50D7-7C5869CD9CF7}"/>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24D1414F-6658-676A-9736-8300EE99B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21680-0A64-F3D0-D9B5-A09CC9A5FF9D}"/>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59031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0F58-EB9E-D6C3-03E7-9E18ADE93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409A1-4DD4-7624-A93B-E3C6BC8E5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93BF9-CE43-4BCA-1CBC-4BE0C3423C42}"/>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2B334C95-6B60-9C7A-71EB-1A30837CA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07D8B-96D6-DCD8-FC70-4C7ABCB5A6A8}"/>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15958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9DEF-3582-308C-5360-CED55383E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F93F32-9D39-39BE-159C-0478A8E1F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D3365-8B8E-C7CE-1F62-7F40D20764DF}"/>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0B49B04A-8C51-9324-1937-9AB1143E2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DB992-83D5-A654-9275-929EFCA0B673}"/>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58805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57E5-CCEF-61C0-195A-1B679C964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CCAC3-488B-38F0-FA79-1509B15990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84283A-B588-1B63-47BC-6B1451ED6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05BE05-121D-934C-EF59-AF7EB49FCF90}"/>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6" name="Footer Placeholder 5">
            <a:extLst>
              <a:ext uri="{FF2B5EF4-FFF2-40B4-BE49-F238E27FC236}">
                <a16:creationId xmlns:a16="http://schemas.microsoft.com/office/drawing/2014/main" id="{E9A2260C-BFF5-0ABF-FAE1-8E5828146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DA6A3-08B2-EA61-FC9B-71765D005789}"/>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8716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B042-FFCE-B7CC-35D4-4E68DC9FE6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70939-C491-E7AC-41A3-389C3C4AC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75920-7E2D-B7DF-BC4D-C79F8F666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36D9B1-AC05-A11E-B2A8-31859BEF8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485E-CB2A-C3BB-98B5-C78B18C8A8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E12AB4-BF9C-853C-F2B0-6334794DDAAD}"/>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8" name="Footer Placeholder 7">
            <a:extLst>
              <a:ext uri="{FF2B5EF4-FFF2-40B4-BE49-F238E27FC236}">
                <a16:creationId xmlns:a16="http://schemas.microsoft.com/office/drawing/2014/main" id="{5B29C28E-5A09-FBD2-C78F-07D64869CE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68950-EA02-4C33-AD38-088CC5F5DBE6}"/>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166311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2F42-925C-BD25-A122-B6081BE305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28F108-FFD1-1F2E-2173-D78C3C7E80BD}"/>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4" name="Footer Placeholder 3">
            <a:extLst>
              <a:ext uri="{FF2B5EF4-FFF2-40B4-BE49-F238E27FC236}">
                <a16:creationId xmlns:a16="http://schemas.microsoft.com/office/drawing/2014/main" id="{EF9A2E9E-2976-A303-C046-324514DAA3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572197-DE94-B90E-5386-C43106202A57}"/>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03237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11EC2-180E-3508-2DB8-FDEF3D0FF9C1}"/>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3" name="Footer Placeholder 2">
            <a:extLst>
              <a:ext uri="{FF2B5EF4-FFF2-40B4-BE49-F238E27FC236}">
                <a16:creationId xmlns:a16="http://schemas.microsoft.com/office/drawing/2014/main" id="{18412F47-25E8-57A9-B19A-0BDCA529B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F764C3-62D0-35B8-2E39-87CA19FB5B74}"/>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8175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EC21-C71B-6A41-7BA6-6B76E876B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B4CE7D-22C2-FA21-A0E0-232607054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7493B-7EEC-2F35-6560-A3F73D9E5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B5817-FF43-AD39-9B82-A6E429268FA8}"/>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6" name="Footer Placeholder 5">
            <a:extLst>
              <a:ext uri="{FF2B5EF4-FFF2-40B4-BE49-F238E27FC236}">
                <a16:creationId xmlns:a16="http://schemas.microsoft.com/office/drawing/2014/main" id="{1EE325C6-2179-C726-8DD5-E5C6BFBEF9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A56DF-185E-D5DA-7990-D98D34A22F3F}"/>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222857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707D-5ABF-41FF-1EE1-18890366C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B994D4-DE17-A6D3-4D5E-1270DCD0F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137FA-6604-C436-12F2-16D36B395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6DFA3-2F6C-F93F-0736-C7642F4E0346}"/>
              </a:ext>
            </a:extLst>
          </p:cNvPr>
          <p:cNvSpPr>
            <a:spLocks noGrp="1"/>
          </p:cNvSpPr>
          <p:nvPr>
            <p:ph type="dt" sz="half" idx="10"/>
          </p:nvPr>
        </p:nvSpPr>
        <p:spPr/>
        <p:txBody>
          <a:bodyPr/>
          <a:lstStyle/>
          <a:p>
            <a:fld id="{5711CB11-F44F-4A6F-A1EB-401719CA5E58}" type="datetimeFigureOut">
              <a:rPr lang="en-IN" smtClean="0"/>
              <a:t>02-05-2022</a:t>
            </a:fld>
            <a:endParaRPr lang="en-IN"/>
          </a:p>
        </p:txBody>
      </p:sp>
      <p:sp>
        <p:nvSpPr>
          <p:cNvPr id="6" name="Footer Placeholder 5">
            <a:extLst>
              <a:ext uri="{FF2B5EF4-FFF2-40B4-BE49-F238E27FC236}">
                <a16:creationId xmlns:a16="http://schemas.microsoft.com/office/drawing/2014/main" id="{5F1E8379-CE1E-831D-135A-8D634E9104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9B58D-7D08-8256-7DFE-A8B005CC9EDE}"/>
              </a:ext>
            </a:extLst>
          </p:cNvPr>
          <p:cNvSpPr>
            <a:spLocks noGrp="1"/>
          </p:cNvSpPr>
          <p:nvPr>
            <p:ph type="sldNum" sz="quarter" idx="12"/>
          </p:nvPr>
        </p:nvSpPr>
        <p:spPr/>
        <p:txBody>
          <a:bodyPr/>
          <a:lstStyle/>
          <a:p>
            <a:fld id="{369CFA56-149B-4A83-B2C1-86C3811EB8DD}" type="slidenum">
              <a:rPr lang="en-IN" smtClean="0"/>
              <a:t>‹#›</a:t>
            </a:fld>
            <a:endParaRPr lang="en-IN"/>
          </a:p>
        </p:txBody>
      </p:sp>
    </p:spTree>
    <p:extLst>
      <p:ext uri="{BB962C8B-B14F-4D97-AF65-F5344CB8AC3E}">
        <p14:creationId xmlns:p14="http://schemas.microsoft.com/office/powerpoint/2010/main" val="402889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579BF-4999-C34F-4177-33D20B470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472A7-EB00-C788-8D68-382C277A6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54618-FB72-3B27-CF65-C45330A70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1CB11-F44F-4A6F-A1EB-401719CA5E58}" type="datetimeFigureOut">
              <a:rPr lang="en-IN" smtClean="0"/>
              <a:t>02-05-2022</a:t>
            </a:fld>
            <a:endParaRPr lang="en-IN"/>
          </a:p>
        </p:txBody>
      </p:sp>
      <p:sp>
        <p:nvSpPr>
          <p:cNvPr id="5" name="Footer Placeholder 4">
            <a:extLst>
              <a:ext uri="{FF2B5EF4-FFF2-40B4-BE49-F238E27FC236}">
                <a16:creationId xmlns:a16="http://schemas.microsoft.com/office/drawing/2014/main" id="{549F026C-9ED7-0641-0D78-E39B40C35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C8E9E5-1554-C641-1AF4-E10B4D326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CFA56-149B-4A83-B2C1-86C3811EB8DD}" type="slidenum">
              <a:rPr lang="en-IN" smtClean="0"/>
              <a:t>‹#›</a:t>
            </a:fld>
            <a:endParaRPr lang="en-IN"/>
          </a:p>
        </p:txBody>
      </p:sp>
    </p:spTree>
    <p:extLst>
      <p:ext uri="{BB962C8B-B14F-4D97-AF65-F5344CB8AC3E}">
        <p14:creationId xmlns:p14="http://schemas.microsoft.com/office/powerpoint/2010/main" val="206420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6B20-979E-4C3F-B21D-BD18A8BDB802}"/>
              </a:ext>
            </a:extLst>
          </p:cNvPr>
          <p:cNvSpPr>
            <a:spLocks noGrp="1"/>
          </p:cNvSpPr>
          <p:nvPr>
            <p:ph type="title"/>
          </p:nvPr>
        </p:nvSpPr>
        <p:spPr>
          <a:xfrm>
            <a:off x="838200" y="365125"/>
            <a:ext cx="10515600" cy="2349199"/>
          </a:xfrm>
        </p:spPr>
        <p:txBody>
          <a:bodyPr>
            <a:noAutofit/>
          </a:bodyPr>
          <a:lstStyle/>
          <a:p>
            <a:pPr algn="ctr"/>
            <a:r>
              <a:rPr lang="en-IN" sz="3600" b="1" dirty="0">
                <a:latin typeface="Times New Roman" panose="02020603050405020304" pitchFamily="18" charset="0"/>
                <a:cs typeface="Times New Roman" panose="02020603050405020304" pitchFamily="18" charset="0"/>
              </a:rPr>
              <a:t>A BLOCKCHAIN BASED SECURITY CLOUD FILE SHARING SCHEME WITH FINE GRAINED ACCESS CONTROL</a:t>
            </a:r>
          </a:p>
        </p:txBody>
      </p:sp>
      <p:sp>
        <p:nvSpPr>
          <p:cNvPr id="3" name="Content Placeholder 2">
            <a:extLst>
              <a:ext uri="{FF2B5EF4-FFF2-40B4-BE49-F238E27FC236}">
                <a16:creationId xmlns:a16="http://schemas.microsoft.com/office/drawing/2014/main" id="{E3275F89-8A1A-4B9C-9840-DA7444578A36}"/>
              </a:ext>
            </a:extLst>
          </p:cNvPr>
          <p:cNvSpPr>
            <a:spLocks noGrp="1"/>
          </p:cNvSpPr>
          <p:nvPr>
            <p:ph idx="1"/>
          </p:nvPr>
        </p:nvSpPr>
        <p:spPr>
          <a:xfrm>
            <a:off x="749808" y="3520441"/>
            <a:ext cx="10603992" cy="2656522"/>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Presented by :   Bahadur </a:t>
            </a:r>
            <a:r>
              <a:rPr lang="en-IN" dirty="0" err="1">
                <a:latin typeface="Times New Roman" panose="02020603050405020304" pitchFamily="18" charset="0"/>
                <a:cs typeface="Times New Roman" panose="02020603050405020304" pitchFamily="18" charset="0"/>
              </a:rPr>
              <a:t>Pravallika</a:t>
            </a:r>
            <a:r>
              <a:rPr lang="en-IN" dirty="0">
                <a:latin typeface="Times New Roman" panose="02020603050405020304" pitchFamily="18" charset="0"/>
                <a:cs typeface="Times New Roman" panose="02020603050405020304" pitchFamily="18" charset="0"/>
              </a:rPr>
              <a:t> (2018PECCS112)</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Sunkesula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Elahin</a:t>
            </a:r>
            <a:r>
              <a:rPr lang="en-IN" dirty="0">
                <a:latin typeface="Times New Roman" panose="02020603050405020304" pitchFamily="18" charset="0"/>
                <a:cs typeface="Times New Roman" panose="02020603050405020304" pitchFamily="18" charset="0"/>
              </a:rPr>
              <a:t> ( 2018PECCS217)</a:t>
            </a:r>
          </a:p>
          <a:p>
            <a:pPr marL="0" indent="0">
              <a:buNone/>
            </a:pPr>
            <a:r>
              <a:rPr lang="en-IN" dirty="0">
                <a:latin typeface="Times New Roman" panose="02020603050405020304" pitchFamily="18" charset="0"/>
                <a:cs typeface="Times New Roman" panose="02020603050405020304" pitchFamily="18" charset="0"/>
              </a:rPr>
              <a:t>                          Dhanusha Karanam( 2018PECCS123)</a:t>
            </a:r>
          </a:p>
          <a:p>
            <a:pPr marL="0" indent="0">
              <a:buNone/>
            </a:pPr>
            <a:r>
              <a:rPr lang="en-IN" dirty="0">
                <a:latin typeface="Times New Roman" panose="02020603050405020304" pitchFamily="18" charset="0"/>
                <a:cs typeface="Times New Roman" panose="02020603050405020304" pitchFamily="18" charset="0"/>
              </a:rPr>
              <a:t> Project Guide: Mrs P. Deepa</a:t>
            </a:r>
          </a:p>
        </p:txBody>
      </p:sp>
    </p:spTree>
    <p:extLst>
      <p:ext uri="{BB962C8B-B14F-4D97-AF65-F5344CB8AC3E}">
        <p14:creationId xmlns:p14="http://schemas.microsoft.com/office/powerpoint/2010/main" val="291714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2</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a:xfrm>
            <a:off x="1103312" y="1761423"/>
            <a:ext cx="8946541" cy="4486976"/>
          </a:xfrm>
        </p:spPr>
        <p:txBody>
          <a:bodyPr>
            <a:normAutofit lnSpcReduction="10000"/>
          </a:bodyPr>
          <a:lstStyle/>
          <a:p>
            <a:r>
              <a:rPr lang="en-IN"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 Multi-Level Security Access Control Model Based on Blockchain Technology</a:t>
            </a: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2021</a:t>
            </a:r>
          </a:p>
          <a:p>
            <a:r>
              <a:rPr lang="en-US" b="1" dirty="0">
                <a:solidFill>
                  <a:schemeClr val="tx1"/>
                </a:solidFill>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Xiang Yu, </a:t>
            </a:r>
            <a:r>
              <a:rPr lang="en-IN" dirty="0" err="1">
                <a:latin typeface="Times New Roman" panose="02020603050405020304" pitchFamily="18" charset="0"/>
                <a:cs typeface="Times New Roman" panose="02020603050405020304" pitchFamily="18" charset="0"/>
              </a:rPr>
              <a:t>Zhangxiang</a:t>
            </a:r>
            <a:r>
              <a:rPr lang="en-IN" dirty="0">
                <a:latin typeface="Times New Roman" panose="02020603050405020304" pitchFamily="18" charset="0"/>
                <a:cs typeface="Times New Roman" panose="02020603050405020304" pitchFamily="18" charset="0"/>
              </a:rPr>
              <a:t> Shu, </a:t>
            </a:r>
            <a:r>
              <a:rPr lang="en-IN" dirty="0" err="1">
                <a:latin typeface="Times New Roman" panose="02020603050405020304" pitchFamily="18" charset="0"/>
                <a:cs typeface="Times New Roman" panose="02020603050405020304" pitchFamily="18" charset="0"/>
              </a:rPr>
              <a:t>Qiang</a:t>
            </a:r>
            <a:r>
              <a:rPr lang="en-IN" dirty="0">
                <a:latin typeface="Times New Roman" panose="02020603050405020304" pitchFamily="18" charset="0"/>
                <a:cs typeface="Times New Roman" panose="02020603050405020304" pitchFamily="18" charset="0"/>
              </a:rPr>
              <a:t> Li, Jun Huang.</a:t>
            </a:r>
          </a:p>
          <a:p>
            <a:r>
              <a:rPr lang="en-IN" b="1" dirty="0">
                <a:latin typeface="Times New Roman" panose="02020603050405020304" pitchFamily="18" charset="0"/>
                <a:cs typeface="Times New Roman" panose="02020603050405020304" pitchFamily="18" charset="0"/>
              </a:rPr>
              <a:t>Technique:</a:t>
            </a:r>
            <a:r>
              <a:rPr lang="en-US"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BC-BLPM prototype system using the Hyperledger Fabric.</a:t>
            </a:r>
            <a:endParaRPr lang="en-IN" sz="24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Advantages: </a:t>
            </a:r>
            <a:r>
              <a:rPr lang="en-IN"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C-BLPM is a multi-level secure access control model using blockchain technology, which has the advantages of decentralization, auditability and scalability.</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 </a:t>
            </a:r>
            <a:r>
              <a:rPr lang="en-US" dirty="0">
                <a:latin typeface="Times New Roman" panose="02020603050405020304" pitchFamily="18" charset="0"/>
                <a:cs typeface="Times New Roman" panose="02020603050405020304" pitchFamily="18" charset="0"/>
              </a:rPr>
              <a:t>there are disadvantages in communication and computational overhead.</a:t>
            </a:r>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58187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3</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-Based Multi-Party Authorization for Accessing IPFS Encrypted Data.</a:t>
            </a:r>
            <a:endParaRPr lang="en-IN" sz="24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2020</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a:latin typeface="Times New Roman" panose="02020603050405020304" pitchFamily="18" charset="0"/>
                <a:cs typeface="Times New Roman" panose="02020603050405020304" pitchFamily="18" charset="0"/>
              </a:rPr>
              <a:t>Ammar Ayman </a:t>
            </a:r>
            <a:r>
              <a:rPr lang="en-IN" sz="2400" b="0" i="0" u="none" strike="noStrike" kern="1200" baseline="0" dirty="0" err="1">
                <a:latin typeface="Times New Roman" panose="02020603050405020304" pitchFamily="18" charset="0"/>
                <a:cs typeface="Times New Roman" panose="02020603050405020304" pitchFamily="18" charset="0"/>
              </a:rPr>
              <a:t>Battah</a:t>
            </a:r>
            <a:r>
              <a:rPr lang="en-IN" sz="2400" b="0" i="0" u="none" strike="noStrike" kern="1200" baseline="0" dirty="0">
                <a:latin typeface="Times New Roman" panose="02020603050405020304" pitchFamily="18" charset="0"/>
                <a:cs typeface="Times New Roman" panose="02020603050405020304" pitchFamily="18" charset="0"/>
              </a:rPr>
              <a:t>, Mohammad Moussa </a:t>
            </a:r>
            <a:r>
              <a:rPr lang="en-IN" sz="2400" b="0" i="0" u="none" strike="noStrike" kern="1200" baseline="0" dirty="0" err="1">
                <a:latin typeface="Times New Roman" panose="02020603050405020304" pitchFamily="18" charset="0"/>
                <a:cs typeface="Times New Roman" panose="02020603050405020304" pitchFamily="18" charset="0"/>
              </a:rPr>
              <a:t>Madine</a:t>
            </a:r>
            <a:r>
              <a:rPr lang="en-IN" sz="2400" b="0" i="0" u="none" strike="noStrike" kern="1200" baseline="0" dirty="0">
                <a:latin typeface="Times New Roman" panose="02020603050405020304" pitchFamily="18" charset="0"/>
                <a:cs typeface="Times New Roman" panose="02020603050405020304" pitchFamily="18" charset="0"/>
              </a:rPr>
              <a:t> Hamad </a:t>
            </a:r>
            <a:r>
              <a:rPr lang="en-IN" sz="2400" b="0" i="0" u="none" strike="noStrike" kern="1200" baseline="0" dirty="0" err="1">
                <a:latin typeface="Times New Roman" panose="02020603050405020304" pitchFamily="18" charset="0"/>
                <a:cs typeface="Times New Roman" panose="02020603050405020304" pitchFamily="18" charset="0"/>
              </a:rPr>
              <a:t>Alzabbi</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Ibrar</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Yaqoob</a:t>
            </a:r>
            <a:r>
              <a:rPr lang="en-IN" sz="2400" b="0" i="0" u="none" strike="noStrike" kern="1200" baseline="0" dirty="0">
                <a:latin typeface="Times New Roman" panose="02020603050405020304" pitchFamily="18" charset="0"/>
                <a:cs typeface="Times New Roman" panose="02020603050405020304" pitchFamily="18" charset="0"/>
              </a:rPr>
              <a:t>.</a:t>
            </a:r>
            <a:endParaRPr lang="en-IN" sz="28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Technique: </a:t>
            </a:r>
            <a:r>
              <a:rPr lang="en-IN" sz="2400" b="0" i="0" u="none" strike="noStrike" kern="1200" baseline="0" dirty="0">
                <a:latin typeface="Times New Roman" panose="02020603050405020304" pitchFamily="18" charset="0"/>
                <a:cs typeface="Times New Roman" panose="02020603050405020304" pitchFamily="18" charset="0"/>
              </a:rPr>
              <a:t>access control, authentication, encrypted les, multi-party authority.</a:t>
            </a:r>
          </a:p>
          <a:p>
            <a:r>
              <a:rPr lang="en-IN" b="1" dirty="0">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The distributed ledger of the proposed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-based solution acts as an immutable evidence for all the transactions recorded on it. It provides traceability features for access control related events.</a:t>
            </a:r>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 </a:t>
            </a:r>
            <a:r>
              <a:rPr lang="en-US" sz="2400" dirty="0">
                <a:latin typeface="Times New Roman" panose="02020603050405020304" pitchFamily="18" charset="0"/>
                <a:cs typeface="Times New Roman" panose="02020603050405020304" pitchFamily="18" charset="0"/>
              </a:rPr>
              <a:t>Some security concerns are not fully mitigated as they are very challenging.</a:t>
            </a:r>
            <a:endParaRPr lang="en-IN" sz="2400" dirty="0">
              <a:latin typeface="Times New Roman" panose="02020603050405020304" pitchFamily="18" charset="0"/>
              <a:cs typeface="Times New Roman" panose="02020603050405020304" pitchFamily="18" charset="0"/>
            </a:endParaRPr>
          </a:p>
          <a:p>
            <a:endParaRPr lang="en-US" sz="24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970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4</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IN" dirty="0"/>
              <a:t> </a:t>
            </a:r>
            <a:r>
              <a:rPr lang="en-US" sz="2800" b="0" i="0" u="none" strike="noStrike" kern="1200" baseline="0" dirty="0">
                <a:solidFill>
                  <a:schemeClr val="dk1"/>
                </a:solidFill>
                <a:latin typeface="+mn-lt"/>
                <a:ea typeface="+mn-ea"/>
                <a:cs typeface="+mn-cs"/>
              </a:rPr>
              <a:t> </a:t>
            </a:r>
            <a:r>
              <a:rPr lang="en-US" sz="2400" b="0" i="0" u="none" strike="noStrike" kern="1200" baseline="0" dirty="0">
                <a:latin typeface="Times New Roman" panose="02020603050405020304" pitchFamily="18" charset="0"/>
                <a:cs typeface="Times New Roman" panose="02020603050405020304" pitchFamily="18" charset="0"/>
              </a:rPr>
              <a:t>An Energy Trade Framework Using Smart Contracts: Overview and Challenges.</a:t>
            </a:r>
            <a:endParaRPr lang="en-IN" dirty="0"/>
          </a:p>
          <a:p>
            <a:r>
              <a:rPr lang="en-US" b="1" dirty="0">
                <a:latin typeface="Times New Roman" panose="02020603050405020304" pitchFamily="18" charset="0"/>
                <a:cs typeface="Times New Roman" panose="02020603050405020304" pitchFamily="18" charset="0"/>
              </a:rPr>
              <a:t>Year: </a:t>
            </a:r>
            <a:r>
              <a:rPr lang="en-US" sz="2400" dirty="0">
                <a:latin typeface="Times New Roman" panose="02020603050405020304" pitchFamily="18" charset="0"/>
                <a:cs typeface="Times New Roman" panose="02020603050405020304" pitchFamily="18" charset="0"/>
              </a:rPr>
              <a:t>2020</a:t>
            </a:r>
          </a:p>
          <a:p>
            <a:r>
              <a:rPr lang="en-US" b="1" dirty="0">
                <a:latin typeface="Times New Roman" panose="02020603050405020304" pitchFamily="18" charset="0"/>
                <a:cs typeface="Times New Roman" panose="02020603050405020304" pitchFamily="18" charset="0"/>
              </a:rPr>
              <a:t>Author: </a:t>
            </a:r>
            <a:r>
              <a:rPr lang="en-IN" sz="2400" b="0" i="0" u="none" strike="noStrike" kern="1200" baseline="0" dirty="0" err="1">
                <a:latin typeface="Times New Roman" panose="02020603050405020304" pitchFamily="18" charset="0"/>
                <a:cs typeface="Times New Roman" panose="02020603050405020304" pitchFamily="18" charset="0"/>
              </a:rPr>
              <a:t>Moayad</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Aloqaily</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Azzedine</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Boukerche</a:t>
            </a:r>
            <a:r>
              <a:rPr lang="en-IN" sz="2400" b="0" i="0" u="none" strike="noStrike" kern="1200" baseline="0" dirty="0">
                <a:latin typeface="Times New Roman" panose="02020603050405020304" pitchFamily="18" charset="0"/>
                <a:cs typeface="Times New Roman" panose="02020603050405020304" pitchFamily="18" charset="0"/>
              </a:rPr>
              <a:t>, Ouns </a:t>
            </a:r>
            <a:r>
              <a:rPr lang="en-IN" sz="2400" b="0" i="0" u="none" strike="noStrike" kern="1200" baseline="0" dirty="0" err="1">
                <a:latin typeface="Times New Roman" panose="02020603050405020304" pitchFamily="18" charset="0"/>
                <a:cs typeface="Times New Roman" panose="02020603050405020304" pitchFamily="18" charset="0"/>
              </a:rPr>
              <a:t>Bouachir</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Fariea</a:t>
            </a:r>
            <a:r>
              <a:rPr lang="en-IN" sz="2400" b="0" i="0" u="none" strike="noStrike" kern="1200" baseline="0" dirty="0">
                <a:latin typeface="Times New Roman" panose="02020603050405020304" pitchFamily="18" charset="0"/>
                <a:cs typeface="Times New Roman" panose="02020603050405020304" pitchFamily="18" charset="0"/>
              </a:rPr>
              <a:t> Khalid, and Sobia </a:t>
            </a:r>
            <a:r>
              <a:rPr lang="en-IN" sz="2400" b="0" i="0" u="none" strike="noStrike" kern="1200" baseline="0" dirty="0" err="1">
                <a:latin typeface="Times New Roman" panose="02020603050405020304" pitchFamily="18" charset="0"/>
                <a:cs typeface="Times New Roman" panose="02020603050405020304" pitchFamily="18" charset="0"/>
              </a:rPr>
              <a:t>Jangsher</a:t>
            </a:r>
            <a:r>
              <a:rPr lang="en-IN" sz="2400" b="0" i="0" u="none" strike="noStrike" kern="1200" baseline="0"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Technique: </a:t>
            </a:r>
            <a:r>
              <a:rPr lang="en-US" sz="2400" dirty="0">
                <a:latin typeface="Times New Roman" panose="02020603050405020304" pitchFamily="18" charset="0"/>
                <a:cs typeface="Times New Roman" panose="02020603050405020304" pitchFamily="18" charset="0"/>
              </a:rPr>
              <a:t>E</a:t>
            </a:r>
            <a:r>
              <a:rPr lang="en-US" sz="2400" b="0" i="0" u="none" strike="noStrike" kern="1200" baseline="0" dirty="0">
                <a:latin typeface="Times New Roman" panose="02020603050405020304" pitchFamily="18" charset="0"/>
                <a:cs typeface="Times New Roman" panose="02020603050405020304" pitchFamily="18" charset="0"/>
              </a:rPr>
              <a:t>nergy trade framework using smart contracts. </a:t>
            </a:r>
          </a:p>
          <a:p>
            <a:r>
              <a:rPr lang="en-US" b="1" dirty="0">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BC is an efficient, low-cost system due to its incorporation into microgrids, which provide users with significantly lower energy costs than conventional systems.</a:t>
            </a:r>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 </a:t>
            </a:r>
            <a:r>
              <a:rPr lang="en-US" sz="2400" b="0" i="0" u="none" strike="noStrike" kern="1200" baseline="0" dirty="0">
                <a:latin typeface="Times New Roman" panose="02020603050405020304" pitchFamily="18" charset="0"/>
                <a:cs typeface="Times New Roman" panose="02020603050405020304" pitchFamily="18" charset="0"/>
              </a:rPr>
              <a:t>block size is a bottleneck, and increasing it also increases the verification time and probability of an orphan block. </a:t>
            </a:r>
            <a:endParaRPr lang="en-IN" sz="2400"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24449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5</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IN" dirty="0"/>
              <a:t> </a:t>
            </a:r>
            <a:r>
              <a:rPr lang="en-US" sz="2400" b="0" i="0" u="none" strike="noStrike" kern="1200" baseline="0" dirty="0">
                <a:latin typeface="Times New Roman" panose="02020603050405020304" pitchFamily="18" charset="0"/>
                <a:cs typeface="Times New Roman" panose="02020603050405020304" pitchFamily="18" charset="0"/>
              </a:rPr>
              <a:t>Decentralized Access Control for IoT Data Using </a:t>
            </a:r>
            <a:r>
              <a:rPr lang="en-IN" sz="2400" b="0" i="0" u="none" strike="noStrike" kern="1200" baseline="0" dirty="0">
                <a:latin typeface="Times New Roman" panose="02020603050405020304" pitchFamily="18" charset="0"/>
                <a:cs typeface="Times New Roman" panose="02020603050405020304" pitchFamily="18" charset="0"/>
              </a:rPr>
              <a:t>Blockchain and Trusted Oracles</a:t>
            </a:r>
            <a:endParaRPr lang="en-IN" dirty="0"/>
          </a:p>
          <a:p>
            <a:r>
              <a:rPr lang="en-US" b="1" dirty="0">
                <a:latin typeface="Times New Roman" panose="02020603050405020304" pitchFamily="18" charset="0"/>
                <a:cs typeface="Times New Roman" panose="02020603050405020304" pitchFamily="18" charset="0"/>
              </a:rPr>
              <a:t>Year: </a:t>
            </a:r>
            <a:r>
              <a:rPr lang="en-US" sz="2400" dirty="0">
                <a:latin typeface="Times New Roman" panose="02020603050405020304" pitchFamily="18" charset="0"/>
                <a:cs typeface="Times New Roman" panose="02020603050405020304" pitchFamily="18" charset="0"/>
              </a:rPr>
              <a:t>2019</a:t>
            </a:r>
          </a:p>
          <a:p>
            <a:r>
              <a:rPr lang="en-US" b="1" dirty="0">
                <a:latin typeface="Times New Roman" panose="02020603050405020304" pitchFamily="18" charset="0"/>
                <a:cs typeface="Times New Roman" panose="02020603050405020304" pitchFamily="18" charset="0"/>
              </a:rPr>
              <a:t>Author: </a:t>
            </a:r>
            <a:r>
              <a:rPr lang="en-IN" sz="2400" b="0" i="0" u="none" strike="noStrike" kern="1200" baseline="0" dirty="0">
                <a:latin typeface="Times New Roman" panose="02020603050405020304" pitchFamily="18" charset="0"/>
                <a:cs typeface="Times New Roman" panose="02020603050405020304" pitchFamily="18" charset="0"/>
              </a:rPr>
              <a:t>H. </a:t>
            </a:r>
            <a:r>
              <a:rPr lang="en-IN" sz="2400" b="0" i="0" u="none" strike="noStrike" kern="1200" baseline="0" dirty="0" err="1">
                <a:latin typeface="Times New Roman" panose="02020603050405020304" pitchFamily="18" charset="0"/>
                <a:cs typeface="Times New Roman" panose="02020603050405020304" pitchFamily="18" charset="0"/>
              </a:rPr>
              <a:t>Albreiki</a:t>
            </a:r>
            <a:r>
              <a:rPr lang="en-IN" sz="2400" b="0" i="0" u="none" strike="noStrike" kern="1200" baseline="0" dirty="0">
                <a:latin typeface="Times New Roman" panose="02020603050405020304" pitchFamily="18" charset="0"/>
                <a:cs typeface="Times New Roman" panose="02020603050405020304" pitchFamily="18" charset="0"/>
              </a:rPr>
              <a:t>, L. </a:t>
            </a:r>
            <a:r>
              <a:rPr lang="en-IN" sz="2400" b="0" i="0" u="none" strike="noStrike" kern="1200" baseline="0" dirty="0" err="1">
                <a:latin typeface="Times New Roman" panose="02020603050405020304" pitchFamily="18" charset="0"/>
                <a:cs typeface="Times New Roman" panose="02020603050405020304" pitchFamily="18" charset="0"/>
              </a:rPr>
              <a:t>Alqassem</a:t>
            </a:r>
            <a:r>
              <a:rPr lang="en-IN" sz="2400" b="0" i="0" u="none" strike="noStrike" kern="1200" baseline="0" dirty="0">
                <a:latin typeface="Times New Roman" panose="02020603050405020304" pitchFamily="18" charset="0"/>
                <a:cs typeface="Times New Roman" panose="02020603050405020304" pitchFamily="18" charset="0"/>
              </a:rPr>
              <a:t>, K. Salah, M. H. Rehman, D. </a:t>
            </a:r>
            <a:r>
              <a:rPr lang="en-IN" sz="2400" b="0" i="0" u="none" strike="noStrike" kern="1200" baseline="0" dirty="0" err="1">
                <a:latin typeface="Times New Roman" panose="02020603050405020304" pitchFamily="18" charset="0"/>
                <a:cs typeface="Times New Roman" panose="02020603050405020304" pitchFamily="18" charset="0"/>
              </a:rPr>
              <a:t>Svetinovic</a:t>
            </a:r>
            <a:endParaRPr lang="en-IN" sz="28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Technique</a:t>
            </a:r>
            <a:r>
              <a:rPr lang="en-IN" sz="2400" b="1" dirty="0">
                <a:latin typeface="Times New Roman" panose="02020603050405020304" pitchFamily="18" charset="0"/>
                <a:cs typeface="Times New Roman" panose="02020603050405020304" pitchFamily="18" charset="0"/>
              </a:rPr>
              <a:t>: </a:t>
            </a:r>
            <a:r>
              <a:rPr lang="en-IN" sz="2400" b="0" i="0" u="none" strike="noStrike" kern="1200" baseline="0" dirty="0">
                <a:latin typeface="Times New Roman" panose="02020603050405020304" pitchFamily="18" charset="0"/>
                <a:cs typeface="Times New Roman" panose="02020603050405020304" pitchFamily="18" charset="0"/>
              </a:rPr>
              <a:t>trusted oracles, IoT data</a:t>
            </a:r>
          </a:p>
          <a:p>
            <a:r>
              <a:rPr lang="en-IN" b="1" dirty="0">
                <a:latin typeface="Times New Roman" panose="02020603050405020304" pitchFamily="18" charset="0"/>
                <a:cs typeface="Times New Roman" panose="02020603050405020304" pitchFamily="18" charset="0"/>
              </a:rPr>
              <a:t>Advantages:</a:t>
            </a:r>
            <a:r>
              <a:rPr lang="en-US" dirty="0"/>
              <a:t> </a:t>
            </a:r>
            <a:r>
              <a:rPr lang="en-US" sz="2400" dirty="0">
                <a:latin typeface="Times New Roman" panose="02020603050405020304" pitchFamily="18" charset="0"/>
                <a:cs typeface="Times New Roman" panose="02020603050405020304" pitchFamily="18" charset="0"/>
              </a:rPr>
              <a:t>it increases system scalability as users and devices can be registered and delisted from the system easily without the need to modify the system architecture.</a:t>
            </a:r>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a:t>
            </a:r>
            <a:r>
              <a:rPr lang="en-IN" sz="2400" b="0" i="0" u="none" strike="noStrike" kern="1200" baseline="0" dirty="0">
                <a:latin typeface="Times New Roman" panose="02020603050405020304" pitchFamily="18" charset="0"/>
                <a:cs typeface="Times New Roman" panose="02020603050405020304" pitchFamily="18" charset="0"/>
              </a:rPr>
              <a:t> data sharing </a:t>
            </a:r>
            <a:r>
              <a:rPr lang="en-US" sz="2400" b="0" i="0" u="none" strike="noStrike" kern="1200" baseline="0" dirty="0">
                <a:latin typeface="Times New Roman" panose="02020603050405020304" pitchFamily="18" charset="0"/>
                <a:cs typeface="Times New Roman" panose="02020603050405020304" pitchFamily="18" charset="0"/>
              </a:rPr>
              <a:t>may escalate the security risks and privacy concerns since malicious users can gain illegal access to the data and perform </a:t>
            </a:r>
            <a:r>
              <a:rPr lang="en-IN" sz="2400" b="0" i="0" u="none" strike="noStrike" kern="1200" baseline="0" dirty="0">
                <a:latin typeface="Times New Roman" panose="02020603050405020304" pitchFamily="18" charset="0"/>
                <a:cs typeface="Times New Roman" panose="02020603050405020304" pitchFamily="18" charset="0"/>
              </a:rPr>
              <a:t>unauthorized alteration.</a:t>
            </a:r>
            <a:endParaRPr lang="en-IN" sz="2400" dirty="0">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80401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6</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Title:</a:t>
            </a:r>
            <a:r>
              <a:rPr lang="en-IN" dirty="0"/>
              <a:t> </a:t>
            </a:r>
            <a:r>
              <a:rPr lang="en-US" sz="2400" dirty="0">
                <a:latin typeface="Times New Roman" panose="02020603050405020304" pitchFamily="18" charset="0"/>
                <a:cs typeface="Times New Roman" panose="02020603050405020304" pitchFamily="18" charset="0"/>
              </a:rPr>
              <a:t>Security and Privacy in Decentralized Energy Trading through Multi-Signatures, Blockchain and Anonymous Messaging Streams</a:t>
            </a:r>
            <a:endParaRPr lang="en-IN" sz="24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2019</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a:latin typeface="Times New Roman" panose="02020603050405020304" pitchFamily="18" charset="0"/>
                <a:cs typeface="Times New Roman" panose="02020603050405020304" pitchFamily="18" charset="0"/>
              </a:rPr>
              <a:t>Nurzhan </a:t>
            </a:r>
            <a:r>
              <a:rPr lang="en-IN" sz="2400" b="0" i="0" u="none" strike="noStrike" kern="1200" baseline="0" dirty="0" err="1">
                <a:latin typeface="Times New Roman" panose="02020603050405020304" pitchFamily="18" charset="0"/>
                <a:cs typeface="Times New Roman" panose="02020603050405020304" pitchFamily="18" charset="0"/>
              </a:rPr>
              <a:t>Zhumabekuly</a:t>
            </a:r>
            <a:r>
              <a:rPr lang="en-IN" sz="2400" b="0" i="0" u="none" strike="noStrike" kern="1200" baseline="0" dirty="0">
                <a:latin typeface="Times New Roman" panose="02020603050405020304" pitchFamily="18" charset="0"/>
                <a:cs typeface="Times New Roman" panose="02020603050405020304" pitchFamily="18" charset="0"/>
              </a:rPr>
              <a:t> </a:t>
            </a:r>
            <a:r>
              <a:rPr lang="en-IN" sz="2400" b="0" i="0" u="none" strike="noStrike" kern="1200" baseline="0" dirty="0" err="1">
                <a:latin typeface="Times New Roman" panose="02020603050405020304" pitchFamily="18" charset="0"/>
                <a:cs typeface="Times New Roman" panose="02020603050405020304" pitchFamily="18" charset="0"/>
              </a:rPr>
              <a:t>Aitzhan</a:t>
            </a:r>
            <a:r>
              <a:rPr lang="en-IN" sz="2400" b="0" i="0" u="none" strike="noStrike" kern="1200" baseline="0" dirty="0">
                <a:latin typeface="Times New Roman" panose="02020603050405020304" pitchFamily="18" charset="0"/>
                <a:cs typeface="Times New Roman" panose="02020603050405020304" pitchFamily="18" charset="0"/>
              </a:rPr>
              <a:t> and Davor </a:t>
            </a:r>
            <a:r>
              <a:rPr lang="en-IN" sz="2400" b="0" i="0" u="none" strike="noStrike" kern="1200" baseline="0" dirty="0" err="1">
                <a:latin typeface="Times New Roman" panose="02020603050405020304" pitchFamily="18" charset="0"/>
                <a:cs typeface="Times New Roman" panose="02020603050405020304" pitchFamily="18" charset="0"/>
              </a:rPr>
              <a:t>Svetinovic</a:t>
            </a:r>
            <a:r>
              <a:rPr lang="en-IN" sz="2400" b="0" i="0" u="none" strike="noStrike" kern="1200" baseline="0"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Technique:</a:t>
            </a:r>
            <a:r>
              <a:rPr lang="en-IN" dirty="0">
                <a:latin typeface="Times New Roman" panose="02020603050405020304" pitchFamily="18" charset="0"/>
                <a:cs typeface="Times New Roman" panose="02020603050405020304" pitchFamily="18" charset="0"/>
              </a:rPr>
              <a:t> </a:t>
            </a:r>
            <a:r>
              <a:rPr lang="en-IN" sz="2400" b="0" i="0" u="none" strike="noStrike" kern="1200" baseline="0" dirty="0">
                <a:latin typeface="Times New Roman" panose="02020603050405020304" pitchFamily="18" charset="0"/>
                <a:cs typeface="Times New Roman" panose="02020603050405020304" pitchFamily="18" charset="0"/>
              </a:rPr>
              <a:t>smart grid systems, decentralized energy trading.</a:t>
            </a:r>
          </a:p>
          <a:p>
            <a:r>
              <a:rPr lang="en-IN" b="1" dirty="0">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Decentralized microgrids combined with digital currencies such as Bitcoin can lead to a faster and more robust solution to power problems in such environments and extreme conditions. </a:t>
            </a:r>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 </a:t>
            </a:r>
            <a:r>
              <a:rPr lang="en-IN" sz="2400" b="0" i="0" u="none" strike="noStrike" kern="1200" baseline="0" dirty="0">
                <a:latin typeface="Times New Roman" panose="02020603050405020304" pitchFamily="18" charset="0"/>
                <a:cs typeface="Times New Roman" panose="02020603050405020304" pitchFamily="18" charset="0"/>
              </a:rPr>
              <a:t>here are </a:t>
            </a:r>
            <a:r>
              <a:rPr lang="en-US" sz="2400" b="0" i="0" u="none" strike="noStrike" kern="1200" baseline="0" dirty="0">
                <a:latin typeface="Times New Roman" panose="02020603050405020304" pitchFamily="18" charset="0"/>
                <a:cs typeface="Times New Roman" panose="02020603050405020304" pitchFamily="18" charset="0"/>
              </a:rPr>
              <a:t>a number of technology-related issues that are visible.</a:t>
            </a:r>
          </a:p>
          <a:p>
            <a:endParaRPr lang="en-US" dirty="0">
              <a:latin typeface="Times New Roman" panose="02020603050405020304" pitchFamily="18" charset="0"/>
              <a:cs typeface="Times New Roman" panose="02020603050405020304" pitchFamily="18" charset="0"/>
            </a:endParaRPr>
          </a:p>
          <a:p>
            <a:pPr marL="0" indent="0">
              <a:buNone/>
            </a:pPr>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93999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7</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Title:</a:t>
            </a:r>
            <a:r>
              <a:rPr lang="en-IN" dirty="0">
                <a:latin typeface="Times New Roman" panose="02020603050405020304" pitchFamily="18" charset="0"/>
                <a:cs typeface="Times New Roman" panose="02020603050405020304" pitchFamily="18" charset="0"/>
              </a:rPr>
              <a:t> </a:t>
            </a:r>
            <a:r>
              <a:rPr lang="en-IN" sz="2400" b="0" i="0" u="none" strike="noStrike" kern="1200" baseline="0" dirty="0">
                <a:latin typeface="Times New Roman" panose="02020603050405020304" pitchFamily="18" charset="0"/>
                <a:cs typeface="Times New Roman" panose="02020603050405020304" pitchFamily="18" charset="0"/>
              </a:rPr>
              <a:t>Blockchain-based Soybean Traceability in Agricultural Supply Chain.</a:t>
            </a:r>
            <a:endParaRPr lang="en-IN" sz="2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 </a:t>
            </a:r>
            <a:r>
              <a:rPr lang="en-US" sz="2400" dirty="0">
                <a:latin typeface="Times New Roman" panose="02020603050405020304" pitchFamily="18" charset="0"/>
                <a:cs typeface="Times New Roman" panose="02020603050405020304" pitchFamily="18" charset="0"/>
              </a:rPr>
              <a:t>2019</a:t>
            </a:r>
          </a:p>
          <a:p>
            <a:r>
              <a:rPr lang="en-US" b="1" dirty="0">
                <a:latin typeface="Times New Roman" panose="02020603050405020304" pitchFamily="18" charset="0"/>
                <a:cs typeface="Times New Roman" panose="02020603050405020304" pitchFamily="18" charset="0"/>
              </a:rPr>
              <a:t>Author: </a:t>
            </a:r>
            <a:r>
              <a:rPr lang="en-US" sz="2400" b="0" i="0" u="none" strike="noStrike" kern="1200" baseline="0" dirty="0">
                <a:latin typeface="Times New Roman" panose="02020603050405020304" pitchFamily="18" charset="0"/>
                <a:cs typeface="Times New Roman" panose="02020603050405020304" pitchFamily="18" charset="0"/>
              </a:rPr>
              <a:t>K. Salah, N. Nizamuddin, R. Jayaraman and M. Omar</a:t>
            </a:r>
            <a:endParaRPr lang="en-IN" sz="24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Technique: </a:t>
            </a:r>
            <a:r>
              <a:rPr lang="en-IN" sz="2400" b="0" i="0" u="none" strike="noStrike" kern="1200" baseline="0" dirty="0">
                <a:latin typeface="Times New Roman" panose="02020603050405020304" pitchFamily="18" charset="0"/>
                <a:cs typeface="Times New Roman" panose="02020603050405020304" pitchFamily="18" charset="0"/>
              </a:rPr>
              <a:t>Agricultural Supply Chain, Food Safety,</a:t>
            </a:r>
            <a:r>
              <a:rPr lang="en-US" sz="2400" b="0" i="0" u="none" strike="noStrike" kern="1200" baseline="0" dirty="0">
                <a:latin typeface="Times New Roman" panose="02020603050405020304" pitchFamily="18" charset="0"/>
                <a:cs typeface="Times New Roman" panose="02020603050405020304" pitchFamily="18" charset="0"/>
              </a:rPr>
              <a:t> Blockchain, Smart contracts, Traceability.</a:t>
            </a:r>
          </a:p>
          <a:p>
            <a:r>
              <a:rPr lang="en-US" b="1" dirty="0">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presents a blockchain-based solution and framework for traceability and visibility in the soybean supply chain using Ethereum smart contracts</a:t>
            </a:r>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Drawback: </a:t>
            </a:r>
            <a:r>
              <a:rPr lang="en-IN" sz="2400" b="0" i="0" u="none" strike="noStrike" kern="1200" baseline="0" dirty="0">
                <a:latin typeface="Times New Roman" panose="02020603050405020304" pitchFamily="18" charset="0"/>
                <a:cs typeface="Times New Roman" panose="02020603050405020304" pitchFamily="18" charset="0"/>
              </a:rPr>
              <a:t>presented </a:t>
            </a:r>
            <a:r>
              <a:rPr lang="en-US" sz="2400" b="0" i="0" u="none" strike="noStrike" kern="1200" baseline="0" dirty="0">
                <a:latin typeface="Times New Roman" panose="02020603050405020304" pitchFamily="18" charset="0"/>
                <a:cs typeface="Times New Roman" panose="02020603050405020304" pitchFamily="18" charset="0"/>
              </a:rPr>
              <a:t>aspects and details are generic enough and can be applied to provide trusted and decentralized traceability.</a:t>
            </a:r>
            <a:endParaRPr lang="en-IN" sz="2400" b="0" i="0" u="none" strike="noStrike" kern="1200" baseline="0"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8098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368" y="822960"/>
            <a:ext cx="10695432" cy="5354003"/>
          </a:xfrm>
        </p:spPr>
        <p:txBody>
          <a:bodyPr>
            <a:normAutofit lnSpcReduction="10000"/>
          </a:bodyPr>
          <a:lstStyle/>
          <a:p>
            <a:pPr marL="0" indent="0">
              <a:buNone/>
            </a:pPr>
            <a:r>
              <a:rPr lang="en-US" sz="4800" b="1" dirty="0"/>
              <a:t>Feasibility Study:</a:t>
            </a:r>
          </a:p>
          <a:p>
            <a:pPr marL="0" indent="0">
              <a:buNone/>
            </a:pPr>
            <a:r>
              <a:rPr lang="en-US" b="1" dirty="0">
                <a:latin typeface="Times New Roman" panose="02020603050405020304" pitchFamily="18" charset="0"/>
                <a:cs typeface="Times New Roman" panose="02020603050405020304" pitchFamily="18" charset="0"/>
              </a:rPr>
              <a:t>Technical Feasibility Study: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a block chain-based system using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smart contracts to manage access control policies in a decentralized manner without a trusted third party</a:t>
            </a:r>
            <a:r>
              <a:rPr lang="en-IN"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Flask Framework and Python3.</a:t>
            </a:r>
          </a:p>
          <a:p>
            <a:pPr marL="0" indent="0">
              <a:buNone/>
            </a:pPr>
            <a:r>
              <a:rPr lang="en-US" b="1" dirty="0">
                <a:latin typeface="Times New Roman" panose="02020603050405020304" pitchFamily="18" charset="0"/>
                <a:cs typeface="Times New Roman" panose="02020603050405020304" pitchFamily="18" charset="0"/>
              </a:rPr>
              <a:t>Economic Feasibility Study: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use of Block Chain eliminates the need for third parties, thereby lowering costs.</a:t>
            </a:r>
          </a:p>
          <a:p>
            <a:pPr marL="0" indent="0">
              <a:buNone/>
            </a:pPr>
            <a:r>
              <a:rPr lang="en-US" b="1" dirty="0">
                <a:latin typeface="Times New Roman" panose="02020603050405020304" pitchFamily="18" charset="0"/>
                <a:cs typeface="Times New Roman" panose="02020603050405020304" pitchFamily="18" charset="0"/>
              </a:rPr>
              <a:t>Social Feasibility Study: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Security provided for file sharing and if once the data is entered it cannot be changed or tampered.</a:t>
            </a:r>
          </a:p>
        </p:txBody>
      </p:sp>
    </p:spTree>
    <p:extLst>
      <p:ext uri="{BB962C8B-B14F-4D97-AF65-F5344CB8AC3E}">
        <p14:creationId xmlns:p14="http://schemas.microsoft.com/office/powerpoint/2010/main" val="27092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646111" y="1252728"/>
            <a:ext cx="10707689" cy="513068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Ethereum Blockchain.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Blockchain.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96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IN" sz="3600" b="1" dirty="0">
                <a:latin typeface="Times New Roman" panose="02020603050405020304" pitchFamily="18" charset="0"/>
                <a:cs typeface="Times New Roman" panose="02020603050405020304" pitchFamily="18" charset="0"/>
              </a:rPr>
              <a:t>Architecture </a:t>
            </a:r>
          </a:p>
        </p:txBody>
      </p:sp>
      <p:pic>
        <p:nvPicPr>
          <p:cNvPr id="4" name="Content Placeholder 3"/>
          <p:cNvPicPr>
            <a:picLocks noGrp="1" noChangeAspect="1"/>
          </p:cNvPicPr>
          <p:nvPr>
            <p:ph idx="1"/>
          </p:nvPr>
        </p:nvPicPr>
        <p:blipFill>
          <a:blip r:embed="rId2"/>
          <a:stretch>
            <a:fillRect/>
          </a:stretch>
        </p:blipFill>
        <p:spPr>
          <a:xfrm>
            <a:off x="2973606" y="1594291"/>
            <a:ext cx="6025331" cy="4555115"/>
          </a:xfrm>
          <a:prstGeom prst="rect">
            <a:avLst/>
          </a:prstGeom>
        </p:spPr>
      </p:pic>
    </p:spTree>
    <p:extLst>
      <p:ext uri="{BB962C8B-B14F-4D97-AF65-F5344CB8AC3E}">
        <p14:creationId xmlns:p14="http://schemas.microsoft.com/office/powerpoint/2010/main" val="197292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Function of each operation number and flow of the system are explained below: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(1) Sender is authenticated by smart contract. </a:t>
            </a:r>
          </a:p>
          <a:p>
            <a:pPr marL="0" indent="0" algn="just">
              <a:buNone/>
            </a:pPr>
            <a:r>
              <a:rPr lang="en-US" sz="2400" dirty="0">
                <a:latin typeface="Times New Roman" panose="02020603050405020304" pitchFamily="18" charset="0"/>
                <a:cs typeface="Times New Roman" panose="02020603050405020304" pitchFamily="18" charset="0"/>
              </a:rPr>
              <a:t>(2) New user block is added to Blockchain by smart contract after successful authentication of user. </a:t>
            </a:r>
          </a:p>
          <a:p>
            <a:pPr marL="0" indent="0" algn="just">
              <a:buNone/>
            </a:pPr>
            <a:r>
              <a:rPr lang="en-US" sz="2400" dirty="0">
                <a:latin typeface="Times New Roman" panose="02020603050405020304" pitchFamily="18" charset="0"/>
                <a:cs typeface="Times New Roman" panose="02020603050405020304" pitchFamily="18" charset="0"/>
              </a:rPr>
              <a:t>(3) Sender uploads a file to Interplanetary File System (IPFS). </a:t>
            </a:r>
          </a:p>
          <a:p>
            <a:pPr marL="0" indent="0" algn="just">
              <a:buNone/>
            </a:pPr>
            <a:r>
              <a:rPr lang="en-US" sz="2400" dirty="0">
                <a:latin typeface="Times New Roman" panose="02020603050405020304" pitchFamily="18" charset="0"/>
                <a:cs typeface="Times New Roman" panose="02020603050405020304" pitchFamily="18" charset="0"/>
              </a:rPr>
              <a:t>(4) IPFS returns cryptographic on successful storage of file. If hash key returned by IPFS is trusted then it is stored on Blockchain. This authentication is done by Smart Contract. </a:t>
            </a:r>
          </a:p>
          <a:p>
            <a:pPr marL="0" indent="0" algn="just">
              <a:buNone/>
            </a:pPr>
            <a:r>
              <a:rPr lang="en-US" sz="2400" dirty="0">
                <a:latin typeface="Times New Roman" panose="02020603050405020304" pitchFamily="18" charset="0"/>
                <a:cs typeface="Times New Roman" panose="02020603050405020304" pitchFamily="18" charset="0"/>
              </a:rPr>
              <a:t>(5) Cryptographic hash key of uploaded file now can be accessed by sender using Blockchain. </a:t>
            </a:r>
          </a:p>
        </p:txBody>
      </p:sp>
    </p:spTree>
    <p:extLst>
      <p:ext uri="{BB962C8B-B14F-4D97-AF65-F5344CB8AC3E}">
        <p14:creationId xmlns:p14="http://schemas.microsoft.com/office/powerpoint/2010/main" val="69858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cloud services greatly facilitate file sharing online, there's been a growing awareness of the security challenges brought by outsourcing data to a third party.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Traditionally, the centralized management of cloud service provider brings about safety issues because the third party is only semi-trusted by clients. Besides, it causes trouble for sharing online data conveniently.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Blockchain technology is utilized for decentralized safety administration and provide more user-friendly service.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Apart from that, Cipher text-Policy Attribute Based Encryption is introduced as an effective tool to realize fine-grained data access control of the stored files.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Meanwhile, the security analysis proves the confidentiality and integrity of the data stored in the cloud server. Finally, we evaluate the performance of computation overhead of our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90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868680"/>
            <a:ext cx="10878312" cy="530828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(6) User initiates file sending operation by entering ether account address (public key) of receiver. </a:t>
            </a:r>
          </a:p>
          <a:p>
            <a:pPr marL="0" indent="0" algn="just">
              <a:buNone/>
            </a:pPr>
            <a:r>
              <a:rPr lang="en-US" sz="2400" dirty="0">
                <a:latin typeface="Times New Roman" panose="02020603050405020304" pitchFamily="18" charset="0"/>
                <a:cs typeface="Times New Roman" panose="02020603050405020304" pitchFamily="18" charset="0"/>
              </a:rPr>
              <a:t>(7) Authentication of particular receiver is checked by smart contract. </a:t>
            </a:r>
          </a:p>
          <a:p>
            <a:pPr marL="0" indent="0" algn="just">
              <a:buNone/>
            </a:pPr>
            <a:r>
              <a:rPr lang="en-US" sz="2400" dirty="0">
                <a:latin typeface="Times New Roman" panose="02020603050405020304" pitchFamily="18" charset="0"/>
                <a:cs typeface="Times New Roman" panose="02020603050405020304" pitchFamily="18" charset="0"/>
              </a:rPr>
              <a:t>(8) Cryptographic hash key is stored on receivers block by Smart Contract. </a:t>
            </a:r>
          </a:p>
          <a:p>
            <a:pPr marL="0" indent="0" algn="just">
              <a:buNone/>
            </a:pPr>
            <a:r>
              <a:rPr lang="en-US" sz="2400" dirty="0">
                <a:latin typeface="Times New Roman" panose="02020603050405020304" pitchFamily="18" charset="0"/>
                <a:cs typeface="Times New Roman" panose="02020603050405020304" pitchFamily="18" charset="0"/>
              </a:rPr>
              <a:t>(9) Authenticated receivers receives hash key sent by sender.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(10) Receiver requests a particular file to IPFS. </a:t>
            </a:r>
          </a:p>
          <a:p>
            <a:pPr marL="0" indent="0" algn="just">
              <a:buNone/>
            </a:pPr>
            <a:r>
              <a:rPr lang="en-US" sz="2400" dirty="0">
                <a:latin typeface="Times New Roman" panose="02020603050405020304" pitchFamily="18" charset="0"/>
                <a:cs typeface="Times New Roman" panose="02020603050405020304" pitchFamily="18" charset="0"/>
              </a:rPr>
              <a:t>(11) Receiver gets access to file, if and only their private key pair matches with public key which was used for encryption of a file while sending it.</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85672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 </a:t>
            </a:r>
            <a:endParaRPr lang="en-IN" sz="3600" dirty="0"/>
          </a:p>
        </p:txBody>
      </p:sp>
      <p:sp>
        <p:nvSpPr>
          <p:cNvPr id="3" name="Content Placeholder 2"/>
          <p:cNvSpPr>
            <a:spLocks noGrp="1"/>
          </p:cNvSpPr>
          <p:nvPr>
            <p:ph idx="1"/>
          </p:nvPr>
        </p:nvSpPr>
        <p:spPr/>
        <p:txBody>
          <a:bodyPr>
            <a:normAutofit/>
          </a:bodyPr>
          <a:lstStyle/>
          <a:p>
            <a:pPr marL="0" indent="0" algn="just">
              <a:lnSpc>
                <a:spcPct val="200000"/>
              </a:lnSpc>
              <a:buNone/>
            </a:pPr>
            <a:r>
              <a:rPr lang="en-US" sz="2400" dirty="0">
                <a:latin typeface="Times New Roman" panose="02020603050405020304" pitchFamily="18" charset="0"/>
                <a:cs typeface="Times New Roman" panose="02020603050405020304" pitchFamily="18" charset="0"/>
              </a:rPr>
              <a:t>	This project proposes the design and architecture of an advanced as well as secured web application for storing and sharing the data. A simple, affordable, easy to use and most secured system is proposed to solve the data security issues like integrity, authenticity and data unavailability.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86384" y="1252728"/>
            <a:ext cx="10567416" cy="5121536"/>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Ethereum Blockchain.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Blockchain.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2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In traditional mechanism of centralized data handling system, it inevitably inherits the single point of failure drawback of relying on third party services. In some cases, cloud storage systems are backed up to avoid data unavailability. In many cases data security is at stake because cloud storage services providers need to suffer from unnecessary disputes such as political censorship.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2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 Advantage: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 users no longer physically possess the storage of their data, traditional cryptographic primitives for the purpose of data security protection cannot be directly adopted.</a:t>
            </a:r>
            <a:endParaRPr lang="en-IN" dirty="0">
              <a:latin typeface="Times New Roman" panose="02020603050405020304" pitchFamily="18" charset="0"/>
              <a:cs typeface="Times New Roman" panose="02020603050405020304" pitchFamily="18" charset="0"/>
            </a:endParaRPr>
          </a:p>
          <a:p>
            <a:pPr lvl="0" algn="just">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They do not perform the multiple auditing task in simultaneously.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74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The proposed system consists of Interplanetary File System (IPFS), Ethereum Blockchain and Smart Contracts. This architecture depicts exact file sharing mechanism proposed by this decentralized web application. Smart Contracts in the system are kept center because they are responsible for carrying out different data operations in a secured manner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42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Advantage: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200000"/>
              </a:lnSpc>
            </a:pPr>
            <a:r>
              <a:rPr lang="en-US" sz="2400" dirty="0">
                <a:latin typeface="Times New Roman" panose="02020603050405020304" pitchFamily="18" charset="0"/>
                <a:cs typeface="Times New Roman" panose="02020603050405020304" pitchFamily="18" charset="0"/>
              </a:rPr>
              <a:t>IPFS over traditional data storage system is that there is no central server</a:t>
            </a:r>
          </a:p>
          <a:p>
            <a:pPr lvl="0"/>
            <a:r>
              <a:rPr lang="en-US" sz="2400" dirty="0">
                <a:latin typeface="Times New Roman" panose="02020603050405020304" pitchFamily="18" charset="0"/>
                <a:cs typeface="Times New Roman" panose="02020603050405020304" pitchFamily="18" charset="0"/>
              </a:rPr>
              <a:t>High security provide for file sharing.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85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And Hardware Requirements:</a:t>
            </a:r>
          </a:p>
        </p:txBody>
      </p:sp>
      <p:sp>
        <p:nvSpPr>
          <p:cNvPr id="3" name="Content Placeholder 2"/>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 dirty="0">
                <a:latin typeface="Times New Roman" panose="02020603050405020304" pitchFamily="18" charset="0"/>
                <a:ea typeface="Times New Roman"/>
                <a:cs typeface="Times New Roman" panose="02020603050405020304" pitchFamily="18" charset="0"/>
                <a:sym typeface="Times New Roman"/>
              </a:rPr>
              <a:t>Flask</a:t>
            </a:r>
          </a:p>
          <a:p>
            <a:pPr>
              <a:buFont typeface="Wingdings" panose="05000000000000000000" pitchFamily="2" charset="2"/>
              <a:buChar char="Ø"/>
            </a:pPr>
            <a:r>
              <a:rPr lang="en" dirty="0">
                <a:latin typeface="Times New Roman" panose="02020603050405020304" pitchFamily="18" charset="0"/>
                <a:ea typeface="Times New Roman"/>
                <a:cs typeface="Times New Roman" panose="02020603050405020304" pitchFamily="18" charset="0"/>
                <a:sym typeface="Times New Roman"/>
              </a:rPr>
              <a:t>HTML5 , CSS , BOOTSTRAP 3</a:t>
            </a:r>
          </a:p>
          <a:p>
            <a:pPr>
              <a:buFont typeface="Wingdings" panose="05000000000000000000" pitchFamily="2" charset="2"/>
              <a:buChar char="Ø"/>
            </a:pPr>
            <a:r>
              <a:rPr lang="en" dirty="0">
                <a:latin typeface="Times New Roman" panose="02020603050405020304" pitchFamily="18" charset="0"/>
                <a:ea typeface="Times New Roman"/>
                <a:cs typeface="Times New Roman" panose="02020603050405020304" pitchFamily="18" charset="0"/>
                <a:sym typeface="Times New Roman"/>
              </a:rPr>
              <a:t>Python 3</a:t>
            </a:r>
          </a:p>
          <a:p>
            <a:pPr marL="0" indent="0">
              <a:buNone/>
            </a:pPr>
            <a:r>
              <a:rPr lang="en" b="1" dirty="0">
                <a:latin typeface="Times New Roman" panose="02020603050405020304" pitchFamily="18" charset="0"/>
                <a:ea typeface="Times New Roman"/>
                <a:cs typeface="Times New Roman" panose="02020603050405020304" pitchFamily="18" charset="0"/>
                <a:sym typeface="Times New Roman"/>
              </a:rPr>
              <a:t>Hardware: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GB RAM</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80 GB Hard Disk</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Above 2GHz Processor</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 Card</a:t>
            </a:r>
          </a:p>
          <a:p>
            <a:pPr marL="0" indent="0">
              <a:buNone/>
            </a:pPr>
            <a:endParaRPr lang="en" dirty="0">
              <a:solidFill>
                <a:srgbClr val="000000"/>
              </a:solidFill>
              <a:latin typeface="Times New Roman"/>
              <a:ea typeface="Times New Roman"/>
              <a:cs typeface="Times New Roman"/>
              <a:sym typeface="Times New Roman"/>
            </a:endParaRPr>
          </a:p>
          <a:p>
            <a:pPr marL="0" indent="0">
              <a:buNone/>
            </a:pPr>
            <a:endParaRPr lang="en" dirty="0">
              <a:solidFill>
                <a:srgbClr val="000000"/>
              </a:solidFill>
              <a:latin typeface="Times New Roman"/>
              <a:ea typeface="Times New Roman"/>
              <a:cs typeface="Times New Roman"/>
              <a:sym typeface="Times New Roman"/>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6940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An Efficient Secure System for Fetching Data from the Outsourced Encrypted Databases.</a:t>
            </a:r>
            <a:endParaRPr lang="en-IN" b="1"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2021</a:t>
            </a:r>
          </a:p>
          <a:p>
            <a:r>
              <a:rPr lang="en-US" b="1" dirty="0">
                <a:solidFill>
                  <a:schemeClr val="tx1"/>
                </a:solidFill>
                <a:latin typeface="Times New Roman" panose="02020603050405020304" pitchFamily="18" charset="0"/>
                <a:cs typeface="Times New Roman" panose="02020603050405020304" pitchFamily="18" charset="0"/>
              </a:rPr>
              <a:t>Author: </a:t>
            </a:r>
            <a:r>
              <a:rPr lang="en-IN" sz="2000" dirty="0">
                <a:latin typeface="Times New Roman" panose="02020603050405020304" pitchFamily="18" charset="0"/>
                <a:cs typeface="Times New Roman" panose="02020603050405020304" pitchFamily="18" charset="0"/>
              </a:rPr>
              <a:t>Sultan </a:t>
            </a:r>
            <a:r>
              <a:rPr lang="en-IN" sz="2000" dirty="0" err="1">
                <a:latin typeface="Times New Roman" panose="02020603050405020304" pitchFamily="18" charset="0"/>
                <a:cs typeface="Times New Roman" panose="02020603050405020304" pitchFamily="18" charset="0"/>
              </a:rPr>
              <a:t>Almakdi</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Brajendra</a:t>
            </a:r>
            <a:r>
              <a:rPr lang="en-IN" sz="2000" dirty="0">
                <a:latin typeface="Times New Roman" panose="02020603050405020304" pitchFamily="18" charset="0"/>
                <a:cs typeface="Times New Roman" panose="02020603050405020304" pitchFamily="18" charset="0"/>
              </a:rPr>
              <a:t> Panda , Mohammed </a:t>
            </a:r>
            <a:r>
              <a:rPr lang="en-IN" sz="2000" dirty="0" err="1">
                <a:latin typeface="Times New Roman" panose="02020603050405020304" pitchFamily="18" charset="0"/>
                <a:cs typeface="Times New Roman" panose="02020603050405020304" pitchFamily="18" charset="0"/>
              </a:rPr>
              <a:t>Alshehri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Abdulwahab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Alazeb</a:t>
            </a:r>
            <a:r>
              <a:rPr lang="en-IN" sz="2000" dirty="0">
                <a:latin typeface="Times New Roman" panose="02020603050405020304" pitchFamily="18" charset="0"/>
                <a:cs typeface="Times New Roman" panose="02020603050405020304" pitchFamily="18" charset="0"/>
              </a:rPr>
              <a:t>.</a:t>
            </a:r>
            <a:endParaRPr lang="en-IN" sz="24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Technique: </a:t>
            </a:r>
            <a:endParaRPr lang="en-IN" sz="2400" b="0" i="0" u="none" strike="noStrike" kern="1200" baseline="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Advantages: </a:t>
            </a:r>
          </a:p>
          <a:p>
            <a:r>
              <a:rPr lang="en-US" b="1" dirty="0">
                <a:latin typeface="Times New Roman" panose="02020603050405020304" pitchFamily="18" charset="0"/>
                <a:cs typeface="Times New Roman" panose="02020603050405020304" pitchFamily="18" charset="0"/>
              </a:rPr>
              <a:t>Drawback: </a:t>
            </a:r>
            <a:r>
              <a:rPr lang="en-US" dirty="0">
                <a:latin typeface="Times New Roman" panose="02020603050405020304" pitchFamily="18" charset="0"/>
                <a:cs typeface="Times New Roman" panose="02020603050405020304" pitchFamily="18" charset="0"/>
              </a:rPr>
              <a:t>The major disadvantage</a:t>
            </a:r>
            <a:r>
              <a:rPr lang="en-US"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this research is that only attributes with numeric values but not with string values were considered. Moreover, such a system only supports select statements.</a:t>
            </a:r>
            <a:endParaRPr lang="en-US" sz="24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9849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1736</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A BLOCKCHAIN BASED SECURITY CLOUD FILE SHARING SCHEME WITH FINE GRAINED ACCESS CONTROL</vt:lpstr>
      <vt:lpstr>ABSTRACT</vt:lpstr>
      <vt:lpstr>INTRODUCTION</vt:lpstr>
      <vt:lpstr>Existing system</vt:lpstr>
      <vt:lpstr>Dis Advantage:</vt:lpstr>
      <vt:lpstr>Proposed System:</vt:lpstr>
      <vt:lpstr>Advantage:</vt:lpstr>
      <vt:lpstr>Software And Hardware Requirements:</vt:lpstr>
      <vt:lpstr>Literature Survey: 1</vt:lpstr>
      <vt:lpstr>Literature Survey: 2</vt:lpstr>
      <vt:lpstr>Literature Survey: 3</vt:lpstr>
      <vt:lpstr>Literature Survey: 4</vt:lpstr>
      <vt:lpstr>Literature Survey: 5</vt:lpstr>
      <vt:lpstr>Literature Survey: 6</vt:lpstr>
      <vt:lpstr>Literature Survey: 7</vt:lpstr>
      <vt:lpstr>PowerPoint Presentation</vt:lpstr>
      <vt:lpstr>PROBLEM DEFINITION</vt:lpstr>
      <vt:lpstr>System Architecture </vt:lpstr>
      <vt:lpstr>Function of each operation number and flow of the system are explained below: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 BASED SECURITY CLOUD FILE SHARING SCHEME WITH FINE GRAINED ACCESS CONTROL</dc:title>
  <dc:creator>pravallika bahadhur</dc:creator>
  <cp:lastModifiedBy>pravallika bahadhur</cp:lastModifiedBy>
  <cp:revision>1</cp:revision>
  <dcterms:created xsi:type="dcterms:W3CDTF">2022-05-02T14:41:20Z</dcterms:created>
  <dcterms:modified xsi:type="dcterms:W3CDTF">2022-05-02T14:42:08Z</dcterms:modified>
</cp:coreProperties>
</file>