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9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3" r:id="rId22"/>
    <p:sldId id="275" r:id="rId23"/>
    <p:sldId id="276" r:id="rId24"/>
    <p:sldId id="277" r:id="rId25"/>
    <p:sldId id="278" r:id="rId26"/>
    <p:sldId id="279" r:id="rId27"/>
    <p:sldId id="280" r:id="rId28"/>
    <p:sldId id="281" r:id="rId29"/>
    <p:sldId id="282" r:id="rId30"/>
    <p:sldId id="284" r:id="rId31"/>
    <p:sldId id="285" r:id="rId32"/>
    <p:sldId id="286" r:id="rId33"/>
    <p:sldId id="289" r:id="rId34"/>
    <p:sldId id="287" r:id="rId35"/>
    <p:sldId id="292"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B3"/>
    <a:srgbClr val="F794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F7DFD-1814-442A-BEFF-8F58D176F85F}"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A2AAA-CC7D-4FC7-9878-4ED3D7383CE9}" type="slidenum">
              <a:rPr lang="en-IN" smtClean="0"/>
              <a:t>‹#›</a:t>
            </a:fld>
            <a:endParaRPr lang="en-IN"/>
          </a:p>
        </p:txBody>
      </p:sp>
    </p:spTree>
    <p:extLst>
      <p:ext uri="{BB962C8B-B14F-4D97-AF65-F5344CB8AC3E}">
        <p14:creationId xmlns:p14="http://schemas.microsoft.com/office/powerpoint/2010/main" val="95399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3</a:t>
            </a:fld>
            <a:endParaRPr lang="en-IN"/>
          </a:p>
        </p:txBody>
      </p:sp>
    </p:spTree>
    <p:extLst>
      <p:ext uri="{BB962C8B-B14F-4D97-AF65-F5344CB8AC3E}">
        <p14:creationId xmlns:p14="http://schemas.microsoft.com/office/powerpoint/2010/main" val="65394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16</a:t>
            </a:fld>
            <a:endParaRPr lang="en-IN"/>
          </a:p>
        </p:txBody>
      </p:sp>
    </p:spTree>
    <p:extLst>
      <p:ext uri="{BB962C8B-B14F-4D97-AF65-F5344CB8AC3E}">
        <p14:creationId xmlns:p14="http://schemas.microsoft.com/office/powerpoint/2010/main" val="892196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22</a:t>
            </a:fld>
            <a:endParaRPr lang="en-IN"/>
          </a:p>
        </p:txBody>
      </p:sp>
    </p:spTree>
    <p:extLst>
      <p:ext uri="{BB962C8B-B14F-4D97-AF65-F5344CB8AC3E}">
        <p14:creationId xmlns:p14="http://schemas.microsoft.com/office/powerpoint/2010/main" val="300679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34</a:t>
            </a:fld>
            <a:endParaRPr lang="en-IN"/>
          </a:p>
        </p:txBody>
      </p:sp>
    </p:spTree>
    <p:extLst>
      <p:ext uri="{BB962C8B-B14F-4D97-AF65-F5344CB8AC3E}">
        <p14:creationId xmlns:p14="http://schemas.microsoft.com/office/powerpoint/2010/main" val="2580608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35</a:t>
            </a:fld>
            <a:endParaRPr lang="en-IN"/>
          </a:p>
        </p:txBody>
      </p:sp>
    </p:spTree>
    <p:extLst>
      <p:ext uri="{BB962C8B-B14F-4D97-AF65-F5344CB8AC3E}">
        <p14:creationId xmlns:p14="http://schemas.microsoft.com/office/powerpoint/2010/main" val="148165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C217-9C42-FEFB-3211-6EDD41F1F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D3C7D3-A832-B647-243A-9C817EBCBA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AF01F-93C5-B34D-810A-A5D1A56F94BB}"/>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10461D6D-FEE9-6490-FC1F-74CE755E1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CCA53-6386-ADC1-ACA1-3C549844D796}"/>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64944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9571-7EB8-0DBC-3FD7-405AF311FB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B2579C-6A86-1B78-14F9-972FBB801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2654-5793-919F-0DBA-37E9A4BC29A6}"/>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19976153-CA9A-ABDB-17F2-06F9B61C7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6BE37-7420-2476-ADD7-68B6C610C891}"/>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257434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1BDC43-7270-D437-63F1-F44E0DDDB3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759AE6-CCF5-F203-BB22-35BA1A718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11A82-4F1F-015E-CB04-2D32D9B92361}"/>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29D65F6A-1692-11D1-0CDA-BA97F694C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62CBF-3079-6ADF-0294-16F50C933D99}"/>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83800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3BD0-497F-81FB-57BF-EFE707975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03EBCD-B110-7AE7-E971-AB11A912C6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16CA7-7519-9BDC-A5C0-EBE2E42345DB}"/>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9FC23A53-30F2-68B8-9AA6-E1DA61965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BAEE3-4111-D7AE-7018-75EB80AA3D1B}"/>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123036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BE30-FB23-3619-F918-5A4E70A6C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60E26C-2DB2-92BB-22F3-3379A5AB7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6B4D1-60F0-0CEB-9A6B-B5B705206BE4}"/>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980FC2B9-9B58-EB8B-4E20-7723B3666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348B5-5BBB-8C22-C6DE-B07EAFFCCD9A}"/>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93398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2534-05AC-3268-D58A-38DEA28898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C553D8-754F-360B-D80B-493FCC727C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3ACF16-5323-3165-B041-CB79D01AB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A14E0C-2B27-3A3A-EC08-FA62503E6657}"/>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6" name="Footer Placeholder 5">
            <a:extLst>
              <a:ext uri="{FF2B5EF4-FFF2-40B4-BE49-F238E27FC236}">
                <a16:creationId xmlns:a16="http://schemas.microsoft.com/office/drawing/2014/main" id="{C79A1A84-40A0-1951-3BD6-0CD952398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2923FE-4419-8E26-AAAD-526AEBBD3321}"/>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288004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9C66-4630-D660-BE00-C715887B98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C3889A-784A-F08F-671E-BAAD0F71D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58FFC-8749-2CEE-6935-3962C5119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983BEE-70DE-DD63-B727-99C8109F5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D4F7B-8E5C-5E87-BBFA-508A56C4B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CD145F-BDC4-6EFF-F561-0AEEF107A40F}"/>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8" name="Footer Placeholder 7">
            <a:extLst>
              <a:ext uri="{FF2B5EF4-FFF2-40B4-BE49-F238E27FC236}">
                <a16:creationId xmlns:a16="http://schemas.microsoft.com/office/drawing/2014/main" id="{AA8A03EB-99EB-3F81-6F07-981B8B26CD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08DEDF-1098-C4A3-367B-5EA1AB90E882}"/>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286009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9290-F1F0-6698-2656-2CC8928BC0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330D85-3866-69C3-4FB9-3C458091610E}"/>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4" name="Footer Placeholder 3">
            <a:extLst>
              <a:ext uri="{FF2B5EF4-FFF2-40B4-BE49-F238E27FC236}">
                <a16:creationId xmlns:a16="http://schemas.microsoft.com/office/drawing/2014/main" id="{174D111F-4F0A-B2B2-1859-469EF7861D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67E2EC-FBBB-C771-F17A-80B6D87B9DFB}"/>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306149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0B8B1-4803-9DEB-B035-3D2A0B1DB9C0}"/>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3" name="Footer Placeholder 2">
            <a:extLst>
              <a:ext uri="{FF2B5EF4-FFF2-40B4-BE49-F238E27FC236}">
                <a16:creationId xmlns:a16="http://schemas.microsoft.com/office/drawing/2014/main" id="{527AEED3-2605-117A-520A-D79572E935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F35618-A6D3-2755-1283-80CA79F87FC0}"/>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106148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9834-3B38-FFC1-5E45-184445AE3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E0E0FD-F12C-1568-5CC4-A5FF05B8D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CCC9AF-FF0B-E86E-407C-7EBC49B15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7A424-EA05-7E11-D331-34961706A01E}"/>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6" name="Footer Placeholder 5">
            <a:extLst>
              <a:ext uri="{FF2B5EF4-FFF2-40B4-BE49-F238E27FC236}">
                <a16:creationId xmlns:a16="http://schemas.microsoft.com/office/drawing/2014/main" id="{9F805AD6-E9FE-0D74-4BE6-6F0403873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30601-5F62-36E9-BCA3-2AB2A1287266}"/>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13414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A5EF-F3FA-FBD5-4F0E-A3F1274E3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3C8617-A901-0D54-75E1-35F89A30A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104C31-8B8C-782A-F071-F0C4FDE52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0F098-AADA-31AA-6A86-63CEA3355DEF}"/>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6" name="Footer Placeholder 5">
            <a:extLst>
              <a:ext uri="{FF2B5EF4-FFF2-40B4-BE49-F238E27FC236}">
                <a16:creationId xmlns:a16="http://schemas.microsoft.com/office/drawing/2014/main" id="{78B4990C-4329-7E3B-6FB8-9A5590F43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5D6DA-C824-E0B6-8932-1B38EEC4AB19}"/>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239215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3BF8CD-9219-79DC-4C3C-B2AD1DC5B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F21224-21AD-F04F-9AA8-420480876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0A598-98A0-150B-4BAB-BF4E71187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D2FCB2A1-8EAA-1383-4034-E3F5C5BDEF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3F25DB-0862-E943-AA1C-C48DB0046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A0CF-5E57-4969-AA38-20EF035AF66C}" type="slidenum">
              <a:rPr lang="en-IN" smtClean="0"/>
              <a:t>‹#›</a:t>
            </a:fld>
            <a:endParaRPr lang="en-IN"/>
          </a:p>
        </p:txBody>
      </p:sp>
    </p:spTree>
    <p:extLst>
      <p:ext uri="{BB962C8B-B14F-4D97-AF65-F5344CB8AC3E}">
        <p14:creationId xmlns:p14="http://schemas.microsoft.com/office/powerpoint/2010/main" val="3898440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6B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35F96B-0EFF-98B4-DD6E-78E7DDF18E59}"/>
              </a:ext>
            </a:extLst>
          </p:cNvPr>
          <p:cNvPicPr>
            <a:picLocks noChangeAspect="1"/>
          </p:cNvPicPr>
          <p:nvPr/>
        </p:nvPicPr>
        <p:blipFill>
          <a:blip r:embed="rId2"/>
          <a:stretch>
            <a:fillRect/>
          </a:stretch>
        </p:blipFill>
        <p:spPr>
          <a:xfrm>
            <a:off x="9586637" y="0"/>
            <a:ext cx="2605363" cy="1465516"/>
          </a:xfrm>
          <a:prstGeom prst="rect">
            <a:avLst/>
          </a:prstGeom>
        </p:spPr>
      </p:pic>
      <p:sp>
        <p:nvSpPr>
          <p:cNvPr id="8" name="TextBox 7">
            <a:extLst>
              <a:ext uri="{FF2B5EF4-FFF2-40B4-BE49-F238E27FC236}">
                <a16:creationId xmlns:a16="http://schemas.microsoft.com/office/drawing/2014/main" id="{0924F5BD-E98D-6F82-90FB-F4F5DD5B084C}"/>
              </a:ext>
            </a:extLst>
          </p:cNvPr>
          <p:cNvSpPr txBox="1"/>
          <p:nvPr/>
        </p:nvSpPr>
        <p:spPr>
          <a:xfrm>
            <a:off x="861702" y="2830423"/>
            <a:ext cx="11469710" cy="829779"/>
          </a:xfrm>
          <a:prstGeom prst="rect">
            <a:avLst/>
          </a:prstGeom>
          <a:noFill/>
        </p:spPr>
        <p:txBody>
          <a:bodyPr wrap="square" rtlCol="0">
            <a:spAutoFit/>
          </a:bodyPr>
          <a:lstStyle/>
          <a:p>
            <a:pPr>
              <a:lnSpc>
                <a:spcPct val="150000"/>
              </a:lnSpc>
            </a:pPr>
            <a:r>
              <a:rPr lang="en-IN" sz="3600" b="1" dirty="0">
                <a:solidFill>
                  <a:schemeClr val="bg1"/>
                </a:solidFill>
                <a:latin typeface="Bahnschrift Condensed" panose="020B0502040204020203" pitchFamily="34" charset="0"/>
                <a:ea typeface="Cambria Math" panose="02040503050406030204" pitchFamily="18" charset="0"/>
                <a:cs typeface="Segoe UI" panose="020B0502040204020203" pitchFamily="34" charset="0"/>
              </a:rPr>
              <a:t>PROJECT TITLE : PREDICTION OF STROKE RISK USING MACHINE LEARNING</a:t>
            </a:r>
          </a:p>
        </p:txBody>
      </p:sp>
      <p:sp>
        <p:nvSpPr>
          <p:cNvPr id="9" name="TextBox 8">
            <a:extLst>
              <a:ext uri="{FF2B5EF4-FFF2-40B4-BE49-F238E27FC236}">
                <a16:creationId xmlns:a16="http://schemas.microsoft.com/office/drawing/2014/main" id="{14BDDD15-3B11-FBC7-57BF-E59777B16395}"/>
              </a:ext>
            </a:extLst>
          </p:cNvPr>
          <p:cNvSpPr txBox="1"/>
          <p:nvPr/>
        </p:nvSpPr>
        <p:spPr>
          <a:xfrm>
            <a:off x="8941875" y="5854889"/>
            <a:ext cx="4214433" cy="954107"/>
          </a:xfrm>
          <a:prstGeom prst="rect">
            <a:avLst/>
          </a:prstGeom>
          <a:noFill/>
        </p:spPr>
        <p:txBody>
          <a:bodyPr wrap="square" rtlCol="0">
            <a:spAutoFit/>
          </a:bodyPr>
          <a:lstStyle/>
          <a:p>
            <a:r>
              <a:rPr lang="en-IN" sz="2800" b="1" dirty="0">
                <a:solidFill>
                  <a:schemeClr val="bg1"/>
                </a:solidFill>
                <a:latin typeface="Bahnschrift Condensed" panose="020B0502040204020203" pitchFamily="34" charset="0"/>
              </a:rPr>
              <a:t>NAME: PRAVALLIKA K</a:t>
            </a:r>
          </a:p>
          <a:p>
            <a:endParaRPr lang="en-IN" sz="28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77298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E7F4-A235-10EF-EA41-19383FCB6CE1}"/>
              </a:ext>
            </a:extLst>
          </p:cNvPr>
          <p:cNvSpPr>
            <a:spLocks noGrp="1"/>
          </p:cNvSpPr>
          <p:nvPr>
            <p:ph type="title"/>
          </p:nvPr>
        </p:nvSpPr>
        <p:spPr>
          <a:xfrm>
            <a:off x="495292" y="42862"/>
            <a:ext cx="10515600" cy="1325563"/>
          </a:xfrm>
        </p:spPr>
        <p:txBody>
          <a:bodyPr/>
          <a:lstStyle/>
          <a:p>
            <a:pPr algn="ctr"/>
            <a:r>
              <a:rPr lang="en-IN" b="1" dirty="0">
                <a:solidFill>
                  <a:srgbClr val="0066B3"/>
                </a:solidFill>
                <a:latin typeface="Bahnschrift Condensed" panose="020B0502040204020203" pitchFamily="34" charset="0"/>
              </a:rPr>
              <a:t>MISSING VALUES IN THE DATASET</a:t>
            </a:r>
          </a:p>
        </p:txBody>
      </p:sp>
      <p:pic>
        <p:nvPicPr>
          <p:cNvPr id="10242" name="Picture 2">
            <a:extLst>
              <a:ext uri="{FF2B5EF4-FFF2-40B4-BE49-F238E27FC236}">
                <a16:creationId xmlns:a16="http://schemas.microsoft.com/office/drawing/2014/main" id="{2BA62E27-DD8D-EBE7-FA03-C75102DAF8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224" y="1038795"/>
            <a:ext cx="6617056" cy="58412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AF60109-C105-97A7-4439-1E2D8EE30D05}"/>
              </a:ext>
            </a:extLst>
          </p:cNvPr>
          <p:cNvPicPr>
            <a:picLocks noChangeAspect="1"/>
          </p:cNvPicPr>
          <p:nvPr/>
        </p:nvPicPr>
        <p:blipFill>
          <a:blip r:embed="rId3"/>
          <a:stretch>
            <a:fillRect/>
          </a:stretch>
        </p:blipFill>
        <p:spPr>
          <a:xfrm>
            <a:off x="9264413" y="17507"/>
            <a:ext cx="2605363" cy="1465516"/>
          </a:xfrm>
          <a:prstGeom prst="rect">
            <a:avLst/>
          </a:prstGeom>
        </p:spPr>
      </p:pic>
      <p:sp>
        <p:nvSpPr>
          <p:cNvPr id="5" name="TextBox 4">
            <a:extLst>
              <a:ext uri="{FF2B5EF4-FFF2-40B4-BE49-F238E27FC236}">
                <a16:creationId xmlns:a16="http://schemas.microsoft.com/office/drawing/2014/main" id="{EF98D143-8924-8F56-2513-24A1706FF31F}"/>
              </a:ext>
            </a:extLst>
          </p:cNvPr>
          <p:cNvSpPr txBox="1"/>
          <p:nvPr/>
        </p:nvSpPr>
        <p:spPr>
          <a:xfrm>
            <a:off x="7467600" y="2208434"/>
            <a:ext cx="3992880" cy="3477875"/>
          </a:xfrm>
          <a:prstGeom prst="rect">
            <a:avLst/>
          </a:prstGeom>
          <a:noFill/>
        </p:spPr>
        <p:txBody>
          <a:bodyPr wrap="square" rtlCol="0">
            <a:spAutoFit/>
          </a:bodyPr>
          <a:lstStyle/>
          <a:p>
            <a:r>
              <a:rPr lang="en-US" sz="2000" b="1" i="0" dirty="0">
                <a:solidFill>
                  <a:srgbClr val="1F1F1F"/>
                </a:solidFill>
                <a:effectLst/>
                <a:latin typeface="Bahnschrift Condensed" panose="020B0502040204020203" pitchFamily="34" charset="0"/>
              </a:rPr>
              <a:t>Observations: </a:t>
            </a:r>
          </a:p>
          <a:p>
            <a:endParaRPr lang="en-US" sz="2000" b="0" i="0" dirty="0">
              <a:solidFill>
                <a:srgbClr val="1F1F1F"/>
              </a:solidFill>
              <a:effectLst/>
              <a:latin typeface="Bahnschrift Condensed" panose="020B0502040204020203" pitchFamily="34" charset="0"/>
            </a:endParaRPr>
          </a:p>
          <a:p>
            <a:pPr marL="342900" indent="-342900">
              <a:buFont typeface="Wingdings" panose="05000000000000000000" pitchFamily="2" charset="2"/>
              <a:buChar char="§"/>
            </a:pPr>
            <a:r>
              <a:rPr lang="en-US" sz="2000" b="0" i="0" dirty="0">
                <a:solidFill>
                  <a:srgbClr val="1F1F1F"/>
                </a:solidFill>
                <a:effectLst/>
                <a:latin typeface="Bahnschrift Condensed" panose="020B0502040204020203" pitchFamily="34" charset="0"/>
              </a:rPr>
              <a:t>We can see that there are several rows with missing values of </a:t>
            </a:r>
            <a:r>
              <a:rPr lang="en-US" sz="2000" b="0" i="0" dirty="0" err="1">
                <a:solidFill>
                  <a:srgbClr val="1F1F1F"/>
                </a:solidFill>
                <a:effectLst/>
                <a:latin typeface="Bahnschrift Condensed" panose="020B0502040204020203" pitchFamily="34" charset="0"/>
              </a:rPr>
              <a:t>bmi</a:t>
            </a:r>
            <a:r>
              <a:rPr lang="en-US" sz="2000" b="0" i="0" dirty="0">
                <a:solidFill>
                  <a:srgbClr val="1F1F1F"/>
                </a:solidFill>
                <a:effectLst/>
                <a:latin typeface="Bahnschrift Condensed" panose="020B0502040204020203" pitchFamily="34" charset="0"/>
              </a:rPr>
              <a:t>. These are represented by the white rows in the heatmap.</a:t>
            </a:r>
          </a:p>
          <a:p>
            <a:pPr marL="342900" indent="-342900">
              <a:buFont typeface="Wingdings" panose="05000000000000000000" pitchFamily="2" charset="2"/>
              <a:buChar char="§"/>
            </a:pPr>
            <a:r>
              <a:rPr lang="en-US" sz="2000" b="0" i="0" dirty="0">
                <a:solidFill>
                  <a:srgbClr val="1F1F1F"/>
                </a:solidFill>
                <a:effectLst/>
                <a:latin typeface="Bahnschrift Condensed" panose="020B0502040204020203" pitchFamily="34" charset="0"/>
              </a:rPr>
              <a:t>There are 201 missin</a:t>
            </a:r>
            <a:r>
              <a:rPr lang="en-US" sz="2000" dirty="0">
                <a:solidFill>
                  <a:srgbClr val="1F1F1F"/>
                </a:solidFill>
                <a:latin typeface="Bahnschrift Condensed" panose="020B0502040204020203" pitchFamily="34" charset="0"/>
              </a:rPr>
              <a:t>g values in the </a:t>
            </a:r>
            <a:r>
              <a:rPr lang="en-US" sz="2000" dirty="0" err="1">
                <a:solidFill>
                  <a:srgbClr val="1F1F1F"/>
                </a:solidFill>
                <a:latin typeface="Bahnschrift Condensed" panose="020B0502040204020203" pitchFamily="34" charset="0"/>
              </a:rPr>
              <a:t>bmi</a:t>
            </a:r>
            <a:r>
              <a:rPr lang="en-US" sz="2000" dirty="0">
                <a:solidFill>
                  <a:srgbClr val="1F1F1F"/>
                </a:solidFill>
                <a:latin typeface="Bahnschrift Condensed" panose="020B0502040204020203" pitchFamily="34" charset="0"/>
              </a:rPr>
              <a:t> column</a:t>
            </a:r>
            <a:endParaRPr lang="en-US" sz="2000" b="0" i="0" dirty="0">
              <a:solidFill>
                <a:srgbClr val="1F1F1F"/>
              </a:solidFill>
              <a:effectLst/>
              <a:latin typeface="Bahnschrift Condensed" panose="020B0502040204020203" pitchFamily="34" charset="0"/>
            </a:endParaRPr>
          </a:p>
          <a:p>
            <a:pPr marL="342900" indent="-342900">
              <a:buFont typeface="Wingdings" panose="05000000000000000000" pitchFamily="2" charset="2"/>
              <a:buChar char="§"/>
            </a:pPr>
            <a:r>
              <a:rPr lang="en-US" sz="2000" dirty="0">
                <a:latin typeface="Bahnschrift Condensed" panose="020B0502040204020203" pitchFamily="34" charset="0"/>
              </a:rPr>
              <a:t>The percentage of missing values in the </a:t>
            </a:r>
            <a:r>
              <a:rPr lang="en-US" sz="2000" b="1" dirty="0">
                <a:latin typeface="Bahnschrift Condensed" panose="020B0502040204020203" pitchFamily="34" charset="0"/>
              </a:rPr>
              <a:t>BMI</a:t>
            </a:r>
            <a:r>
              <a:rPr lang="en-US" sz="2000" dirty="0">
                <a:latin typeface="Bahnschrift Condensed" panose="020B0502040204020203" pitchFamily="34" charset="0"/>
              </a:rPr>
              <a:t> column is approximately </a:t>
            </a:r>
            <a:r>
              <a:rPr lang="en-US" sz="2000" b="1" dirty="0">
                <a:latin typeface="Bahnschrift Condensed" panose="020B0502040204020203" pitchFamily="34" charset="0"/>
              </a:rPr>
              <a:t>3.93%</a:t>
            </a:r>
            <a:r>
              <a:rPr lang="en-US" sz="2000" dirty="0">
                <a:latin typeface="Bahnschrift Condensed" panose="020B0502040204020203" pitchFamily="34" charset="0"/>
              </a:rPr>
              <a:t> of the total dataset.</a:t>
            </a:r>
            <a:endParaRPr lang="en-IN" sz="2000" dirty="0">
              <a:latin typeface="Bahnschrift Condensed" panose="020B0502040204020203" pitchFamily="34" charset="0"/>
            </a:endParaRPr>
          </a:p>
        </p:txBody>
      </p:sp>
    </p:spTree>
    <p:extLst>
      <p:ext uri="{BB962C8B-B14F-4D97-AF65-F5344CB8AC3E}">
        <p14:creationId xmlns:p14="http://schemas.microsoft.com/office/powerpoint/2010/main" val="273897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CE58-9745-914C-652D-1C852F6F9BA6}"/>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HANDLING THE MISSING VALUES</a:t>
            </a:r>
          </a:p>
        </p:txBody>
      </p:sp>
      <p:sp>
        <p:nvSpPr>
          <p:cNvPr id="3" name="Content Placeholder 2">
            <a:extLst>
              <a:ext uri="{FF2B5EF4-FFF2-40B4-BE49-F238E27FC236}">
                <a16:creationId xmlns:a16="http://schemas.microsoft.com/office/drawing/2014/main" id="{13F418E9-6620-9C8F-FA40-5689EFA3134F}"/>
              </a:ext>
            </a:extLst>
          </p:cNvPr>
          <p:cNvSpPr>
            <a:spLocks noGrp="1"/>
          </p:cNvSpPr>
          <p:nvPr>
            <p:ph idx="1"/>
          </p:nvPr>
        </p:nvSpPr>
        <p:spPr>
          <a:xfrm>
            <a:off x="436880" y="1387157"/>
            <a:ext cx="4500880" cy="4190683"/>
          </a:xfrm>
        </p:spPr>
        <p:txBody>
          <a:bodyPr>
            <a:normAutofit fontScale="85000" lnSpcReduction="10000"/>
          </a:bodyPr>
          <a:lstStyle/>
          <a:p>
            <a:pPr>
              <a:lnSpc>
                <a:spcPct val="120000"/>
              </a:lnSpc>
            </a:pPr>
            <a:r>
              <a:rPr lang="en-US" sz="2900" dirty="0">
                <a:latin typeface="Bahnschrift Condensed" panose="020B0502040204020203" pitchFamily="34" charset="0"/>
              </a:rPr>
              <a:t>The missing </a:t>
            </a:r>
            <a:r>
              <a:rPr lang="en-US" sz="2900" b="1" dirty="0">
                <a:latin typeface="Bahnschrift Condensed" panose="020B0502040204020203" pitchFamily="34" charset="0"/>
              </a:rPr>
              <a:t>BMI</a:t>
            </a:r>
            <a:r>
              <a:rPr lang="en-US" sz="2900" dirty="0">
                <a:latin typeface="Bahnschrift Condensed" panose="020B0502040204020203" pitchFamily="34" charset="0"/>
              </a:rPr>
              <a:t> values were handled by filling them with the </a:t>
            </a:r>
            <a:r>
              <a:rPr lang="en-US" sz="2900" b="1" dirty="0">
                <a:latin typeface="Bahnschrift Condensed" panose="020B0502040204020203" pitchFamily="34" charset="0"/>
              </a:rPr>
              <a:t>mean value</a:t>
            </a:r>
            <a:r>
              <a:rPr lang="en-US" sz="2900" dirty="0">
                <a:latin typeface="Bahnschrift Condensed" panose="020B0502040204020203" pitchFamily="34" charset="0"/>
              </a:rPr>
              <a:t> of the existing BMI data.</a:t>
            </a:r>
          </a:p>
          <a:p>
            <a:pPr>
              <a:lnSpc>
                <a:spcPct val="120000"/>
              </a:lnSpc>
              <a:buFont typeface="+mj-lt"/>
              <a:buAutoNum type="arabicPeriod"/>
            </a:pPr>
            <a:r>
              <a:rPr lang="en-US" sz="2900" b="1" dirty="0">
                <a:latin typeface="Bahnschrift Condensed" panose="020B0502040204020203" pitchFamily="34" charset="0"/>
              </a:rPr>
              <a:t>Outcome:</a:t>
            </a:r>
            <a:endParaRPr lang="en-US" sz="2900" dirty="0">
              <a:latin typeface="Bahnschrift Condensed" panose="020B0502040204020203" pitchFamily="34" charset="0"/>
            </a:endParaRPr>
          </a:p>
          <a:p>
            <a:pPr lvl="1">
              <a:lnSpc>
                <a:spcPct val="120000"/>
              </a:lnSpc>
              <a:buFont typeface="Wingdings" panose="05000000000000000000" pitchFamily="2" charset="2"/>
              <a:buChar char="§"/>
            </a:pPr>
            <a:r>
              <a:rPr lang="en-US" sz="2900" dirty="0">
                <a:latin typeface="Bahnschrift Condensed" panose="020B0502040204020203" pitchFamily="34" charset="0"/>
              </a:rPr>
              <a:t>After imputation, the </a:t>
            </a:r>
            <a:r>
              <a:rPr lang="en-US" sz="2900" b="1" dirty="0">
                <a:latin typeface="Bahnschrift Condensed" panose="020B0502040204020203" pitchFamily="34" charset="0"/>
              </a:rPr>
              <a:t>BMI</a:t>
            </a:r>
            <a:r>
              <a:rPr lang="en-US" sz="2900" dirty="0">
                <a:latin typeface="Bahnschrift Condensed" panose="020B0502040204020203" pitchFamily="34" charset="0"/>
              </a:rPr>
              <a:t> column has no missing values, and the dataset is ready for further analysis and model training.</a:t>
            </a:r>
          </a:p>
          <a:p>
            <a:endParaRPr lang="en-IN" dirty="0"/>
          </a:p>
        </p:txBody>
      </p:sp>
      <p:pic>
        <p:nvPicPr>
          <p:cNvPr id="7" name="Picture 6">
            <a:extLst>
              <a:ext uri="{FF2B5EF4-FFF2-40B4-BE49-F238E27FC236}">
                <a16:creationId xmlns:a16="http://schemas.microsoft.com/office/drawing/2014/main" id="{AAD69AB5-AFF2-4E8E-A461-664A02B702F0}"/>
              </a:ext>
            </a:extLst>
          </p:cNvPr>
          <p:cNvPicPr>
            <a:picLocks noChangeAspect="1"/>
          </p:cNvPicPr>
          <p:nvPr/>
        </p:nvPicPr>
        <p:blipFill>
          <a:blip r:embed="rId2"/>
          <a:stretch>
            <a:fillRect/>
          </a:stretch>
        </p:blipFill>
        <p:spPr>
          <a:xfrm>
            <a:off x="5699759" y="1387157"/>
            <a:ext cx="4892042" cy="5227003"/>
          </a:xfrm>
          <a:prstGeom prst="rect">
            <a:avLst/>
          </a:prstGeom>
        </p:spPr>
      </p:pic>
      <p:pic>
        <p:nvPicPr>
          <p:cNvPr id="8" name="Picture 7">
            <a:extLst>
              <a:ext uri="{FF2B5EF4-FFF2-40B4-BE49-F238E27FC236}">
                <a16:creationId xmlns:a16="http://schemas.microsoft.com/office/drawing/2014/main" id="{19E790AA-F02E-A131-0462-C0757BC6E7BD}"/>
              </a:ext>
            </a:extLst>
          </p:cNvPr>
          <p:cNvPicPr>
            <a:picLocks noChangeAspect="1"/>
          </p:cNvPicPr>
          <p:nvPr/>
        </p:nvPicPr>
        <p:blipFill>
          <a:blip r:embed="rId3"/>
          <a:stretch>
            <a:fillRect/>
          </a:stretch>
        </p:blipFill>
        <p:spPr>
          <a:xfrm>
            <a:off x="9499224" y="0"/>
            <a:ext cx="2605363" cy="1465516"/>
          </a:xfrm>
          <a:prstGeom prst="rect">
            <a:avLst/>
          </a:prstGeom>
        </p:spPr>
      </p:pic>
    </p:spTree>
    <p:extLst>
      <p:ext uri="{BB962C8B-B14F-4D97-AF65-F5344CB8AC3E}">
        <p14:creationId xmlns:p14="http://schemas.microsoft.com/office/powerpoint/2010/main" val="265744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1729-F914-2FDE-2B9C-28C24A993199}"/>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EXPLORATORY DATA ANALYSIS</a:t>
            </a:r>
          </a:p>
        </p:txBody>
      </p:sp>
      <p:pic>
        <p:nvPicPr>
          <p:cNvPr id="4" name="Picture 3">
            <a:extLst>
              <a:ext uri="{FF2B5EF4-FFF2-40B4-BE49-F238E27FC236}">
                <a16:creationId xmlns:a16="http://schemas.microsoft.com/office/drawing/2014/main" id="{686BEE77-B5A5-7F29-742B-8A9714A7F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 y="1599247"/>
            <a:ext cx="6448425" cy="5000625"/>
          </a:xfrm>
          <a:prstGeom prst="rect">
            <a:avLst/>
          </a:prstGeom>
        </p:spPr>
      </p:pic>
      <p:sp>
        <p:nvSpPr>
          <p:cNvPr id="5" name="TextBox 4">
            <a:extLst>
              <a:ext uri="{FF2B5EF4-FFF2-40B4-BE49-F238E27FC236}">
                <a16:creationId xmlns:a16="http://schemas.microsoft.com/office/drawing/2014/main" id="{62BEFBEC-06BA-093A-0B7C-0F80B5957A25}"/>
              </a:ext>
            </a:extLst>
          </p:cNvPr>
          <p:cNvSpPr txBox="1"/>
          <p:nvPr/>
        </p:nvSpPr>
        <p:spPr>
          <a:xfrm>
            <a:off x="7325360" y="2722880"/>
            <a:ext cx="3398520" cy="3170099"/>
          </a:xfrm>
          <a:prstGeom prst="rect">
            <a:avLst/>
          </a:prstGeom>
          <a:noFill/>
        </p:spPr>
        <p:txBody>
          <a:bodyPr wrap="square" rtlCol="0">
            <a:spAutoFit/>
          </a:bodyPr>
          <a:lstStyle/>
          <a:p>
            <a:r>
              <a:rPr lang="en-US" sz="2000" b="1" i="0" dirty="0">
                <a:solidFill>
                  <a:srgbClr val="1F1F1F"/>
                </a:solidFill>
                <a:effectLst/>
                <a:latin typeface="Bahnschrift Condensed" panose="020B0502040204020203" pitchFamily="34" charset="0"/>
              </a:rPr>
              <a:t>Observations:</a:t>
            </a:r>
          </a:p>
          <a:p>
            <a:endParaRPr lang="en-US" sz="2000" b="1" i="0" dirty="0">
              <a:solidFill>
                <a:srgbClr val="1F1F1F"/>
              </a:solidFill>
              <a:effectLst/>
              <a:latin typeface="Bahnschrift Condensed" panose="020B0502040204020203" pitchFamily="34" charset="0"/>
            </a:endParaRPr>
          </a:p>
          <a:p>
            <a:pPr marL="285750" indent="-285750">
              <a:buFont typeface="Wingdings" panose="05000000000000000000" pitchFamily="2" charset="2"/>
              <a:buChar char="§"/>
            </a:pPr>
            <a:r>
              <a:rPr lang="en-US" sz="2000" b="0" i="0" dirty="0">
                <a:solidFill>
                  <a:srgbClr val="1F1F1F"/>
                </a:solidFill>
                <a:effectLst/>
                <a:latin typeface="Bahnschrift Condensed" panose="020B0502040204020203" pitchFamily="34" charset="0"/>
              </a:rPr>
              <a:t>The pie chart indicates that stroke cases are indeed much less common in this dataset, with only about 4.87% of the data labeled as stroke cases.</a:t>
            </a:r>
          </a:p>
          <a:p>
            <a:pPr marL="285750" indent="-285750">
              <a:buFont typeface="Wingdings" panose="05000000000000000000" pitchFamily="2" charset="2"/>
              <a:buChar char="§"/>
            </a:pPr>
            <a:r>
              <a:rPr lang="en-US" sz="2000" dirty="0">
                <a:solidFill>
                  <a:srgbClr val="1F1F1F"/>
                </a:solidFill>
                <a:latin typeface="Bahnschrift Condensed" panose="020B0502040204020203" pitchFamily="34" charset="0"/>
              </a:rPr>
              <a:t>We can understand that that the class is highly Imbalanced with </a:t>
            </a:r>
            <a:r>
              <a:rPr lang="en-IN" sz="2000" dirty="0">
                <a:latin typeface="Bahnschrift Condensed" panose="020B0502040204020203" pitchFamily="34" charset="0"/>
              </a:rPr>
              <a:t>: 95% "No Stroke," 5% "Stroke."</a:t>
            </a:r>
          </a:p>
        </p:txBody>
      </p:sp>
      <p:pic>
        <p:nvPicPr>
          <p:cNvPr id="6" name="Picture 5">
            <a:extLst>
              <a:ext uri="{FF2B5EF4-FFF2-40B4-BE49-F238E27FC236}">
                <a16:creationId xmlns:a16="http://schemas.microsoft.com/office/drawing/2014/main" id="{877F75EC-D8F3-0987-B4F0-1B96053CEF58}"/>
              </a:ext>
            </a:extLst>
          </p:cNvPr>
          <p:cNvPicPr>
            <a:picLocks noChangeAspect="1"/>
          </p:cNvPicPr>
          <p:nvPr/>
        </p:nvPicPr>
        <p:blipFill>
          <a:blip r:embed="rId3"/>
          <a:stretch>
            <a:fillRect/>
          </a:stretch>
        </p:blipFill>
        <p:spPr>
          <a:xfrm>
            <a:off x="9499224" y="0"/>
            <a:ext cx="2605363" cy="1465516"/>
          </a:xfrm>
          <a:prstGeom prst="rect">
            <a:avLst/>
          </a:prstGeom>
        </p:spPr>
      </p:pic>
    </p:spTree>
    <p:extLst>
      <p:ext uri="{BB962C8B-B14F-4D97-AF65-F5344CB8AC3E}">
        <p14:creationId xmlns:p14="http://schemas.microsoft.com/office/powerpoint/2010/main" val="356405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423BE-2756-C0F7-3DAE-1E6DCCEA63B9}"/>
              </a:ext>
            </a:extLst>
          </p:cNvPr>
          <p:cNvSpPr txBox="1"/>
          <p:nvPr/>
        </p:nvSpPr>
        <p:spPr>
          <a:xfrm>
            <a:off x="7792720" y="3098463"/>
            <a:ext cx="3769360" cy="1015663"/>
          </a:xfrm>
          <a:prstGeom prst="rect">
            <a:avLst/>
          </a:prstGeom>
          <a:noFill/>
        </p:spPr>
        <p:txBody>
          <a:bodyPr wrap="square" rtlCol="0">
            <a:spAutoFit/>
          </a:bodyPr>
          <a:lstStyle/>
          <a:p>
            <a:r>
              <a:rPr lang="en-IN" sz="2000" b="1" dirty="0">
                <a:latin typeface="Bahnschrift Condensed" panose="020B0502040204020203" pitchFamily="34" charset="0"/>
              </a:rPr>
              <a:t>Observation:</a:t>
            </a:r>
          </a:p>
          <a:p>
            <a:r>
              <a:rPr lang="en-IN" sz="2000" dirty="0">
                <a:latin typeface="Bahnschrift Condensed" panose="020B0502040204020203" pitchFamily="34" charset="0"/>
              </a:rPr>
              <a:t>The number of Females present in the Dataset is more than the males</a:t>
            </a:r>
          </a:p>
        </p:txBody>
      </p:sp>
      <p:sp>
        <p:nvSpPr>
          <p:cNvPr id="3" name="TextBox 2">
            <a:extLst>
              <a:ext uri="{FF2B5EF4-FFF2-40B4-BE49-F238E27FC236}">
                <a16:creationId xmlns:a16="http://schemas.microsoft.com/office/drawing/2014/main" id="{6900E290-9351-D8F8-B198-4BAF52999250}"/>
              </a:ext>
            </a:extLst>
          </p:cNvPr>
          <p:cNvSpPr txBox="1"/>
          <p:nvPr/>
        </p:nvSpPr>
        <p:spPr>
          <a:xfrm>
            <a:off x="3429000" y="732758"/>
            <a:ext cx="5334000" cy="584775"/>
          </a:xfrm>
          <a:prstGeom prst="rect">
            <a:avLst/>
          </a:prstGeom>
          <a:noFill/>
        </p:spPr>
        <p:txBody>
          <a:bodyPr wrap="square" rtlCol="0">
            <a:spAutoFit/>
          </a:bodyPr>
          <a:lstStyle/>
          <a:p>
            <a:pPr algn="ctr"/>
            <a:r>
              <a:rPr lang="en-IN" sz="3200" b="1" dirty="0">
                <a:solidFill>
                  <a:srgbClr val="0066B3"/>
                </a:solidFill>
                <a:latin typeface="Bahnschrift Condensed" panose="020B0502040204020203" pitchFamily="34" charset="0"/>
              </a:rPr>
              <a:t>Count Plot for Gender</a:t>
            </a:r>
          </a:p>
        </p:txBody>
      </p:sp>
      <p:pic>
        <p:nvPicPr>
          <p:cNvPr id="4" name="Picture 3">
            <a:extLst>
              <a:ext uri="{FF2B5EF4-FFF2-40B4-BE49-F238E27FC236}">
                <a16:creationId xmlns:a16="http://schemas.microsoft.com/office/drawing/2014/main" id="{DC763BEF-AFF3-4B4B-E994-5625C8D30ED1}"/>
              </a:ext>
            </a:extLst>
          </p:cNvPr>
          <p:cNvPicPr>
            <a:picLocks noChangeAspect="1"/>
          </p:cNvPicPr>
          <p:nvPr/>
        </p:nvPicPr>
        <p:blipFill>
          <a:blip r:embed="rId2"/>
          <a:stretch>
            <a:fillRect/>
          </a:stretch>
        </p:blipFill>
        <p:spPr>
          <a:xfrm>
            <a:off x="9499224" y="0"/>
            <a:ext cx="2605363" cy="1465516"/>
          </a:xfrm>
          <a:prstGeom prst="rect">
            <a:avLst/>
          </a:prstGeom>
        </p:spPr>
      </p:pic>
      <p:pic>
        <p:nvPicPr>
          <p:cNvPr id="7170" name="Picture 2">
            <a:extLst>
              <a:ext uri="{FF2B5EF4-FFF2-40B4-BE49-F238E27FC236}">
                <a16:creationId xmlns:a16="http://schemas.microsoft.com/office/drawing/2014/main" id="{0904E513-3BE7-76A1-3F2F-32EBBFEEC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33" y="1229953"/>
            <a:ext cx="6810375"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9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C3FBB306-8A3E-DD8A-48CA-3AE546340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8573" y="1762125"/>
            <a:ext cx="6810375" cy="5095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2935B0-1440-7633-65E5-C994E9965259}"/>
              </a:ext>
            </a:extLst>
          </p:cNvPr>
          <p:cNvSpPr txBox="1"/>
          <p:nvPr/>
        </p:nvSpPr>
        <p:spPr>
          <a:xfrm>
            <a:off x="4084320" y="828991"/>
            <a:ext cx="4023360" cy="584775"/>
          </a:xfrm>
          <a:prstGeom prst="rect">
            <a:avLst/>
          </a:prstGeom>
          <a:noFill/>
        </p:spPr>
        <p:txBody>
          <a:bodyPr wrap="square" rtlCol="0">
            <a:spAutoFit/>
          </a:bodyPr>
          <a:lstStyle/>
          <a:p>
            <a:pPr algn="ctr"/>
            <a:r>
              <a:rPr lang="en-IN" sz="3200" b="1" dirty="0">
                <a:solidFill>
                  <a:srgbClr val="0066B3"/>
                </a:solidFill>
                <a:latin typeface="Bahnschrift Condensed" panose="020B0502040204020203" pitchFamily="34" charset="0"/>
              </a:rPr>
              <a:t>Count Plot for </a:t>
            </a:r>
            <a:r>
              <a:rPr lang="en-IN" sz="3200" b="1" dirty="0" err="1">
                <a:solidFill>
                  <a:srgbClr val="0066B3"/>
                </a:solidFill>
                <a:latin typeface="Bahnschrift Condensed" panose="020B0502040204020203" pitchFamily="34" charset="0"/>
              </a:rPr>
              <a:t>Work_type</a:t>
            </a:r>
            <a:endParaRPr lang="en-IN" sz="3200" b="1" dirty="0">
              <a:solidFill>
                <a:srgbClr val="0066B3"/>
              </a:solidFill>
              <a:latin typeface="Bahnschrift Condensed" panose="020B0502040204020203" pitchFamily="34" charset="0"/>
            </a:endParaRPr>
          </a:p>
        </p:txBody>
      </p:sp>
      <p:sp>
        <p:nvSpPr>
          <p:cNvPr id="3" name="TextBox 2">
            <a:extLst>
              <a:ext uri="{FF2B5EF4-FFF2-40B4-BE49-F238E27FC236}">
                <a16:creationId xmlns:a16="http://schemas.microsoft.com/office/drawing/2014/main" id="{2BC2D8FE-437D-2D01-18A1-A48E0E408F1D}"/>
              </a:ext>
            </a:extLst>
          </p:cNvPr>
          <p:cNvSpPr txBox="1"/>
          <p:nvPr/>
        </p:nvSpPr>
        <p:spPr>
          <a:xfrm>
            <a:off x="690880" y="2058691"/>
            <a:ext cx="4397693" cy="3970318"/>
          </a:xfrm>
          <a:prstGeom prst="rect">
            <a:avLst/>
          </a:prstGeom>
          <a:noFill/>
        </p:spPr>
        <p:txBody>
          <a:bodyPr wrap="square" rtlCol="0">
            <a:spAutoFit/>
          </a:bodyPr>
          <a:lstStyle/>
          <a:p>
            <a:r>
              <a:rPr lang="en-US" b="1" dirty="0">
                <a:latin typeface="Bahnschrift Condensed" panose="020B0502040204020203" pitchFamily="34" charset="0"/>
              </a:rPr>
              <a:t>Observations: </a:t>
            </a:r>
          </a:p>
          <a:p>
            <a:endParaRPr lang="en-US" b="1" dirty="0">
              <a:latin typeface="Bahnschrift Condensed" panose="020B0502040204020203" pitchFamily="34" charset="0"/>
            </a:endParaRPr>
          </a:p>
          <a:p>
            <a:pPr marL="285750" indent="-285750">
              <a:buFont typeface="Wingdings" panose="05000000000000000000" pitchFamily="2" charset="2"/>
              <a:buChar char="§"/>
            </a:pPr>
            <a:r>
              <a:rPr lang="en-US" b="1" dirty="0">
                <a:latin typeface="Bahnschrift Condensed" panose="020B0502040204020203" pitchFamily="34" charset="0"/>
              </a:rPr>
              <a:t>Private</a:t>
            </a:r>
            <a:r>
              <a:rPr lang="en-US" dirty="0">
                <a:latin typeface="Bahnschrift Condensed" panose="020B0502040204020203" pitchFamily="34" charset="0"/>
              </a:rPr>
              <a:t>: The majority of patients belong to the Private sector, indicating it as the most common work type in the dataset.</a:t>
            </a:r>
          </a:p>
          <a:p>
            <a:endParaRPr lang="en-US" dirty="0">
              <a:latin typeface="Bahnschrift Condensed" panose="020B0502040204020203" pitchFamily="34" charset="0"/>
            </a:endParaRPr>
          </a:p>
          <a:p>
            <a:pPr marL="285750" indent="-285750">
              <a:buFont typeface="Wingdings" panose="05000000000000000000" pitchFamily="2" charset="2"/>
              <a:buChar char="§"/>
            </a:pPr>
            <a:r>
              <a:rPr lang="en-US" b="1" dirty="0">
                <a:latin typeface="Bahnschrift Condensed" panose="020B0502040204020203" pitchFamily="34" charset="0"/>
              </a:rPr>
              <a:t>Self-employed</a:t>
            </a:r>
            <a:r>
              <a:rPr lang="en-US" dirty="0">
                <a:latin typeface="Bahnschrift Condensed" panose="020B0502040204020203" pitchFamily="34" charset="0"/>
              </a:rPr>
              <a:t>: There is a noticeable portion of patients in the Self-employed category, but it is less than Private.</a:t>
            </a:r>
          </a:p>
          <a:p>
            <a:endParaRPr lang="en-US" dirty="0">
              <a:latin typeface="Bahnschrift Condensed" panose="020B0502040204020203" pitchFamily="34" charset="0"/>
            </a:endParaRPr>
          </a:p>
          <a:p>
            <a:pPr marL="285750" indent="-285750">
              <a:buFont typeface="Wingdings" panose="05000000000000000000" pitchFamily="2" charset="2"/>
              <a:buChar char="§"/>
            </a:pPr>
            <a:r>
              <a:rPr lang="en-US" b="1" dirty="0" err="1">
                <a:latin typeface="Bahnschrift Condensed" panose="020B0502040204020203" pitchFamily="34" charset="0"/>
              </a:rPr>
              <a:t>Govt_job</a:t>
            </a:r>
            <a:r>
              <a:rPr lang="en-US" b="1" dirty="0">
                <a:latin typeface="Bahnschrift Condensed" panose="020B0502040204020203" pitchFamily="34" charset="0"/>
              </a:rPr>
              <a:t>, Children, </a:t>
            </a:r>
            <a:r>
              <a:rPr lang="en-US" b="1" dirty="0" err="1">
                <a:latin typeface="Bahnschrift Condensed" panose="020B0502040204020203" pitchFamily="34" charset="0"/>
              </a:rPr>
              <a:t>Never_worked</a:t>
            </a:r>
            <a:r>
              <a:rPr lang="en-US" dirty="0">
                <a:latin typeface="Bahnschrift Condensed" panose="020B0502040204020203" pitchFamily="34" charset="0"/>
              </a:rPr>
              <a:t>: The counts for these categories are relatively smaller, with Children being more common than </a:t>
            </a:r>
            <a:r>
              <a:rPr lang="en-US" dirty="0" err="1">
                <a:latin typeface="Bahnschrift Condensed" panose="020B0502040204020203" pitchFamily="34" charset="0"/>
              </a:rPr>
              <a:t>Govt_job</a:t>
            </a:r>
            <a:r>
              <a:rPr lang="en-US" dirty="0">
                <a:latin typeface="Bahnschrift Condensed" panose="020B0502040204020203" pitchFamily="34" charset="0"/>
              </a:rPr>
              <a:t> and </a:t>
            </a:r>
            <a:r>
              <a:rPr lang="en-US" dirty="0" err="1">
                <a:latin typeface="Bahnschrift Condensed" panose="020B0502040204020203" pitchFamily="34" charset="0"/>
              </a:rPr>
              <a:t>Never_worked</a:t>
            </a:r>
            <a:r>
              <a:rPr lang="en-US" dirty="0">
                <a:latin typeface="Bahnschrift Condensed" panose="020B0502040204020203" pitchFamily="34" charset="0"/>
              </a:rPr>
              <a:t>.</a:t>
            </a:r>
            <a:endParaRPr lang="en-IN" dirty="0">
              <a:latin typeface="Bahnschrift Condensed" panose="020B0502040204020203" pitchFamily="34" charset="0"/>
            </a:endParaRPr>
          </a:p>
        </p:txBody>
      </p:sp>
      <p:pic>
        <p:nvPicPr>
          <p:cNvPr id="7" name="Picture 6">
            <a:extLst>
              <a:ext uri="{FF2B5EF4-FFF2-40B4-BE49-F238E27FC236}">
                <a16:creationId xmlns:a16="http://schemas.microsoft.com/office/drawing/2014/main" id="{D7294AA6-131A-FBD9-4531-0E48FE23E4A7}"/>
              </a:ext>
            </a:extLst>
          </p:cNvPr>
          <p:cNvPicPr>
            <a:picLocks noChangeAspect="1"/>
          </p:cNvPicPr>
          <p:nvPr/>
        </p:nvPicPr>
        <p:blipFill>
          <a:blip r:embed="rId3"/>
          <a:stretch>
            <a:fillRect/>
          </a:stretch>
        </p:blipFill>
        <p:spPr>
          <a:xfrm>
            <a:off x="9499224" y="0"/>
            <a:ext cx="2605363" cy="1465516"/>
          </a:xfrm>
          <a:prstGeom prst="rect">
            <a:avLst/>
          </a:prstGeom>
        </p:spPr>
      </p:pic>
      <p:sp>
        <p:nvSpPr>
          <p:cNvPr id="10" name="AutoShape 8">
            <a:extLst>
              <a:ext uri="{FF2B5EF4-FFF2-40B4-BE49-F238E27FC236}">
                <a16:creationId xmlns:a16="http://schemas.microsoft.com/office/drawing/2014/main" id="{2DCFB96B-F179-AF47-901E-619792AB06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84148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9D154-56D3-691D-7B96-D16BFCB7F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3" y="1336634"/>
            <a:ext cx="10199995" cy="5032892"/>
          </a:xfrm>
          <a:prstGeom prst="rect">
            <a:avLst/>
          </a:prstGeom>
        </p:spPr>
      </p:pic>
      <p:sp>
        <p:nvSpPr>
          <p:cNvPr id="5" name="TextBox 4">
            <a:extLst>
              <a:ext uri="{FF2B5EF4-FFF2-40B4-BE49-F238E27FC236}">
                <a16:creationId xmlns:a16="http://schemas.microsoft.com/office/drawing/2014/main" id="{D648963D-A37A-918F-85F1-D6FF12123CA7}"/>
              </a:ext>
            </a:extLst>
          </p:cNvPr>
          <p:cNvSpPr txBox="1"/>
          <p:nvPr/>
        </p:nvSpPr>
        <p:spPr>
          <a:xfrm>
            <a:off x="7617156" y="3230205"/>
            <a:ext cx="4389120" cy="3139321"/>
          </a:xfrm>
          <a:prstGeom prst="rect">
            <a:avLst/>
          </a:prstGeom>
          <a:noFill/>
        </p:spPr>
        <p:txBody>
          <a:bodyPr wrap="square" rtlCol="0">
            <a:spAutoFit/>
          </a:bodyPr>
          <a:lstStyle/>
          <a:p>
            <a:r>
              <a:rPr lang="en-US" b="1" dirty="0">
                <a:latin typeface="Bahnschrift Condensed" panose="020B0502040204020203" pitchFamily="34" charset="0"/>
              </a:rPr>
              <a:t>Observations: </a:t>
            </a:r>
          </a:p>
          <a:p>
            <a:endParaRPr lang="en-US" b="1" dirty="0">
              <a:latin typeface="Bahnschrift Condensed" panose="020B0502040204020203" pitchFamily="34" charset="0"/>
            </a:endParaRPr>
          </a:p>
          <a:p>
            <a:pPr marL="285750" indent="-285750">
              <a:buFont typeface="Wingdings" panose="05000000000000000000" pitchFamily="2" charset="2"/>
              <a:buChar char="§"/>
            </a:pPr>
            <a:r>
              <a:rPr lang="en-US" dirty="0">
                <a:latin typeface="Bahnschrift Condensed" panose="020B0502040204020203" pitchFamily="34" charset="0"/>
              </a:rPr>
              <a:t>The </a:t>
            </a:r>
            <a:r>
              <a:rPr lang="en-US" b="1" dirty="0">
                <a:latin typeface="Bahnschrift Condensed" panose="020B0502040204020203" pitchFamily="34" charset="0"/>
              </a:rPr>
              <a:t>pie chart</a:t>
            </a:r>
            <a:r>
              <a:rPr lang="en-US" dirty="0">
                <a:latin typeface="Bahnschrift Condensed" panose="020B0502040204020203" pitchFamily="34" charset="0"/>
              </a:rPr>
              <a:t> or </a:t>
            </a:r>
            <a:r>
              <a:rPr lang="en-US" b="1" dirty="0">
                <a:latin typeface="Bahnschrift Condensed" panose="020B0502040204020203" pitchFamily="34" charset="0"/>
              </a:rPr>
              <a:t>count plot</a:t>
            </a:r>
            <a:r>
              <a:rPr lang="en-US" dirty="0">
                <a:latin typeface="Bahnschrift Condensed" panose="020B0502040204020203" pitchFamily="34" charset="0"/>
              </a:rPr>
              <a:t> visually demonstrates the distribution of smoking statuses in stroke patients, allowing for quick insights into how smoking might be linked to stroke incidence</a:t>
            </a:r>
            <a:r>
              <a:rPr lang="en-US" dirty="0"/>
              <a:t>.</a:t>
            </a:r>
          </a:p>
          <a:p>
            <a:pPr marL="285750" indent="-285750">
              <a:buFont typeface="Wingdings" panose="05000000000000000000" pitchFamily="2" charset="2"/>
              <a:buChar char="§"/>
            </a:pPr>
            <a:r>
              <a:rPr lang="en-US" dirty="0">
                <a:latin typeface="Bahnschrift Condensed" panose="020B0502040204020203" pitchFamily="34" charset="0"/>
              </a:rPr>
              <a:t>While </a:t>
            </a:r>
            <a:r>
              <a:rPr lang="en-US" b="1" dirty="0">
                <a:latin typeface="Bahnschrift Condensed" panose="020B0502040204020203" pitchFamily="34" charset="0"/>
              </a:rPr>
              <a:t>never smoked</a:t>
            </a:r>
            <a:r>
              <a:rPr lang="en-US" dirty="0">
                <a:latin typeface="Bahnschrift Condensed" panose="020B0502040204020203" pitchFamily="34" charset="0"/>
              </a:rPr>
              <a:t> is the most common smoking status among stroke patients, smoking remains a </a:t>
            </a:r>
            <a:r>
              <a:rPr lang="en-US" b="1" dirty="0">
                <a:latin typeface="Bahnschrift Condensed" panose="020B0502040204020203" pitchFamily="34" charset="0"/>
              </a:rPr>
              <a:t>significant risk factor</a:t>
            </a:r>
            <a:r>
              <a:rPr lang="en-US" dirty="0">
                <a:latin typeface="Bahnschrift Condensed" panose="020B0502040204020203" pitchFamily="34" charset="0"/>
              </a:rPr>
              <a:t> for stroke, as indicated by the presence of stroke cases in the </a:t>
            </a:r>
            <a:r>
              <a:rPr lang="en-US" b="1" dirty="0">
                <a:latin typeface="Bahnschrift Condensed" panose="020B0502040204020203" pitchFamily="34" charset="0"/>
              </a:rPr>
              <a:t>"smokes"</a:t>
            </a:r>
            <a:r>
              <a:rPr lang="en-US" dirty="0">
                <a:latin typeface="Bahnschrift Condensed" panose="020B0502040204020203" pitchFamily="34" charset="0"/>
              </a:rPr>
              <a:t> and </a:t>
            </a:r>
            <a:r>
              <a:rPr lang="en-US" b="1" dirty="0">
                <a:latin typeface="Bahnschrift Condensed" panose="020B0502040204020203" pitchFamily="34" charset="0"/>
              </a:rPr>
              <a:t>"formerly smoked"</a:t>
            </a:r>
            <a:r>
              <a:rPr lang="en-US" dirty="0">
                <a:latin typeface="Bahnschrift Condensed" panose="020B0502040204020203" pitchFamily="34" charset="0"/>
              </a:rPr>
              <a:t> categories.</a:t>
            </a:r>
            <a:endParaRPr lang="en-IN" dirty="0">
              <a:latin typeface="Bahnschrift Condensed" panose="020B0502040204020203" pitchFamily="34" charset="0"/>
            </a:endParaRPr>
          </a:p>
        </p:txBody>
      </p:sp>
      <p:pic>
        <p:nvPicPr>
          <p:cNvPr id="7" name="Picture 6">
            <a:extLst>
              <a:ext uri="{FF2B5EF4-FFF2-40B4-BE49-F238E27FC236}">
                <a16:creationId xmlns:a16="http://schemas.microsoft.com/office/drawing/2014/main" id="{D160D90D-E866-AE8F-6BA3-79DF7E02E95B}"/>
              </a:ext>
            </a:extLst>
          </p:cNvPr>
          <p:cNvPicPr>
            <a:picLocks noChangeAspect="1"/>
          </p:cNvPicPr>
          <p:nvPr/>
        </p:nvPicPr>
        <p:blipFill>
          <a:blip r:embed="rId3"/>
          <a:stretch>
            <a:fillRect/>
          </a:stretch>
        </p:blipFill>
        <p:spPr>
          <a:xfrm>
            <a:off x="9499224" y="0"/>
            <a:ext cx="2605363" cy="1465516"/>
          </a:xfrm>
          <a:prstGeom prst="rect">
            <a:avLst/>
          </a:prstGeom>
        </p:spPr>
      </p:pic>
      <p:sp>
        <p:nvSpPr>
          <p:cNvPr id="8" name="TextBox 7">
            <a:extLst>
              <a:ext uri="{FF2B5EF4-FFF2-40B4-BE49-F238E27FC236}">
                <a16:creationId xmlns:a16="http://schemas.microsoft.com/office/drawing/2014/main" id="{FD12F32A-AF5D-160F-B1AE-ECAF6772A20F}"/>
              </a:ext>
            </a:extLst>
          </p:cNvPr>
          <p:cNvSpPr txBox="1"/>
          <p:nvPr/>
        </p:nvSpPr>
        <p:spPr>
          <a:xfrm>
            <a:off x="3899236" y="196087"/>
            <a:ext cx="4389120" cy="584775"/>
          </a:xfrm>
          <a:prstGeom prst="rect">
            <a:avLst/>
          </a:prstGeom>
          <a:noFill/>
        </p:spPr>
        <p:txBody>
          <a:bodyPr wrap="square" rtlCol="0">
            <a:spAutoFit/>
          </a:bodyPr>
          <a:lstStyle/>
          <a:p>
            <a:r>
              <a:rPr lang="en-IN" sz="3200" b="1" dirty="0">
                <a:solidFill>
                  <a:srgbClr val="0066B3"/>
                </a:solidFill>
                <a:latin typeface="Bahnschrift Condensed" panose="020B0502040204020203" pitchFamily="34" charset="0"/>
              </a:rPr>
              <a:t>Pie</a:t>
            </a:r>
            <a:r>
              <a:rPr lang="en-IN" sz="2400" b="1" dirty="0">
                <a:solidFill>
                  <a:srgbClr val="0066B3"/>
                </a:solidFill>
                <a:latin typeface="Bahnschrift Condensed" panose="020B0502040204020203" pitchFamily="34" charset="0"/>
              </a:rPr>
              <a:t> </a:t>
            </a:r>
            <a:r>
              <a:rPr lang="en-IN" sz="3200" b="1" dirty="0">
                <a:solidFill>
                  <a:srgbClr val="0066B3"/>
                </a:solidFill>
                <a:latin typeface="Bahnschrift Condensed" panose="020B0502040204020203" pitchFamily="34" charset="0"/>
              </a:rPr>
              <a:t>Chart on Smoking status</a:t>
            </a:r>
          </a:p>
        </p:txBody>
      </p:sp>
    </p:spTree>
    <p:extLst>
      <p:ext uri="{BB962C8B-B14F-4D97-AF65-F5344CB8AC3E}">
        <p14:creationId xmlns:p14="http://schemas.microsoft.com/office/powerpoint/2010/main" val="428876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95E6-84C7-B6C0-2D01-B92B549DF818}"/>
              </a:ext>
            </a:extLst>
          </p:cNvPr>
          <p:cNvSpPr>
            <a:spLocks noGrp="1"/>
          </p:cNvSpPr>
          <p:nvPr>
            <p:ph type="title"/>
          </p:nvPr>
        </p:nvSpPr>
        <p:spPr>
          <a:xfrm>
            <a:off x="340360" y="314325"/>
            <a:ext cx="11353800" cy="1016635"/>
          </a:xfrm>
        </p:spPr>
        <p:txBody>
          <a:bodyPr/>
          <a:lstStyle/>
          <a:p>
            <a:r>
              <a:rPr lang="en-IN" b="1" dirty="0">
                <a:solidFill>
                  <a:srgbClr val="0066B3"/>
                </a:solidFill>
                <a:latin typeface="Bahnschrift Condensed" panose="020B0502040204020203" pitchFamily="34" charset="0"/>
              </a:rPr>
              <a:t>RELATIONSHIP OF INPUT FEATURES WITH STROKE</a:t>
            </a:r>
          </a:p>
        </p:txBody>
      </p:sp>
      <p:pic>
        <p:nvPicPr>
          <p:cNvPr id="16386" name="Picture 2">
            <a:extLst>
              <a:ext uri="{FF2B5EF4-FFF2-40B4-BE49-F238E27FC236}">
                <a16:creationId xmlns:a16="http://schemas.microsoft.com/office/drawing/2014/main" id="{6642EA74-C45D-6899-2658-B685612C0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106" y="1237023"/>
            <a:ext cx="6732054" cy="56328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B808050-CB4D-3F9F-7E65-9D2E2F966302}"/>
              </a:ext>
            </a:extLst>
          </p:cNvPr>
          <p:cNvPicPr>
            <a:picLocks noChangeAspect="1"/>
          </p:cNvPicPr>
          <p:nvPr/>
        </p:nvPicPr>
        <p:blipFill>
          <a:blip r:embed="rId4"/>
          <a:stretch>
            <a:fillRect/>
          </a:stretch>
        </p:blipFill>
        <p:spPr>
          <a:xfrm>
            <a:off x="9499224" y="0"/>
            <a:ext cx="2605363" cy="1465516"/>
          </a:xfrm>
          <a:prstGeom prst="rect">
            <a:avLst/>
          </a:prstGeom>
        </p:spPr>
      </p:pic>
      <p:sp>
        <p:nvSpPr>
          <p:cNvPr id="4" name="TextBox 3">
            <a:extLst>
              <a:ext uri="{FF2B5EF4-FFF2-40B4-BE49-F238E27FC236}">
                <a16:creationId xmlns:a16="http://schemas.microsoft.com/office/drawing/2014/main" id="{1B51C6BC-0F0D-E846-4F8B-26628D38878F}"/>
              </a:ext>
            </a:extLst>
          </p:cNvPr>
          <p:cNvSpPr txBox="1"/>
          <p:nvPr/>
        </p:nvSpPr>
        <p:spPr>
          <a:xfrm>
            <a:off x="497840" y="2850356"/>
            <a:ext cx="4240747" cy="3170099"/>
          </a:xfrm>
          <a:prstGeom prst="rect">
            <a:avLst/>
          </a:prstGeom>
          <a:noFill/>
        </p:spPr>
        <p:txBody>
          <a:bodyPr wrap="square" rtlCol="0">
            <a:spAutoFit/>
          </a:bodyPr>
          <a:lstStyle/>
          <a:p>
            <a:r>
              <a:rPr lang="en-IN" sz="2000" b="1" dirty="0">
                <a:latin typeface="Bahnschrift Condensed" panose="020B0502040204020203" pitchFamily="34" charset="0"/>
              </a:rPr>
              <a:t>Observation: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ahnschrift Condensed" panose="020B0502040204020203" pitchFamily="34" charset="0"/>
              </a:rPr>
              <a:t>The density of strokes increases significantly for individuals above the age of 60, peaking around 80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ahnschrift Condensed" panose="020B0502040204020203" pitchFamily="34" charset="0"/>
              </a:rPr>
              <a:t>Non-stroke cases are more uniformly distributed across all age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ahnschrift Condensed" panose="020B0502040204020203" pitchFamily="34" charset="0"/>
              </a:rPr>
              <a:t>Stroke cases are minimal in younger age groups (below 40).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ahnschrift Condensed" panose="020B0502040204020203" pitchFamily="34" charset="0"/>
              </a:rPr>
              <a:t>Age is a strong predictor of stroke, with older individuals being at much higher risk.</a:t>
            </a:r>
            <a:endParaRPr lang="en-IN" dirty="0">
              <a:latin typeface="Bahnschrift Condensed" panose="020B0502040204020203" pitchFamily="34" charset="0"/>
            </a:endParaRPr>
          </a:p>
        </p:txBody>
      </p:sp>
      <p:sp>
        <p:nvSpPr>
          <p:cNvPr id="5" name="TextBox 4">
            <a:extLst>
              <a:ext uri="{FF2B5EF4-FFF2-40B4-BE49-F238E27FC236}">
                <a16:creationId xmlns:a16="http://schemas.microsoft.com/office/drawing/2014/main" id="{AA6C2D1F-BDD7-FDCD-57D2-90C76942AB66}"/>
              </a:ext>
            </a:extLst>
          </p:cNvPr>
          <p:cNvSpPr txBox="1"/>
          <p:nvPr/>
        </p:nvSpPr>
        <p:spPr>
          <a:xfrm>
            <a:off x="415775" y="2184349"/>
            <a:ext cx="4240747" cy="584775"/>
          </a:xfrm>
          <a:prstGeom prst="rect">
            <a:avLst/>
          </a:prstGeom>
          <a:noFill/>
        </p:spPr>
        <p:txBody>
          <a:bodyPr wrap="square" rtlCol="0">
            <a:spAutoFit/>
          </a:bodyPr>
          <a:lstStyle/>
          <a:p>
            <a:r>
              <a:rPr lang="en-IN" sz="3200" b="1" dirty="0">
                <a:solidFill>
                  <a:srgbClr val="0066B3"/>
                </a:solidFill>
                <a:latin typeface="Bahnschrift Condensed" panose="020B0502040204020203" pitchFamily="34" charset="0"/>
              </a:rPr>
              <a:t>Variation of Stroke with Age</a:t>
            </a:r>
          </a:p>
        </p:txBody>
      </p:sp>
      <p:sp>
        <p:nvSpPr>
          <p:cNvPr id="6" name="Rectangle 1">
            <a:extLst>
              <a:ext uri="{FF2B5EF4-FFF2-40B4-BE49-F238E27FC236}">
                <a16:creationId xmlns:a16="http://schemas.microsoft.com/office/drawing/2014/main" id="{7D324655-3C2B-36D5-7A00-F39B861C94F4}"/>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2535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F42A657-1ACF-69EB-C3CE-E36A5215B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040" y="1245175"/>
            <a:ext cx="6708106" cy="5612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66C46A-AE58-1910-C1B9-7E8A8031EE6A}"/>
              </a:ext>
            </a:extLst>
          </p:cNvPr>
          <p:cNvSpPr txBox="1"/>
          <p:nvPr/>
        </p:nvSpPr>
        <p:spPr>
          <a:xfrm>
            <a:off x="314960" y="660400"/>
            <a:ext cx="3907155" cy="584775"/>
          </a:xfrm>
          <a:prstGeom prst="rect">
            <a:avLst/>
          </a:prstGeom>
          <a:noFill/>
        </p:spPr>
        <p:txBody>
          <a:bodyPr wrap="square" rtlCol="0">
            <a:spAutoFit/>
          </a:bodyPr>
          <a:lstStyle/>
          <a:p>
            <a:r>
              <a:rPr lang="en-IN" sz="3200" b="1" dirty="0">
                <a:solidFill>
                  <a:srgbClr val="0066B3"/>
                </a:solidFill>
                <a:latin typeface="Bahnschrift Condensed" panose="020B0502040204020203" pitchFamily="34" charset="0"/>
              </a:rPr>
              <a:t>Variation of Stroke with BMI</a:t>
            </a:r>
          </a:p>
        </p:txBody>
      </p:sp>
      <p:pic>
        <p:nvPicPr>
          <p:cNvPr id="4" name="Picture 3">
            <a:extLst>
              <a:ext uri="{FF2B5EF4-FFF2-40B4-BE49-F238E27FC236}">
                <a16:creationId xmlns:a16="http://schemas.microsoft.com/office/drawing/2014/main" id="{8EC3FE67-E443-61CE-228E-764E62849B5A}"/>
              </a:ext>
            </a:extLst>
          </p:cNvPr>
          <p:cNvPicPr>
            <a:picLocks noChangeAspect="1"/>
          </p:cNvPicPr>
          <p:nvPr/>
        </p:nvPicPr>
        <p:blipFill>
          <a:blip r:embed="rId3"/>
          <a:stretch>
            <a:fillRect/>
          </a:stretch>
        </p:blipFill>
        <p:spPr>
          <a:xfrm>
            <a:off x="9499224" y="0"/>
            <a:ext cx="2605363" cy="1465516"/>
          </a:xfrm>
          <a:prstGeom prst="rect">
            <a:avLst/>
          </a:prstGeom>
        </p:spPr>
      </p:pic>
      <p:sp>
        <p:nvSpPr>
          <p:cNvPr id="5" name="TextBox 4">
            <a:extLst>
              <a:ext uri="{FF2B5EF4-FFF2-40B4-BE49-F238E27FC236}">
                <a16:creationId xmlns:a16="http://schemas.microsoft.com/office/drawing/2014/main" id="{068D378B-3059-88E3-195B-44E46CD60C98}"/>
              </a:ext>
            </a:extLst>
          </p:cNvPr>
          <p:cNvSpPr txBox="1"/>
          <p:nvPr/>
        </p:nvSpPr>
        <p:spPr>
          <a:xfrm>
            <a:off x="548640" y="2418080"/>
            <a:ext cx="4155440" cy="2308324"/>
          </a:xfrm>
          <a:prstGeom prst="rect">
            <a:avLst/>
          </a:prstGeom>
          <a:noFill/>
        </p:spPr>
        <p:txBody>
          <a:bodyPr wrap="square" rtlCol="0">
            <a:spAutoFit/>
          </a:bodyPr>
          <a:lstStyle/>
          <a:p>
            <a:r>
              <a:rPr lang="en-US" b="1" dirty="0">
                <a:latin typeface="Bahnschrift Condensed" panose="020B0502040204020203" pitchFamily="34" charset="0"/>
              </a:rPr>
              <a:t>Observations:</a:t>
            </a:r>
          </a:p>
          <a:p>
            <a:endParaRPr lang="en-US" b="1" dirty="0">
              <a:latin typeface="Bahnschrift Condensed" panose="020B0502040204020203" pitchFamily="34" charset="0"/>
            </a:endParaRPr>
          </a:p>
          <a:p>
            <a:pPr marL="285750" indent="-285750">
              <a:buFont typeface="Wingdings" panose="05000000000000000000" pitchFamily="2" charset="2"/>
              <a:buChar char="§"/>
            </a:pPr>
            <a:r>
              <a:rPr lang="en-US" dirty="0">
                <a:latin typeface="Bahnschrift Condensed" panose="020B0502040204020203" pitchFamily="34" charset="0"/>
              </a:rPr>
              <a:t>Individuals with stroke (red distribution) tend to have a higher mean BMI compared to those without stroke (green distribution). The peak of the stroke group is centered slightly rightward, indicating a higher BMI association with stroke cases.</a:t>
            </a:r>
            <a:endParaRPr lang="en-IN" dirty="0">
              <a:latin typeface="Bahnschrift Condensed" panose="020B0502040204020203" pitchFamily="34" charset="0"/>
            </a:endParaRPr>
          </a:p>
        </p:txBody>
      </p:sp>
    </p:spTree>
    <p:extLst>
      <p:ext uri="{BB962C8B-B14F-4D97-AF65-F5344CB8AC3E}">
        <p14:creationId xmlns:p14="http://schemas.microsoft.com/office/powerpoint/2010/main" val="4398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121F8514-7C07-9E50-76F0-8AE9ED423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19" y="983463"/>
            <a:ext cx="6705599" cy="55890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850AF1-018C-9ED6-0F4D-51FEEDCD2D5E}"/>
              </a:ext>
            </a:extLst>
          </p:cNvPr>
          <p:cNvSpPr txBox="1"/>
          <p:nvPr/>
        </p:nvSpPr>
        <p:spPr>
          <a:xfrm>
            <a:off x="2499360" y="206494"/>
            <a:ext cx="6705600" cy="596146"/>
          </a:xfrm>
          <a:prstGeom prst="rect">
            <a:avLst/>
          </a:prstGeom>
          <a:noFill/>
        </p:spPr>
        <p:txBody>
          <a:bodyPr wrap="square">
            <a:spAutoFit/>
          </a:bodyPr>
          <a:lstStyle/>
          <a:p>
            <a:r>
              <a:rPr lang="en-IN" sz="3200" b="1" dirty="0">
                <a:solidFill>
                  <a:srgbClr val="0066B3"/>
                </a:solidFill>
                <a:latin typeface="Bahnschrift Condensed" panose="020B0502040204020203" pitchFamily="34" charset="0"/>
              </a:rPr>
              <a:t>Variation of Stroke with Average Glucose Level</a:t>
            </a:r>
          </a:p>
        </p:txBody>
      </p:sp>
      <p:pic>
        <p:nvPicPr>
          <p:cNvPr id="4" name="Picture 3">
            <a:extLst>
              <a:ext uri="{FF2B5EF4-FFF2-40B4-BE49-F238E27FC236}">
                <a16:creationId xmlns:a16="http://schemas.microsoft.com/office/drawing/2014/main" id="{CA867FEA-5ABC-6CBE-C987-CC7DF8F8D9C1}"/>
              </a:ext>
            </a:extLst>
          </p:cNvPr>
          <p:cNvPicPr>
            <a:picLocks noChangeAspect="1"/>
          </p:cNvPicPr>
          <p:nvPr/>
        </p:nvPicPr>
        <p:blipFill>
          <a:blip r:embed="rId3"/>
          <a:stretch>
            <a:fillRect/>
          </a:stretch>
        </p:blipFill>
        <p:spPr>
          <a:xfrm>
            <a:off x="9499224" y="0"/>
            <a:ext cx="2605363" cy="1465516"/>
          </a:xfrm>
          <a:prstGeom prst="rect">
            <a:avLst/>
          </a:prstGeom>
        </p:spPr>
      </p:pic>
      <p:sp>
        <p:nvSpPr>
          <p:cNvPr id="5" name="TextBox 4">
            <a:extLst>
              <a:ext uri="{FF2B5EF4-FFF2-40B4-BE49-F238E27FC236}">
                <a16:creationId xmlns:a16="http://schemas.microsoft.com/office/drawing/2014/main" id="{792E1F47-E2E3-C826-ACEE-2BF2CA52C518}"/>
              </a:ext>
            </a:extLst>
          </p:cNvPr>
          <p:cNvSpPr txBox="1"/>
          <p:nvPr/>
        </p:nvSpPr>
        <p:spPr>
          <a:xfrm>
            <a:off x="7426960" y="2080001"/>
            <a:ext cx="3779520" cy="3693319"/>
          </a:xfrm>
          <a:prstGeom prst="rect">
            <a:avLst/>
          </a:prstGeom>
          <a:noFill/>
        </p:spPr>
        <p:txBody>
          <a:bodyPr wrap="square" rtlCol="0">
            <a:spAutoFit/>
          </a:bodyPr>
          <a:lstStyle/>
          <a:p>
            <a:r>
              <a:rPr lang="en-IN" b="1" dirty="0">
                <a:latin typeface="Bahnschrift Condensed" panose="020B0502040204020203" pitchFamily="34" charset="0"/>
              </a:rPr>
              <a:t>Observations:</a:t>
            </a:r>
          </a:p>
          <a:p>
            <a:endParaRPr lang="en-IN" b="1" dirty="0">
              <a:latin typeface="Bahnschrift Condensed" panose="020B0502040204020203" pitchFamily="34" charset="0"/>
            </a:endParaRPr>
          </a:p>
          <a:p>
            <a:pPr marL="285750" indent="-285750">
              <a:buFont typeface="Wingdings" panose="05000000000000000000" pitchFamily="2" charset="2"/>
              <a:buChar char="§"/>
            </a:pPr>
            <a:r>
              <a:rPr lang="en-US" b="0" i="0" dirty="0">
                <a:solidFill>
                  <a:srgbClr val="1F1F1F"/>
                </a:solidFill>
                <a:effectLst/>
                <a:latin typeface="Bahnschrift Condensed" panose="020B0502040204020203" pitchFamily="34" charset="0"/>
              </a:rPr>
              <a:t>The red curve, representing individuals who experienced a stroke, has a noticeable density increase around glucose levels of 150 and above, indicating that higher glucose levels are more associated with stroke cases.</a:t>
            </a:r>
          </a:p>
          <a:p>
            <a:pPr marL="285750" indent="-285750">
              <a:buFont typeface="Wingdings" panose="05000000000000000000" pitchFamily="2" charset="2"/>
              <a:buChar char="§"/>
            </a:pPr>
            <a:r>
              <a:rPr lang="en-US" b="0" i="0" dirty="0">
                <a:solidFill>
                  <a:srgbClr val="1F1F1F"/>
                </a:solidFill>
                <a:effectLst/>
                <a:latin typeface="Bahnschrift Condensed" panose="020B0502040204020203" pitchFamily="34" charset="0"/>
              </a:rPr>
              <a:t>The green curve, representing the "No Stroke" group, peaks around an average glucose level of 80-90. This suggests that individuals without strokes tend to have lower average glucose levels.</a:t>
            </a:r>
            <a:endParaRPr lang="en-IN" dirty="0">
              <a:latin typeface="Bahnschrift Condensed" panose="020B0502040204020203" pitchFamily="34" charset="0"/>
            </a:endParaRPr>
          </a:p>
        </p:txBody>
      </p:sp>
    </p:spTree>
    <p:extLst>
      <p:ext uri="{BB962C8B-B14F-4D97-AF65-F5344CB8AC3E}">
        <p14:creationId xmlns:p14="http://schemas.microsoft.com/office/powerpoint/2010/main" val="317908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ED411FD4-03C2-EDCA-2D53-690FABCDD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185" y="1465516"/>
            <a:ext cx="8286750" cy="52959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F4A7B48-DF42-A8C1-B482-A6437A90073B}"/>
              </a:ext>
            </a:extLst>
          </p:cNvPr>
          <p:cNvPicPr>
            <a:picLocks noChangeAspect="1"/>
          </p:cNvPicPr>
          <p:nvPr/>
        </p:nvPicPr>
        <p:blipFill>
          <a:blip r:embed="rId3"/>
          <a:stretch>
            <a:fillRect/>
          </a:stretch>
        </p:blipFill>
        <p:spPr>
          <a:xfrm>
            <a:off x="9499224" y="0"/>
            <a:ext cx="2605363" cy="1465516"/>
          </a:xfrm>
          <a:prstGeom prst="rect">
            <a:avLst/>
          </a:prstGeom>
        </p:spPr>
      </p:pic>
      <p:sp>
        <p:nvSpPr>
          <p:cNvPr id="4" name="TextBox 3">
            <a:extLst>
              <a:ext uri="{FF2B5EF4-FFF2-40B4-BE49-F238E27FC236}">
                <a16:creationId xmlns:a16="http://schemas.microsoft.com/office/drawing/2014/main" id="{3D8AF6A8-60E0-71FD-217A-B61526363E36}"/>
              </a:ext>
            </a:extLst>
          </p:cNvPr>
          <p:cNvSpPr txBox="1"/>
          <p:nvPr/>
        </p:nvSpPr>
        <p:spPr>
          <a:xfrm>
            <a:off x="2143760" y="480814"/>
            <a:ext cx="6675120" cy="584775"/>
          </a:xfrm>
          <a:prstGeom prst="rect">
            <a:avLst/>
          </a:prstGeom>
          <a:noFill/>
        </p:spPr>
        <p:txBody>
          <a:bodyPr wrap="square">
            <a:spAutoFit/>
          </a:bodyPr>
          <a:lstStyle/>
          <a:p>
            <a:r>
              <a:rPr lang="en-IN" sz="3200" b="1" dirty="0">
                <a:solidFill>
                  <a:srgbClr val="0066B3"/>
                </a:solidFill>
                <a:latin typeface="Bahnschrift Condensed" panose="020B0502040204020203" pitchFamily="34" charset="0"/>
              </a:rPr>
              <a:t>Variation of Stroke with Smoking Status</a:t>
            </a:r>
          </a:p>
        </p:txBody>
      </p:sp>
      <p:sp>
        <p:nvSpPr>
          <p:cNvPr id="5" name="TextBox 4">
            <a:extLst>
              <a:ext uri="{FF2B5EF4-FFF2-40B4-BE49-F238E27FC236}">
                <a16:creationId xmlns:a16="http://schemas.microsoft.com/office/drawing/2014/main" id="{875D2FE3-C30F-E563-99A0-A4D16E1CBF0B}"/>
              </a:ext>
            </a:extLst>
          </p:cNvPr>
          <p:cNvSpPr txBox="1"/>
          <p:nvPr/>
        </p:nvSpPr>
        <p:spPr>
          <a:xfrm>
            <a:off x="107733" y="1575872"/>
            <a:ext cx="3698240" cy="4801314"/>
          </a:xfrm>
          <a:prstGeom prst="rect">
            <a:avLst/>
          </a:prstGeom>
          <a:noFill/>
        </p:spPr>
        <p:txBody>
          <a:bodyPr wrap="square" rtlCol="0">
            <a:spAutoFit/>
          </a:bodyPr>
          <a:lstStyle/>
          <a:p>
            <a:r>
              <a:rPr lang="en-IN" dirty="0">
                <a:latin typeface="Bahnschrift Condensed" panose="020B0502040204020203" pitchFamily="34" charset="0"/>
              </a:rPr>
              <a:t>Observations:</a:t>
            </a:r>
          </a:p>
          <a:p>
            <a:endParaRPr lang="en-IN" dirty="0">
              <a:latin typeface="Bahnschrift Condensed" panose="020B0502040204020203" pitchFamily="34" charset="0"/>
            </a:endParaRPr>
          </a:p>
          <a:p>
            <a:pPr marL="285750" indent="-285750">
              <a:buFont typeface="Wingdings" panose="05000000000000000000" pitchFamily="2" charset="2"/>
              <a:buChar char="§"/>
            </a:pPr>
            <a:r>
              <a:rPr lang="en-US" dirty="0">
                <a:latin typeface="Bahnschrift Condensed" panose="020B0502040204020203" pitchFamily="34" charset="0"/>
              </a:rPr>
              <a:t>Across all smoking statuses, the proportion of individuals with strokes (orange bars) is significantly lower compared to those without strokes (green bars). This highlights that smoking status alone may not explain stroke prevalence but still warrants attention.</a:t>
            </a:r>
          </a:p>
          <a:p>
            <a:pPr marL="285750" indent="-285750">
              <a:buFont typeface="Wingdings" panose="05000000000000000000" pitchFamily="2" charset="2"/>
              <a:buChar char="§"/>
            </a:pPr>
            <a:r>
              <a:rPr lang="en-US" dirty="0">
                <a:latin typeface="Bahnschrift Condensed" panose="020B0502040204020203" pitchFamily="34" charset="0"/>
              </a:rPr>
              <a:t>The majority of individuals fall under the "never smoked" category for both stroke and no-stroke groups. However, even among "never smoked" individuals, strokes still occur, suggesting other factors like BMI, age, or comorbidities may play a role.</a:t>
            </a:r>
            <a:endParaRPr lang="en-IN" dirty="0">
              <a:latin typeface="Bahnschrift Condensed" panose="020B0502040204020203" pitchFamily="34" charset="0"/>
            </a:endParaRPr>
          </a:p>
          <a:p>
            <a:endParaRPr lang="en-IN" dirty="0"/>
          </a:p>
        </p:txBody>
      </p:sp>
    </p:spTree>
    <p:extLst>
      <p:ext uri="{BB962C8B-B14F-4D97-AF65-F5344CB8AC3E}">
        <p14:creationId xmlns:p14="http://schemas.microsoft.com/office/powerpoint/2010/main" val="35504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DC8D-9D4E-B379-7DF8-5421554F64C0}"/>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INTRODUCTION TO STROKE</a:t>
            </a:r>
          </a:p>
        </p:txBody>
      </p:sp>
      <p:sp>
        <p:nvSpPr>
          <p:cNvPr id="3" name="TextBox 2">
            <a:extLst>
              <a:ext uri="{FF2B5EF4-FFF2-40B4-BE49-F238E27FC236}">
                <a16:creationId xmlns:a16="http://schemas.microsoft.com/office/drawing/2014/main" id="{F91A768C-B122-DBC6-B9F6-6337FBC04ED8}"/>
              </a:ext>
            </a:extLst>
          </p:cNvPr>
          <p:cNvSpPr txBox="1"/>
          <p:nvPr/>
        </p:nvSpPr>
        <p:spPr>
          <a:xfrm>
            <a:off x="537086" y="1879030"/>
            <a:ext cx="5558914" cy="4093428"/>
          </a:xfrm>
          <a:prstGeom prst="rect">
            <a:avLst/>
          </a:prstGeom>
          <a:noFill/>
        </p:spPr>
        <p:txBody>
          <a:bodyPr wrap="square" rtlCol="0">
            <a:spAutoFit/>
          </a:bodyPr>
          <a:lstStyle/>
          <a:p>
            <a:pPr marL="342900" indent="-342900">
              <a:buFont typeface="Wingdings" panose="05000000000000000000" pitchFamily="2" charset="2"/>
              <a:buChar char="§"/>
            </a:pPr>
            <a:r>
              <a:rPr lang="en-US" sz="2000" b="0" i="0" dirty="0">
                <a:effectLst/>
                <a:latin typeface="Bahnschrift Condensed" panose="020B0502040204020203" pitchFamily="34" charset="0"/>
              </a:rPr>
              <a:t>A stroke is a life-threatening condition that happens when part of your brain doesn't have enough blood flow.</a:t>
            </a:r>
          </a:p>
          <a:p>
            <a:pPr marL="342900" indent="-342900">
              <a:buFont typeface="Wingdings" panose="05000000000000000000" pitchFamily="2" charset="2"/>
              <a:buChar char="§"/>
            </a:pPr>
            <a:r>
              <a:rPr lang="en-US" sz="2000" b="0" i="0" dirty="0">
                <a:effectLst/>
                <a:latin typeface="Bahnschrift Condensed" panose="020B0502040204020203" pitchFamily="34" charset="0"/>
              </a:rPr>
              <a:t>Stroke is a leading cause of death and disability globally, with a significant impact on health, the economy, and the lives of individuals and their caregivers.</a:t>
            </a:r>
          </a:p>
          <a:p>
            <a:pPr marL="342900" indent="-342900">
              <a:buFont typeface="Wingdings" panose="05000000000000000000" pitchFamily="2" charset="2"/>
              <a:buChar char="§"/>
            </a:pPr>
            <a:r>
              <a:rPr lang="en-US" sz="2000" dirty="0">
                <a:latin typeface="Bahnschrift Condensed" panose="020B0502040204020203" pitchFamily="34" charset="0"/>
              </a:rPr>
              <a:t>According to the World Health Organization (WHO), over </a:t>
            </a:r>
            <a:r>
              <a:rPr lang="en-US" sz="2000" b="1" dirty="0">
                <a:latin typeface="Bahnschrift Condensed" panose="020B0502040204020203" pitchFamily="34" charset="0"/>
              </a:rPr>
              <a:t>15 million people</a:t>
            </a:r>
            <a:r>
              <a:rPr lang="en-US" sz="2000" dirty="0">
                <a:latin typeface="Bahnschrift Condensed" panose="020B0502040204020203" pitchFamily="34" charset="0"/>
              </a:rPr>
              <a:t> experience a stroke every year</a:t>
            </a:r>
          </a:p>
          <a:p>
            <a:pPr marL="342900" indent="-342900">
              <a:buFont typeface="Wingdings" panose="05000000000000000000" pitchFamily="2" charset="2"/>
              <a:buChar char="§"/>
            </a:pPr>
            <a:r>
              <a:rPr lang="en-US" sz="2000" dirty="0">
                <a:latin typeface="Bahnschrift Condensed" panose="020B0502040204020203" pitchFamily="34" charset="0"/>
              </a:rPr>
              <a:t>Mortality rate: Around </a:t>
            </a:r>
            <a:r>
              <a:rPr lang="en-US" sz="2000" b="1" dirty="0">
                <a:latin typeface="Bahnschrift Condensed" panose="020B0502040204020203" pitchFamily="34" charset="0"/>
              </a:rPr>
              <a:t>6.2 million deaths annually</a:t>
            </a:r>
            <a:r>
              <a:rPr lang="en-US" sz="2000" dirty="0">
                <a:latin typeface="Bahnschrift Condensed" panose="020B0502040204020203" pitchFamily="34" charset="0"/>
              </a:rPr>
              <a:t> due to strokes.</a:t>
            </a:r>
          </a:p>
          <a:p>
            <a:pPr marL="342900" indent="-342900">
              <a:buFont typeface="Wingdings" panose="05000000000000000000" pitchFamily="2" charset="2"/>
              <a:buChar char="§"/>
            </a:pPr>
            <a:r>
              <a:rPr lang="en-US" sz="2000" b="0" i="0" dirty="0">
                <a:solidFill>
                  <a:srgbClr val="202124"/>
                </a:solidFill>
                <a:effectLst/>
                <a:latin typeface="Bahnschrift Condensed" panose="020B0502040204020203" pitchFamily="34" charset="0"/>
              </a:rPr>
              <a:t>Not only does the burden of stroke lie in the high mortality but the high morbidity also results in up to </a:t>
            </a:r>
            <a:r>
              <a:rPr lang="en-US" sz="2000" b="1" i="0" dirty="0">
                <a:solidFill>
                  <a:srgbClr val="202124"/>
                </a:solidFill>
                <a:effectLst/>
                <a:latin typeface="Bahnschrift Condensed" panose="020B0502040204020203" pitchFamily="34" charset="0"/>
              </a:rPr>
              <a:t>50% of survivors </a:t>
            </a:r>
            <a:r>
              <a:rPr lang="en-US" sz="2000" b="0" i="0" dirty="0">
                <a:solidFill>
                  <a:srgbClr val="202124"/>
                </a:solidFill>
                <a:effectLst/>
                <a:latin typeface="Bahnschrift Condensed" panose="020B0502040204020203" pitchFamily="34" charset="0"/>
              </a:rPr>
              <a:t>being chronically disabled.</a:t>
            </a:r>
            <a:endParaRPr lang="en-US" sz="2000" dirty="0">
              <a:latin typeface="Bahnschrift Condensed" panose="020B0502040204020203" pitchFamily="34" charset="0"/>
            </a:endParaRPr>
          </a:p>
          <a:p>
            <a:pPr marL="285750" indent="-285750">
              <a:buFont typeface="Wingdings" panose="05000000000000000000" pitchFamily="2" charset="2"/>
              <a:buChar char="Ø"/>
            </a:pPr>
            <a:endParaRPr lang="en-IN" sz="2000" dirty="0">
              <a:latin typeface="Bahnschrift Condensed" panose="020B0502040204020203" pitchFamily="34" charset="0"/>
            </a:endParaRPr>
          </a:p>
        </p:txBody>
      </p:sp>
      <p:pic>
        <p:nvPicPr>
          <p:cNvPr id="2050" name="Picture 2" descr="No photo description available.">
            <a:extLst>
              <a:ext uri="{FF2B5EF4-FFF2-40B4-BE49-F238E27FC236}">
                <a16:creationId xmlns:a16="http://schemas.microsoft.com/office/drawing/2014/main" id="{1FDB3DFD-C011-2701-31DC-4729AA08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814" y="1879030"/>
            <a:ext cx="5372100" cy="42660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EF7D8D-8372-1A26-A467-B9CA1B2C8CA0}"/>
              </a:ext>
            </a:extLst>
          </p:cNvPr>
          <p:cNvPicPr>
            <a:picLocks noChangeAspect="1"/>
          </p:cNvPicPr>
          <p:nvPr/>
        </p:nvPicPr>
        <p:blipFill>
          <a:blip r:embed="rId3"/>
          <a:stretch>
            <a:fillRect/>
          </a:stretch>
        </p:blipFill>
        <p:spPr>
          <a:xfrm>
            <a:off x="9586637" y="74126"/>
            <a:ext cx="2605363" cy="1465516"/>
          </a:xfrm>
          <a:prstGeom prst="rect">
            <a:avLst/>
          </a:prstGeom>
        </p:spPr>
      </p:pic>
    </p:spTree>
    <p:extLst>
      <p:ext uri="{BB962C8B-B14F-4D97-AF65-F5344CB8AC3E}">
        <p14:creationId xmlns:p14="http://schemas.microsoft.com/office/powerpoint/2010/main" val="408782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17E346B1-3D0D-4D47-E690-FA114D5C1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6640"/>
            <a:ext cx="8248815" cy="54762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7DC8F58-C4D1-428D-EC63-323A48727677}"/>
              </a:ext>
            </a:extLst>
          </p:cNvPr>
          <p:cNvPicPr>
            <a:picLocks noChangeAspect="1"/>
          </p:cNvPicPr>
          <p:nvPr/>
        </p:nvPicPr>
        <p:blipFill>
          <a:blip r:embed="rId3"/>
          <a:stretch>
            <a:fillRect/>
          </a:stretch>
        </p:blipFill>
        <p:spPr>
          <a:xfrm>
            <a:off x="9499224" y="0"/>
            <a:ext cx="2605363" cy="1465516"/>
          </a:xfrm>
          <a:prstGeom prst="rect">
            <a:avLst/>
          </a:prstGeom>
        </p:spPr>
      </p:pic>
      <p:sp>
        <p:nvSpPr>
          <p:cNvPr id="3" name="TextBox 2">
            <a:extLst>
              <a:ext uri="{FF2B5EF4-FFF2-40B4-BE49-F238E27FC236}">
                <a16:creationId xmlns:a16="http://schemas.microsoft.com/office/drawing/2014/main" id="{C7C5FEED-D044-69D4-4295-8AFCC7CD297A}"/>
              </a:ext>
            </a:extLst>
          </p:cNvPr>
          <p:cNvSpPr txBox="1"/>
          <p:nvPr/>
        </p:nvSpPr>
        <p:spPr>
          <a:xfrm>
            <a:off x="8524239" y="1465516"/>
            <a:ext cx="3667761" cy="4247317"/>
          </a:xfrm>
          <a:prstGeom prst="rect">
            <a:avLst/>
          </a:prstGeom>
          <a:noFill/>
        </p:spPr>
        <p:txBody>
          <a:bodyPr wrap="square" rtlCol="0">
            <a:spAutoFit/>
          </a:bodyPr>
          <a:lstStyle/>
          <a:p>
            <a:r>
              <a:rPr lang="en-IN" dirty="0">
                <a:latin typeface="Bahnschrift Condensed" panose="020B0502040204020203" pitchFamily="34" charset="0"/>
              </a:rPr>
              <a:t>Observations:</a:t>
            </a:r>
          </a:p>
          <a:p>
            <a:pPr marL="285750" indent="-285750">
              <a:buFont typeface="Wingdings" panose="05000000000000000000" pitchFamily="2" charset="2"/>
              <a:buChar char="§"/>
            </a:pPr>
            <a:r>
              <a:rPr lang="en-US" b="1" dirty="0">
                <a:latin typeface="Bahnschrift Condensed" panose="020B0502040204020203" pitchFamily="34" charset="0"/>
              </a:rPr>
              <a:t>Strongest Correlation</a:t>
            </a:r>
            <a:r>
              <a:rPr lang="en-US" dirty="0">
                <a:latin typeface="Bahnschrift Condensed" panose="020B0502040204020203" pitchFamily="34" charset="0"/>
              </a:rPr>
              <a:t>: Age shows the highest positive correlation with stroke (0.25), suggesting that older individuals are more likely to experience strokes. This makes age a significant feature to consider in predictive models.</a:t>
            </a:r>
            <a:endParaRPr lang="en-IN" dirty="0">
              <a:latin typeface="Bahnschrift Condensed" panose="020B0502040204020203" pitchFamily="34" charset="0"/>
            </a:endParaRPr>
          </a:p>
          <a:p>
            <a:pPr marL="285750" indent="-285750">
              <a:buFont typeface="Wingdings" panose="05000000000000000000" pitchFamily="2" charset="2"/>
              <a:buChar char="§"/>
            </a:pPr>
            <a:r>
              <a:rPr lang="en-US" b="1" dirty="0">
                <a:latin typeface="Bahnschrift Condensed" panose="020B0502040204020203" pitchFamily="34" charset="0"/>
              </a:rPr>
              <a:t>Weak Relationships with Stroke</a:t>
            </a:r>
            <a:r>
              <a:rPr lang="en-US" dirty="0">
                <a:latin typeface="Bahnschrift Condensed" panose="020B0502040204020203" pitchFamily="34" charset="0"/>
              </a:rPr>
              <a:t>: Other features such as hypertension, heart disease, BMI, and average glucose level show weak correlations with stroke (all approximately 0.13). While these factors might contribute, their influence is less direct compared to age.</a:t>
            </a:r>
          </a:p>
          <a:p>
            <a:pPr marL="285750" indent="-285750">
              <a:buFont typeface="Wingdings" panose="05000000000000000000" pitchFamily="2" charset="2"/>
              <a:buChar char="§"/>
            </a:pPr>
            <a:endParaRPr lang="en-US" dirty="0"/>
          </a:p>
        </p:txBody>
      </p:sp>
      <p:sp>
        <p:nvSpPr>
          <p:cNvPr id="4" name="TextBox 3">
            <a:extLst>
              <a:ext uri="{FF2B5EF4-FFF2-40B4-BE49-F238E27FC236}">
                <a16:creationId xmlns:a16="http://schemas.microsoft.com/office/drawing/2014/main" id="{78E6DE82-9B35-8516-0A09-95B1D19E71A9}"/>
              </a:ext>
            </a:extLst>
          </p:cNvPr>
          <p:cNvSpPr txBox="1"/>
          <p:nvPr/>
        </p:nvSpPr>
        <p:spPr>
          <a:xfrm>
            <a:off x="2103120" y="254000"/>
            <a:ext cx="4419600" cy="584775"/>
          </a:xfrm>
          <a:prstGeom prst="rect">
            <a:avLst/>
          </a:prstGeom>
          <a:noFill/>
        </p:spPr>
        <p:txBody>
          <a:bodyPr wrap="square" rtlCol="0">
            <a:spAutoFit/>
          </a:bodyPr>
          <a:lstStyle/>
          <a:p>
            <a:pPr algn="ctr"/>
            <a:r>
              <a:rPr lang="en-IN" sz="3200" b="1" dirty="0">
                <a:solidFill>
                  <a:srgbClr val="0066B3"/>
                </a:solidFill>
                <a:latin typeface="Bahnschrift Condensed" panose="020B0502040204020203" pitchFamily="34" charset="0"/>
              </a:rPr>
              <a:t>Correlation Heatmap</a:t>
            </a:r>
          </a:p>
        </p:txBody>
      </p:sp>
    </p:spTree>
    <p:extLst>
      <p:ext uri="{BB962C8B-B14F-4D97-AF65-F5344CB8AC3E}">
        <p14:creationId xmlns:p14="http://schemas.microsoft.com/office/powerpoint/2010/main" val="357606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1437B39-7530-E10D-0489-732EAF7A0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6F43A03-6CE7-F365-D4BD-004DFE619092}"/>
              </a:ext>
            </a:extLst>
          </p:cNvPr>
          <p:cNvSpPr txBox="1"/>
          <p:nvPr/>
        </p:nvSpPr>
        <p:spPr>
          <a:xfrm>
            <a:off x="7220932" y="1753384"/>
            <a:ext cx="4345757" cy="4075475"/>
          </a:xfrm>
          <a:prstGeom prst="rect">
            <a:avLst/>
          </a:prstGeom>
          <a:noFill/>
        </p:spPr>
        <p:txBody>
          <a:bodyPr wrap="square" rtlCol="0">
            <a:spAutoFit/>
          </a:bodyPr>
          <a:lstStyle/>
          <a:p>
            <a:pPr algn="l">
              <a:spcAft>
                <a:spcPts val="450"/>
              </a:spcAft>
            </a:pPr>
            <a:r>
              <a:rPr lang="en-IN" sz="2000" b="1" dirty="0">
                <a:latin typeface="Bahnschrift Condensed" panose="020B0502040204020203" pitchFamily="34" charset="0"/>
              </a:rPr>
              <a:t>Observations:</a:t>
            </a:r>
          </a:p>
          <a:p>
            <a:pPr algn="l">
              <a:spcAft>
                <a:spcPts val="450"/>
              </a:spcAft>
            </a:pPr>
            <a:endParaRPr lang="en-IN" sz="2000" b="1" dirty="0">
              <a:latin typeface="Bahnschrift Condensed" panose="020B0502040204020203" pitchFamily="34" charset="0"/>
            </a:endParaRPr>
          </a:p>
          <a:p>
            <a:pPr marL="342900" indent="-342900" algn="l">
              <a:spcAft>
                <a:spcPts val="450"/>
              </a:spcAft>
              <a:buFont typeface="Wingdings" panose="05000000000000000000" pitchFamily="2" charset="2"/>
              <a:buChar char="§"/>
            </a:pPr>
            <a:r>
              <a:rPr lang="en-US" sz="2000" b="1" i="0" dirty="0">
                <a:solidFill>
                  <a:srgbClr val="1F1F1F"/>
                </a:solidFill>
                <a:effectLst/>
                <a:latin typeface="Bahnschrift Condensed" panose="020B0502040204020203" pitchFamily="34" charset="0"/>
              </a:rPr>
              <a:t>Age vs. Stroke:</a:t>
            </a:r>
            <a:r>
              <a:rPr lang="en-US" sz="2000" b="0" i="0" dirty="0">
                <a:solidFill>
                  <a:srgbClr val="1F1F1F"/>
                </a:solidFill>
                <a:effectLst/>
                <a:latin typeface="Bahnschrift Condensed" panose="020B0502040204020203" pitchFamily="34" charset="0"/>
              </a:rPr>
              <a:t> There is a noticeable pattern where strokes are more common in older individuals.</a:t>
            </a:r>
          </a:p>
          <a:p>
            <a:pPr marL="342900" indent="-342900" algn="l">
              <a:spcAft>
                <a:spcPts val="450"/>
              </a:spcAft>
              <a:buFont typeface="Wingdings" panose="05000000000000000000" pitchFamily="2" charset="2"/>
              <a:buChar char="§"/>
            </a:pPr>
            <a:r>
              <a:rPr lang="en-US" sz="2000" b="1" i="0" dirty="0">
                <a:solidFill>
                  <a:srgbClr val="1F1F1F"/>
                </a:solidFill>
                <a:effectLst/>
                <a:latin typeface="Bahnschrift Condensed" panose="020B0502040204020203" pitchFamily="34" charset="0"/>
              </a:rPr>
              <a:t>Average Glucose Level vs. Stroke:</a:t>
            </a:r>
            <a:r>
              <a:rPr lang="en-US" sz="2000" b="0" i="0" dirty="0">
                <a:solidFill>
                  <a:srgbClr val="1F1F1F"/>
                </a:solidFill>
                <a:effectLst/>
                <a:latin typeface="Bahnschrift Condensed" panose="020B0502040204020203" pitchFamily="34" charset="0"/>
              </a:rPr>
              <a:t> Higher average glucose levels appear to correlate with a higher occurrence of strokes.</a:t>
            </a:r>
          </a:p>
          <a:p>
            <a:pPr marL="342900" indent="-342900" algn="l">
              <a:spcAft>
                <a:spcPts val="450"/>
              </a:spcAft>
              <a:buFont typeface="Wingdings" panose="05000000000000000000" pitchFamily="2" charset="2"/>
              <a:buChar char="§"/>
            </a:pPr>
            <a:r>
              <a:rPr lang="en-US" sz="2000" b="1" i="0" dirty="0">
                <a:solidFill>
                  <a:srgbClr val="1F1F1F"/>
                </a:solidFill>
                <a:effectLst/>
                <a:latin typeface="Bahnschrift Condensed" panose="020B0502040204020203" pitchFamily="34" charset="0"/>
              </a:rPr>
              <a:t>BMI vs. Stroke:</a:t>
            </a:r>
            <a:r>
              <a:rPr lang="en-US" sz="2000" b="0" i="0" dirty="0">
                <a:solidFill>
                  <a:srgbClr val="1F1F1F"/>
                </a:solidFill>
                <a:effectLst/>
                <a:latin typeface="Bahnschrift Condensed" panose="020B0502040204020203" pitchFamily="34" charset="0"/>
              </a:rPr>
              <a:t> it shows that the density of overweight people who suffered a stroke is more</a:t>
            </a:r>
          </a:p>
          <a:p>
            <a:endParaRPr lang="en-IN" dirty="0"/>
          </a:p>
        </p:txBody>
      </p:sp>
      <p:pic>
        <p:nvPicPr>
          <p:cNvPr id="3" name="Picture 2">
            <a:extLst>
              <a:ext uri="{FF2B5EF4-FFF2-40B4-BE49-F238E27FC236}">
                <a16:creationId xmlns:a16="http://schemas.microsoft.com/office/drawing/2014/main" id="{51F01CD5-A44F-7450-DD7E-C62993FAB915}"/>
              </a:ext>
            </a:extLst>
          </p:cNvPr>
          <p:cNvPicPr>
            <a:picLocks noChangeAspect="1"/>
          </p:cNvPicPr>
          <p:nvPr/>
        </p:nvPicPr>
        <p:blipFill>
          <a:blip r:embed="rId3"/>
          <a:stretch>
            <a:fillRect/>
          </a:stretch>
        </p:blipFill>
        <p:spPr>
          <a:xfrm>
            <a:off x="9499224" y="0"/>
            <a:ext cx="2605363" cy="1465516"/>
          </a:xfrm>
          <a:prstGeom prst="rect">
            <a:avLst/>
          </a:prstGeom>
        </p:spPr>
      </p:pic>
      <p:sp>
        <p:nvSpPr>
          <p:cNvPr id="4" name="TextBox 3">
            <a:extLst>
              <a:ext uri="{FF2B5EF4-FFF2-40B4-BE49-F238E27FC236}">
                <a16:creationId xmlns:a16="http://schemas.microsoft.com/office/drawing/2014/main" id="{8DE84979-6520-C0A2-16D0-0D746EB1BB82}"/>
              </a:ext>
            </a:extLst>
          </p:cNvPr>
          <p:cNvSpPr txBox="1"/>
          <p:nvPr/>
        </p:nvSpPr>
        <p:spPr>
          <a:xfrm>
            <a:off x="7022969" y="900610"/>
            <a:ext cx="2187019" cy="584775"/>
          </a:xfrm>
          <a:prstGeom prst="rect">
            <a:avLst/>
          </a:prstGeom>
          <a:noFill/>
        </p:spPr>
        <p:txBody>
          <a:bodyPr wrap="square" rtlCol="0">
            <a:spAutoFit/>
          </a:bodyPr>
          <a:lstStyle/>
          <a:p>
            <a:r>
              <a:rPr lang="en-IN" sz="3200" b="1" dirty="0" err="1">
                <a:solidFill>
                  <a:srgbClr val="0066B3"/>
                </a:solidFill>
                <a:latin typeface="Bahnschrift Condensed" panose="020B0502040204020203" pitchFamily="34" charset="0"/>
              </a:rPr>
              <a:t>PairPlot</a:t>
            </a:r>
            <a:endParaRPr lang="en-IN" sz="3200" b="1" dirty="0">
              <a:solidFill>
                <a:srgbClr val="0066B3"/>
              </a:solidFill>
              <a:latin typeface="Bahnschrift Condensed" panose="020B0502040204020203" pitchFamily="34" charset="0"/>
            </a:endParaRPr>
          </a:p>
        </p:txBody>
      </p:sp>
    </p:spTree>
    <p:extLst>
      <p:ext uri="{BB962C8B-B14F-4D97-AF65-F5344CB8AC3E}">
        <p14:creationId xmlns:p14="http://schemas.microsoft.com/office/powerpoint/2010/main" val="158239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30A2-C85F-29F7-9FCF-C5B3C1388D0E}"/>
              </a:ext>
            </a:extLst>
          </p:cNvPr>
          <p:cNvSpPr>
            <a:spLocks noGrp="1"/>
          </p:cNvSpPr>
          <p:nvPr>
            <p:ph type="title"/>
          </p:nvPr>
        </p:nvSpPr>
        <p:spPr>
          <a:xfrm>
            <a:off x="838200" y="0"/>
            <a:ext cx="10515600" cy="1325563"/>
          </a:xfrm>
        </p:spPr>
        <p:txBody>
          <a:bodyPr/>
          <a:lstStyle/>
          <a:p>
            <a:pPr algn="ctr"/>
            <a:r>
              <a:rPr lang="en-IN" b="1" dirty="0">
                <a:solidFill>
                  <a:srgbClr val="0066B3"/>
                </a:solidFill>
                <a:latin typeface="Bahnschrift Condensed" panose="020B0502040204020203" pitchFamily="34" charset="0"/>
              </a:rPr>
              <a:t>DATA PREPROCESSING</a:t>
            </a:r>
          </a:p>
        </p:txBody>
      </p:sp>
      <p:sp>
        <p:nvSpPr>
          <p:cNvPr id="3" name="TextBox 2">
            <a:extLst>
              <a:ext uri="{FF2B5EF4-FFF2-40B4-BE49-F238E27FC236}">
                <a16:creationId xmlns:a16="http://schemas.microsoft.com/office/drawing/2014/main" id="{10C1C8FC-8104-05A4-C907-962F5755D976}"/>
              </a:ext>
            </a:extLst>
          </p:cNvPr>
          <p:cNvSpPr txBox="1"/>
          <p:nvPr/>
        </p:nvSpPr>
        <p:spPr>
          <a:xfrm>
            <a:off x="173138" y="518377"/>
            <a:ext cx="3637280" cy="584775"/>
          </a:xfrm>
          <a:prstGeom prst="rect">
            <a:avLst/>
          </a:prstGeom>
          <a:noFill/>
        </p:spPr>
        <p:txBody>
          <a:bodyPr wrap="square" rtlCol="0">
            <a:spAutoFit/>
          </a:bodyPr>
          <a:lstStyle/>
          <a:p>
            <a:r>
              <a:rPr lang="en-IN" sz="3200" b="1" dirty="0">
                <a:solidFill>
                  <a:srgbClr val="0066B3"/>
                </a:solidFill>
                <a:latin typeface="Bahnschrift Condensed" panose="020B0502040204020203" pitchFamily="34" charset="0"/>
              </a:rPr>
              <a:t>Feature Encoding</a:t>
            </a:r>
          </a:p>
        </p:txBody>
      </p:sp>
      <p:sp>
        <p:nvSpPr>
          <p:cNvPr id="4" name="TextBox 3">
            <a:extLst>
              <a:ext uri="{FF2B5EF4-FFF2-40B4-BE49-F238E27FC236}">
                <a16:creationId xmlns:a16="http://schemas.microsoft.com/office/drawing/2014/main" id="{8C0CBCFD-EF7E-2F82-BAC4-E20CA9A1F4CB}"/>
              </a:ext>
            </a:extLst>
          </p:cNvPr>
          <p:cNvSpPr txBox="1"/>
          <p:nvPr/>
        </p:nvSpPr>
        <p:spPr>
          <a:xfrm>
            <a:off x="173138" y="1007428"/>
            <a:ext cx="6943307" cy="59093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Bahnschrift Condensed" panose="020B0502040204020203" pitchFamily="34" charset="0"/>
              </a:rPr>
              <a:t>Feature encoding converts categorical data into numerical formats so that machine learning models can interpret and process them effectively.</a:t>
            </a:r>
          </a:p>
          <a:p>
            <a:pPr marL="285750" indent="-285750">
              <a:buFont typeface="Wingdings" panose="05000000000000000000" pitchFamily="2" charset="2"/>
              <a:buChar char="§"/>
            </a:pPr>
            <a:r>
              <a:rPr lang="en-US" sz="2000" dirty="0">
                <a:latin typeface="Bahnschrift Condensed" panose="020B0502040204020203" pitchFamily="34" charset="0"/>
              </a:rPr>
              <a:t>In this </a:t>
            </a:r>
            <a:r>
              <a:rPr kumimoji="0" lang="en-US" altLang="en-US" sz="2000" i="0" u="none" strike="noStrike" cap="none" normalizeH="0" baseline="0" dirty="0">
                <a:ln>
                  <a:noFill/>
                </a:ln>
                <a:solidFill>
                  <a:schemeClr val="tx1"/>
                </a:solidFill>
                <a:effectLst/>
                <a:latin typeface="Bahnschrift Condensed" panose="020B0502040204020203" pitchFamily="34" charset="0"/>
              </a:rPr>
              <a:t>dataset included categorical features such as gender,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work_type</a:t>
            </a:r>
            <a:r>
              <a:rPr kumimoji="0" lang="en-US" altLang="en-US" sz="2000" i="0" u="none" strike="noStrike" cap="none" normalizeH="0" baseline="0" dirty="0">
                <a:ln>
                  <a:noFill/>
                </a:ln>
                <a:solidFill>
                  <a:schemeClr val="tx1"/>
                </a:solidFill>
                <a:effectLst/>
                <a:latin typeface="Bahnschrift Condensed" panose="020B0502040204020203" pitchFamily="34" charset="0"/>
              </a:rPr>
              <a:t>,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Residence_type</a:t>
            </a:r>
            <a:r>
              <a:rPr kumimoji="0" lang="en-US" altLang="en-US" sz="2000" i="0" u="none" strike="noStrike" cap="none" normalizeH="0" baseline="0" dirty="0">
                <a:ln>
                  <a:noFill/>
                </a:ln>
                <a:solidFill>
                  <a:schemeClr val="tx1"/>
                </a:solidFill>
                <a:effectLst/>
                <a:latin typeface="Bahnschrift Condensed" panose="020B0502040204020203" pitchFamily="34" charset="0"/>
              </a:rPr>
              <a:t>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ever_married</a:t>
            </a:r>
            <a:r>
              <a:rPr kumimoji="0" lang="en-US" altLang="en-US" sz="2000" i="0" u="none" strike="noStrike" cap="none" normalizeH="0" baseline="0" dirty="0">
                <a:ln>
                  <a:noFill/>
                </a:ln>
                <a:solidFill>
                  <a:schemeClr val="tx1"/>
                </a:solidFill>
                <a:effectLst/>
                <a:latin typeface="Bahnschrift Condensed" panose="020B0502040204020203" pitchFamily="34" charset="0"/>
              </a:rPr>
              <a:t> and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smoking_status</a:t>
            </a:r>
            <a:r>
              <a:rPr kumimoji="0" lang="en-US" altLang="en-US" sz="2000" i="0" u="none" strike="noStrike" cap="none" normalizeH="0" baseline="0" dirty="0">
                <a:ln>
                  <a:noFill/>
                </a:ln>
                <a:solidFill>
                  <a:schemeClr val="tx1"/>
                </a:solidFill>
                <a:effectLst/>
                <a:latin typeface="Bahnschrift Condensed" panose="020B0502040204020203" pitchFamily="34" charset="0"/>
              </a:rPr>
              <a:t> </a:t>
            </a:r>
          </a:p>
          <a:p>
            <a:endParaRPr kumimoji="0" lang="en-US" altLang="en-US" sz="2000" i="0" u="none" strike="noStrike" cap="none" normalizeH="0" baseline="0" dirty="0">
              <a:ln>
                <a:noFill/>
              </a:ln>
              <a:solidFill>
                <a:schemeClr val="tx1"/>
              </a:solidFill>
              <a:effectLst/>
              <a:latin typeface="Bahnschrift Condensed" panose="020B0502040204020203" pitchFamily="34" charset="0"/>
            </a:endParaRPr>
          </a:p>
          <a:p>
            <a:r>
              <a:rPr lang="en-US" altLang="en-US" sz="2000" b="1" dirty="0">
                <a:latin typeface="Bahnschrift Condensed" panose="020B0502040204020203" pitchFamily="34" charset="0"/>
              </a:rPr>
              <a:t>Benefits of Encoding</a:t>
            </a:r>
          </a:p>
          <a:p>
            <a:endParaRPr kumimoji="0" lang="en-US" altLang="en-US" sz="2000" i="0" u="none" strike="noStrike" cap="none" normalizeH="0" baseline="0" dirty="0">
              <a:ln>
                <a:noFill/>
              </a:ln>
              <a:solidFill>
                <a:schemeClr val="tx1"/>
              </a:solidFill>
              <a:effectLst/>
              <a:latin typeface="Bahnschrift Condensed" panose="020B050204020402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Improves model interpretability and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Prevents models from misinterpreting ordinal relationships in categorical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Facilitates the use of algorithms that require numerical inputs. </a:t>
            </a:r>
          </a:p>
          <a:p>
            <a:pPr marL="285750" indent="-285750">
              <a:buFont typeface="Wingdings" panose="05000000000000000000" pitchFamily="2" charset="2"/>
              <a:buChar char="§"/>
            </a:pPr>
            <a:endParaRPr lang="en-IN" dirty="0"/>
          </a:p>
          <a:p>
            <a:r>
              <a:rPr lang="en-IN" sz="2000" b="1" dirty="0">
                <a:latin typeface="Bahnschrift Condensed" panose="020B0502040204020203" pitchFamily="34" charset="0"/>
              </a:rPr>
              <a:t>Challenges and Limitations</a:t>
            </a:r>
          </a:p>
          <a:p>
            <a:endParaRPr lang="en-IN" sz="2000" b="1" dirty="0">
              <a:latin typeface="Bahnschrift Condensed" panose="020B0502040204020203" pitchFamily="34" charset="0"/>
            </a:endParaRPr>
          </a:p>
          <a:p>
            <a:pPr marL="285750" indent="-285750">
              <a:buFont typeface="Wingdings" panose="05000000000000000000" pitchFamily="2" charset="2"/>
              <a:buChar char="§"/>
            </a:pPr>
            <a:r>
              <a:rPr lang="en-US" sz="2000" dirty="0">
                <a:latin typeface="Bahnschrift Condensed" panose="020B0502040204020203" pitchFamily="34" charset="0"/>
              </a:rPr>
              <a:t>Increased dimensionality with one-hot encoding for features with many categories (e.g.,</a:t>
            </a:r>
            <a:r>
              <a:rPr lang="en-US" sz="2000" dirty="0" err="1">
                <a:latin typeface="Bahnschrift Condensed" panose="020B0502040204020203" pitchFamily="34" charset="0"/>
              </a:rPr>
              <a:t>work_type,smoking_status</a:t>
            </a:r>
            <a:r>
              <a:rPr lang="en-US" sz="2000" dirty="0">
                <a:latin typeface="Bahnschrift Condensed" panose="020B0502040204020203" pitchFamily="34" charset="0"/>
              </a:rPr>
              <a:t>).</a:t>
            </a:r>
          </a:p>
          <a:p>
            <a:pPr marL="285750" indent="-285750">
              <a:buFont typeface="Wingdings" panose="05000000000000000000" pitchFamily="2" charset="2"/>
              <a:buChar char="§"/>
            </a:pPr>
            <a:r>
              <a:rPr kumimoji="0" lang="en-US" altLang="en-US" sz="2000" i="0" u="none" strike="noStrike" cap="none" normalizeH="0" baseline="0" dirty="0">
                <a:ln>
                  <a:noFill/>
                </a:ln>
                <a:solidFill>
                  <a:schemeClr val="tx1"/>
                </a:solidFill>
                <a:effectLst/>
                <a:latin typeface="Bahnschrift Condensed" panose="020B0502040204020203" pitchFamily="34" charset="0"/>
              </a:rPr>
              <a:t>Potential risks of overfitting due to high-dimensional data.</a:t>
            </a:r>
          </a:p>
          <a:p>
            <a:pPr marL="285750" indent="-285750">
              <a:buFont typeface="Wingdings" panose="05000000000000000000" pitchFamily="2" charset="2"/>
              <a:buChar char="§"/>
            </a:pPr>
            <a:r>
              <a:rPr lang="en-US" sz="2000" dirty="0">
                <a:latin typeface="Bahnschrift Condensed" panose="020B0502040204020203" pitchFamily="34" charset="0"/>
              </a:rPr>
              <a:t>Encoding may assign equal weight to all categories, which may not always align with feature importance.</a:t>
            </a:r>
          </a:p>
        </p:txBody>
      </p:sp>
      <p:pic>
        <p:nvPicPr>
          <p:cNvPr id="12" name="Picture 11">
            <a:extLst>
              <a:ext uri="{FF2B5EF4-FFF2-40B4-BE49-F238E27FC236}">
                <a16:creationId xmlns:a16="http://schemas.microsoft.com/office/drawing/2014/main" id="{71ABDAEB-BF91-3CB1-9439-4687C2A5F985}"/>
              </a:ext>
            </a:extLst>
          </p:cNvPr>
          <p:cNvPicPr>
            <a:picLocks noChangeAspect="1"/>
          </p:cNvPicPr>
          <p:nvPr/>
        </p:nvPicPr>
        <p:blipFill>
          <a:blip r:embed="rId3"/>
          <a:stretch>
            <a:fillRect/>
          </a:stretch>
        </p:blipFill>
        <p:spPr>
          <a:xfrm>
            <a:off x="9499224" y="0"/>
            <a:ext cx="2605363" cy="1465516"/>
          </a:xfrm>
          <a:prstGeom prst="rect">
            <a:avLst/>
          </a:prstGeom>
        </p:spPr>
      </p:pic>
      <p:pic>
        <p:nvPicPr>
          <p:cNvPr id="6" name="Picture 5">
            <a:extLst>
              <a:ext uri="{FF2B5EF4-FFF2-40B4-BE49-F238E27FC236}">
                <a16:creationId xmlns:a16="http://schemas.microsoft.com/office/drawing/2014/main" id="{455DAE21-4301-EB5E-02DC-FB7246FE193A}"/>
              </a:ext>
            </a:extLst>
          </p:cNvPr>
          <p:cNvPicPr>
            <a:picLocks noChangeAspect="1"/>
          </p:cNvPicPr>
          <p:nvPr/>
        </p:nvPicPr>
        <p:blipFill>
          <a:blip r:embed="rId4"/>
          <a:stretch>
            <a:fillRect/>
          </a:stretch>
        </p:blipFill>
        <p:spPr>
          <a:xfrm>
            <a:off x="6923966" y="1586633"/>
            <a:ext cx="4711243" cy="2596748"/>
          </a:xfrm>
          <a:prstGeom prst="rect">
            <a:avLst/>
          </a:prstGeom>
        </p:spPr>
      </p:pic>
    </p:spTree>
    <p:extLst>
      <p:ext uri="{BB962C8B-B14F-4D97-AF65-F5344CB8AC3E}">
        <p14:creationId xmlns:p14="http://schemas.microsoft.com/office/powerpoint/2010/main" val="302312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EC9153-C5E5-93CE-FDE2-238E56F101B2}"/>
              </a:ext>
            </a:extLst>
          </p:cNvPr>
          <p:cNvPicPr>
            <a:picLocks noChangeAspect="1"/>
          </p:cNvPicPr>
          <p:nvPr/>
        </p:nvPicPr>
        <p:blipFill>
          <a:blip r:embed="rId2"/>
          <a:stretch>
            <a:fillRect/>
          </a:stretch>
        </p:blipFill>
        <p:spPr>
          <a:xfrm>
            <a:off x="1404520" y="3306443"/>
            <a:ext cx="10787480" cy="1981477"/>
          </a:xfrm>
          <a:prstGeom prst="rect">
            <a:avLst/>
          </a:prstGeom>
        </p:spPr>
      </p:pic>
      <p:pic>
        <p:nvPicPr>
          <p:cNvPr id="8" name="Picture 7">
            <a:extLst>
              <a:ext uri="{FF2B5EF4-FFF2-40B4-BE49-F238E27FC236}">
                <a16:creationId xmlns:a16="http://schemas.microsoft.com/office/drawing/2014/main" id="{1903F60D-A925-2144-EC7C-92F5D69B96E5}"/>
              </a:ext>
            </a:extLst>
          </p:cNvPr>
          <p:cNvPicPr>
            <a:picLocks noChangeAspect="1"/>
          </p:cNvPicPr>
          <p:nvPr/>
        </p:nvPicPr>
        <p:blipFill>
          <a:blip r:embed="rId3"/>
          <a:stretch>
            <a:fillRect/>
          </a:stretch>
        </p:blipFill>
        <p:spPr>
          <a:xfrm>
            <a:off x="318518" y="3333945"/>
            <a:ext cx="1086002" cy="1857634"/>
          </a:xfrm>
          <a:prstGeom prst="rect">
            <a:avLst/>
          </a:prstGeom>
        </p:spPr>
      </p:pic>
      <p:pic>
        <p:nvPicPr>
          <p:cNvPr id="10" name="Picture 9">
            <a:extLst>
              <a:ext uri="{FF2B5EF4-FFF2-40B4-BE49-F238E27FC236}">
                <a16:creationId xmlns:a16="http://schemas.microsoft.com/office/drawing/2014/main" id="{B4156838-1661-14D0-E94C-45C539D40B4B}"/>
              </a:ext>
            </a:extLst>
          </p:cNvPr>
          <p:cNvPicPr>
            <a:picLocks noChangeAspect="1"/>
          </p:cNvPicPr>
          <p:nvPr/>
        </p:nvPicPr>
        <p:blipFill>
          <a:blip r:embed="rId4"/>
          <a:stretch>
            <a:fillRect/>
          </a:stretch>
        </p:blipFill>
        <p:spPr>
          <a:xfrm>
            <a:off x="1404520" y="5090938"/>
            <a:ext cx="7125773" cy="1674125"/>
          </a:xfrm>
          <a:prstGeom prst="rect">
            <a:avLst/>
          </a:prstGeom>
        </p:spPr>
      </p:pic>
      <p:pic>
        <p:nvPicPr>
          <p:cNvPr id="11" name="Picture 10">
            <a:extLst>
              <a:ext uri="{FF2B5EF4-FFF2-40B4-BE49-F238E27FC236}">
                <a16:creationId xmlns:a16="http://schemas.microsoft.com/office/drawing/2014/main" id="{1CB05625-C7AC-83C9-12A0-79799479A143}"/>
              </a:ext>
            </a:extLst>
          </p:cNvPr>
          <p:cNvPicPr>
            <a:picLocks noChangeAspect="1"/>
          </p:cNvPicPr>
          <p:nvPr/>
        </p:nvPicPr>
        <p:blipFill>
          <a:blip r:embed="rId3"/>
          <a:stretch>
            <a:fillRect/>
          </a:stretch>
        </p:blipFill>
        <p:spPr>
          <a:xfrm>
            <a:off x="379863" y="5157212"/>
            <a:ext cx="963313" cy="1607851"/>
          </a:xfrm>
          <a:prstGeom prst="rect">
            <a:avLst/>
          </a:prstGeom>
        </p:spPr>
      </p:pic>
      <p:pic>
        <p:nvPicPr>
          <p:cNvPr id="13" name="Picture 12">
            <a:extLst>
              <a:ext uri="{FF2B5EF4-FFF2-40B4-BE49-F238E27FC236}">
                <a16:creationId xmlns:a16="http://schemas.microsoft.com/office/drawing/2014/main" id="{9CF9D055-14DB-EF88-5254-B1724AF4BEFC}"/>
              </a:ext>
            </a:extLst>
          </p:cNvPr>
          <p:cNvPicPr>
            <a:picLocks noChangeAspect="1"/>
          </p:cNvPicPr>
          <p:nvPr/>
        </p:nvPicPr>
        <p:blipFill>
          <a:blip r:embed="rId5"/>
          <a:stretch>
            <a:fillRect/>
          </a:stretch>
        </p:blipFill>
        <p:spPr>
          <a:xfrm>
            <a:off x="1231149" y="667600"/>
            <a:ext cx="1189875" cy="2172215"/>
          </a:xfrm>
          <a:prstGeom prst="rect">
            <a:avLst/>
          </a:prstGeom>
        </p:spPr>
      </p:pic>
      <p:pic>
        <p:nvPicPr>
          <p:cNvPr id="15" name="Picture 14">
            <a:extLst>
              <a:ext uri="{FF2B5EF4-FFF2-40B4-BE49-F238E27FC236}">
                <a16:creationId xmlns:a16="http://schemas.microsoft.com/office/drawing/2014/main" id="{789D2A5D-7968-681F-54B1-F9ACBFB5574A}"/>
              </a:ext>
            </a:extLst>
          </p:cNvPr>
          <p:cNvPicPr>
            <a:picLocks noChangeAspect="1"/>
          </p:cNvPicPr>
          <p:nvPr/>
        </p:nvPicPr>
        <p:blipFill>
          <a:blip r:embed="rId6"/>
          <a:stretch>
            <a:fillRect/>
          </a:stretch>
        </p:blipFill>
        <p:spPr>
          <a:xfrm>
            <a:off x="2328330" y="646750"/>
            <a:ext cx="1327465" cy="2172214"/>
          </a:xfrm>
          <a:prstGeom prst="rect">
            <a:avLst/>
          </a:prstGeom>
        </p:spPr>
      </p:pic>
      <p:pic>
        <p:nvPicPr>
          <p:cNvPr id="17" name="Picture 16">
            <a:extLst>
              <a:ext uri="{FF2B5EF4-FFF2-40B4-BE49-F238E27FC236}">
                <a16:creationId xmlns:a16="http://schemas.microsoft.com/office/drawing/2014/main" id="{6C3D75B2-5DAE-693F-FC74-7770AAB0A057}"/>
              </a:ext>
            </a:extLst>
          </p:cNvPr>
          <p:cNvPicPr>
            <a:picLocks noChangeAspect="1"/>
          </p:cNvPicPr>
          <p:nvPr/>
        </p:nvPicPr>
        <p:blipFill>
          <a:blip r:embed="rId7"/>
          <a:stretch>
            <a:fillRect/>
          </a:stretch>
        </p:blipFill>
        <p:spPr>
          <a:xfrm>
            <a:off x="267836" y="659568"/>
            <a:ext cx="940261" cy="2119095"/>
          </a:xfrm>
          <a:prstGeom prst="rect">
            <a:avLst/>
          </a:prstGeom>
        </p:spPr>
      </p:pic>
      <p:sp>
        <p:nvSpPr>
          <p:cNvPr id="18" name="TextBox 17">
            <a:extLst>
              <a:ext uri="{FF2B5EF4-FFF2-40B4-BE49-F238E27FC236}">
                <a16:creationId xmlns:a16="http://schemas.microsoft.com/office/drawing/2014/main" id="{D649928B-5D94-D269-025B-E7DB157DAB8B}"/>
              </a:ext>
            </a:extLst>
          </p:cNvPr>
          <p:cNvSpPr txBox="1"/>
          <p:nvPr/>
        </p:nvSpPr>
        <p:spPr>
          <a:xfrm>
            <a:off x="156935" y="185085"/>
            <a:ext cx="1910080" cy="461665"/>
          </a:xfrm>
          <a:prstGeom prst="rect">
            <a:avLst/>
          </a:prstGeom>
          <a:noFill/>
        </p:spPr>
        <p:txBody>
          <a:bodyPr wrap="square" rtlCol="0">
            <a:spAutoFit/>
          </a:bodyPr>
          <a:lstStyle/>
          <a:p>
            <a:r>
              <a:rPr lang="en-IN" sz="2400" b="1" dirty="0">
                <a:solidFill>
                  <a:srgbClr val="0066B3"/>
                </a:solidFill>
                <a:latin typeface="Bahnschrift Condensed" panose="020B0502040204020203" pitchFamily="34" charset="0"/>
              </a:rPr>
              <a:t>Before Encoding</a:t>
            </a:r>
          </a:p>
        </p:txBody>
      </p:sp>
      <p:sp>
        <p:nvSpPr>
          <p:cNvPr id="19" name="TextBox 18">
            <a:extLst>
              <a:ext uri="{FF2B5EF4-FFF2-40B4-BE49-F238E27FC236}">
                <a16:creationId xmlns:a16="http://schemas.microsoft.com/office/drawing/2014/main" id="{877B879F-36AE-B213-3B20-51703860DAC0}"/>
              </a:ext>
            </a:extLst>
          </p:cNvPr>
          <p:cNvSpPr txBox="1"/>
          <p:nvPr/>
        </p:nvSpPr>
        <p:spPr>
          <a:xfrm>
            <a:off x="194966" y="2998514"/>
            <a:ext cx="2419109" cy="461665"/>
          </a:xfrm>
          <a:prstGeom prst="rect">
            <a:avLst/>
          </a:prstGeom>
          <a:noFill/>
        </p:spPr>
        <p:txBody>
          <a:bodyPr wrap="square" rtlCol="0">
            <a:spAutoFit/>
          </a:bodyPr>
          <a:lstStyle/>
          <a:p>
            <a:r>
              <a:rPr lang="en-IN" sz="2400" b="1" dirty="0">
                <a:solidFill>
                  <a:srgbClr val="0066B3"/>
                </a:solidFill>
                <a:latin typeface="Bahnschrift Condensed" panose="020B0502040204020203" pitchFamily="34" charset="0"/>
              </a:rPr>
              <a:t>After Encoding</a:t>
            </a:r>
          </a:p>
        </p:txBody>
      </p:sp>
      <p:sp>
        <p:nvSpPr>
          <p:cNvPr id="20" name="TextBox 19">
            <a:extLst>
              <a:ext uri="{FF2B5EF4-FFF2-40B4-BE49-F238E27FC236}">
                <a16:creationId xmlns:a16="http://schemas.microsoft.com/office/drawing/2014/main" id="{E68F3A46-C4CA-5965-FF76-E4D1C9AA9368}"/>
              </a:ext>
            </a:extLst>
          </p:cNvPr>
          <p:cNvSpPr txBox="1"/>
          <p:nvPr/>
        </p:nvSpPr>
        <p:spPr>
          <a:xfrm>
            <a:off x="4051139" y="1567734"/>
            <a:ext cx="5995686" cy="984885"/>
          </a:xfrm>
          <a:prstGeom prst="rect">
            <a:avLst/>
          </a:prstGeom>
          <a:noFill/>
        </p:spPr>
        <p:txBody>
          <a:bodyPr wrap="square" rtlCol="0">
            <a:spAutoFit/>
          </a:bodyPr>
          <a:lstStyle/>
          <a:p>
            <a:r>
              <a:rPr lang="en-IN" sz="2000" dirty="0">
                <a:latin typeface="Bahnschrift Condensed" panose="020B0502040204020203" pitchFamily="34" charset="0"/>
              </a:rPr>
              <a:t>For Identified categorical features like </a:t>
            </a:r>
            <a:r>
              <a:rPr lang="en-IN" sz="2000" dirty="0" err="1">
                <a:latin typeface="Bahnschrift Condensed" panose="020B0502040204020203" pitchFamily="34" charset="0"/>
              </a:rPr>
              <a:t>work_type</a:t>
            </a:r>
            <a:r>
              <a:rPr lang="en-IN" sz="2000" dirty="0">
                <a:latin typeface="Bahnschrift Condensed" panose="020B0502040204020203" pitchFamily="34" charset="0"/>
              </a:rPr>
              <a:t> and </a:t>
            </a:r>
            <a:r>
              <a:rPr lang="en-IN" sz="2000" dirty="0" err="1">
                <a:latin typeface="Bahnschrift Condensed" panose="020B0502040204020203" pitchFamily="34" charset="0"/>
              </a:rPr>
              <a:t>Smoking_status</a:t>
            </a:r>
            <a:r>
              <a:rPr lang="en-IN" sz="2000" dirty="0">
                <a:latin typeface="Bahnschrift Condensed" panose="020B0502040204020203" pitchFamily="34" charset="0"/>
              </a:rPr>
              <a:t> applied </a:t>
            </a:r>
            <a:r>
              <a:rPr lang="en-IN" sz="2000" b="1" dirty="0">
                <a:latin typeface="Bahnschrift Condensed" panose="020B0502040204020203" pitchFamily="34" charset="0"/>
              </a:rPr>
              <a:t>One-Hot Encoding</a:t>
            </a:r>
          </a:p>
          <a:p>
            <a:endParaRPr lang="en-IN" dirty="0"/>
          </a:p>
        </p:txBody>
      </p:sp>
      <p:pic>
        <p:nvPicPr>
          <p:cNvPr id="21" name="Picture 20">
            <a:extLst>
              <a:ext uri="{FF2B5EF4-FFF2-40B4-BE49-F238E27FC236}">
                <a16:creationId xmlns:a16="http://schemas.microsoft.com/office/drawing/2014/main" id="{E1F617C5-15DC-8765-60EC-1243FB353125}"/>
              </a:ext>
            </a:extLst>
          </p:cNvPr>
          <p:cNvPicPr>
            <a:picLocks noChangeAspect="1"/>
          </p:cNvPicPr>
          <p:nvPr/>
        </p:nvPicPr>
        <p:blipFill>
          <a:blip r:embed="rId8"/>
          <a:stretch>
            <a:fillRect/>
          </a:stretch>
        </p:blipFill>
        <p:spPr>
          <a:xfrm>
            <a:off x="9499224" y="0"/>
            <a:ext cx="2605363" cy="1465516"/>
          </a:xfrm>
          <a:prstGeom prst="rect">
            <a:avLst/>
          </a:prstGeom>
        </p:spPr>
      </p:pic>
    </p:spTree>
    <p:extLst>
      <p:ext uri="{BB962C8B-B14F-4D97-AF65-F5344CB8AC3E}">
        <p14:creationId xmlns:p14="http://schemas.microsoft.com/office/powerpoint/2010/main" val="3497215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809350-34A4-37F2-ADF7-840D30FBE66A}"/>
              </a:ext>
            </a:extLst>
          </p:cNvPr>
          <p:cNvPicPr>
            <a:picLocks noChangeAspect="1"/>
          </p:cNvPicPr>
          <p:nvPr/>
        </p:nvPicPr>
        <p:blipFill>
          <a:blip r:embed="rId2"/>
          <a:stretch>
            <a:fillRect/>
          </a:stretch>
        </p:blipFill>
        <p:spPr>
          <a:xfrm>
            <a:off x="9499224" y="0"/>
            <a:ext cx="2605363" cy="1465516"/>
          </a:xfrm>
          <a:prstGeom prst="rect">
            <a:avLst/>
          </a:prstGeom>
        </p:spPr>
      </p:pic>
      <p:sp>
        <p:nvSpPr>
          <p:cNvPr id="3" name="TextBox 2">
            <a:extLst>
              <a:ext uri="{FF2B5EF4-FFF2-40B4-BE49-F238E27FC236}">
                <a16:creationId xmlns:a16="http://schemas.microsoft.com/office/drawing/2014/main" id="{25B1A8E5-7A3D-8E07-E01F-E89B050AE011}"/>
              </a:ext>
            </a:extLst>
          </p:cNvPr>
          <p:cNvSpPr txBox="1"/>
          <p:nvPr/>
        </p:nvSpPr>
        <p:spPr>
          <a:xfrm>
            <a:off x="4920617" y="2024689"/>
            <a:ext cx="6690358" cy="984885"/>
          </a:xfrm>
          <a:prstGeom prst="rect">
            <a:avLst/>
          </a:prstGeom>
          <a:noFill/>
        </p:spPr>
        <p:txBody>
          <a:bodyPr wrap="square" rtlCol="0">
            <a:spAutoFit/>
          </a:bodyPr>
          <a:lstStyle/>
          <a:p>
            <a:r>
              <a:rPr kumimoji="0" lang="en-US" altLang="en-US" sz="2000" i="0" u="none" strike="noStrike" cap="none" normalizeH="0" baseline="0" dirty="0">
                <a:ln>
                  <a:noFill/>
                </a:ln>
                <a:solidFill>
                  <a:schemeClr val="tx1"/>
                </a:solidFill>
                <a:effectLst/>
                <a:latin typeface="Bahnschrift Condensed" panose="020B0502040204020203" pitchFamily="34" charset="0"/>
              </a:rPr>
              <a:t>Other categorical features such as gender,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Residence_type</a:t>
            </a:r>
            <a:r>
              <a:rPr kumimoji="0" lang="en-US" altLang="en-US" sz="2000" i="0" u="none" strike="noStrike" cap="none" normalizeH="0" baseline="0" dirty="0">
                <a:ln>
                  <a:noFill/>
                </a:ln>
                <a:solidFill>
                  <a:schemeClr val="tx1"/>
                </a:solidFill>
                <a:effectLst/>
                <a:latin typeface="Bahnschrift Condensed" panose="020B0502040204020203" pitchFamily="34" charset="0"/>
              </a:rPr>
              <a:t> ,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ever_married</a:t>
            </a:r>
            <a:endParaRPr kumimoji="0" lang="en-US" altLang="en-US" sz="2000" i="0" u="none" strike="noStrike" cap="none" normalizeH="0" baseline="0" dirty="0">
              <a:ln>
                <a:noFill/>
              </a:ln>
              <a:solidFill>
                <a:schemeClr val="tx1"/>
              </a:solidFill>
              <a:effectLst/>
              <a:latin typeface="Bahnschrift Condensed" panose="020B0502040204020203" pitchFamily="34" charset="0"/>
            </a:endParaRPr>
          </a:p>
          <a:p>
            <a:r>
              <a:rPr kumimoji="0" lang="en-US" altLang="en-US" sz="2000" i="0" u="none" strike="noStrike" cap="none" normalizeH="0" baseline="0" dirty="0">
                <a:ln>
                  <a:noFill/>
                </a:ln>
                <a:solidFill>
                  <a:schemeClr val="tx1"/>
                </a:solidFill>
                <a:effectLst/>
                <a:latin typeface="Bahnschrift Condensed" panose="020B0502040204020203" pitchFamily="34" charset="0"/>
              </a:rPr>
              <a:t> </a:t>
            </a:r>
            <a:r>
              <a:rPr kumimoji="0" lang="en-US" altLang="en-US" sz="2000" b="1" i="0" u="none" strike="noStrike" cap="none" normalizeH="0" baseline="0" dirty="0">
                <a:ln>
                  <a:noFill/>
                </a:ln>
                <a:solidFill>
                  <a:schemeClr val="tx1"/>
                </a:solidFill>
                <a:effectLst/>
                <a:latin typeface="Bahnschrift Condensed" panose="020B0502040204020203" pitchFamily="34" charset="0"/>
              </a:rPr>
              <a:t>Label Encoding </a:t>
            </a:r>
            <a:r>
              <a:rPr kumimoji="0" lang="en-US" altLang="en-US" sz="2000" i="0" u="none" strike="noStrike" cap="none" normalizeH="0" baseline="0" dirty="0">
                <a:ln>
                  <a:noFill/>
                </a:ln>
                <a:solidFill>
                  <a:schemeClr val="tx1"/>
                </a:solidFill>
                <a:effectLst/>
                <a:latin typeface="Bahnschrift Condensed" panose="020B0502040204020203" pitchFamily="34" charset="0"/>
              </a:rPr>
              <a:t>is applied</a:t>
            </a:r>
          </a:p>
          <a:p>
            <a:endParaRPr lang="en-IN" dirty="0"/>
          </a:p>
        </p:txBody>
      </p:sp>
      <p:sp>
        <p:nvSpPr>
          <p:cNvPr id="4" name="TextBox 3">
            <a:extLst>
              <a:ext uri="{FF2B5EF4-FFF2-40B4-BE49-F238E27FC236}">
                <a16:creationId xmlns:a16="http://schemas.microsoft.com/office/drawing/2014/main" id="{718003E9-2726-805D-9B49-EC2A9E226BC4}"/>
              </a:ext>
            </a:extLst>
          </p:cNvPr>
          <p:cNvSpPr txBox="1"/>
          <p:nvPr/>
        </p:nvSpPr>
        <p:spPr>
          <a:xfrm>
            <a:off x="223595" y="271093"/>
            <a:ext cx="3886200" cy="461665"/>
          </a:xfrm>
          <a:prstGeom prst="rect">
            <a:avLst/>
          </a:prstGeom>
          <a:noFill/>
        </p:spPr>
        <p:txBody>
          <a:bodyPr wrap="square" rtlCol="0">
            <a:spAutoFit/>
          </a:bodyPr>
          <a:lstStyle/>
          <a:p>
            <a:r>
              <a:rPr lang="en-IN" sz="2400" b="1" dirty="0">
                <a:solidFill>
                  <a:srgbClr val="0066B3"/>
                </a:solidFill>
                <a:latin typeface="Bahnschrift Condensed" panose="020B0502040204020203" pitchFamily="34" charset="0"/>
              </a:rPr>
              <a:t>Before Encoding</a:t>
            </a:r>
          </a:p>
        </p:txBody>
      </p:sp>
      <p:pic>
        <p:nvPicPr>
          <p:cNvPr id="6" name="Picture 5">
            <a:extLst>
              <a:ext uri="{FF2B5EF4-FFF2-40B4-BE49-F238E27FC236}">
                <a16:creationId xmlns:a16="http://schemas.microsoft.com/office/drawing/2014/main" id="{2DC54458-C64A-D4B6-6474-5449E074E152}"/>
              </a:ext>
            </a:extLst>
          </p:cNvPr>
          <p:cNvPicPr>
            <a:picLocks noChangeAspect="1"/>
          </p:cNvPicPr>
          <p:nvPr/>
        </p:nvPicPr>
        <p:blipFill>
          <a:blip r:embed="rId3"/>
          <a:stretch>
            <a:fillRect/>
          </a:stretch>
        </p:blipFill>
        <p:spPr>
          <a:xfrm>
            <a:off x="195558" y="1038915"/>
            <a:ext cx="1733792" cy="1743318"/>
          </a:xfrm>
          <a:prstGeom prst="rect">
            <a:avLst/>
          </a:prstGeom>
        </p:spPr>
      </p:pic>
      <p:pic>
        <p:nvPicPr>
          <p:cNvPr id="8" name="Picture 7">
            <a:extLst>
              <a:ext uri="{FF2B5EF4-FFF2-40B4-BE49-F238E27FC236}">
                <a16:creationId xmlns:a16="http://schemas.microsoft.com/office/drawing/2014/main" id="{7A68A402-4A4D-14B0-18A3-DB3A3D04CE58}"/>
              </a:ext>
            </a:extLst>
          </p:cNvPr>
          <p:cNvPicPr>
            <a:picLocks noChangeAspect="1"/>
          </p:cNvPicPr>
          <p:nvPr/>
        </p:nvPicPr>
        <p:blipFill>
          <a:blip r:embed="rId4"/>
          <a:stretch>
            <a:fillRect/>
          </a:stretch>
        </p:blipFill>
        <p:spPr>
          <a:xfrm>
            <a:off x="1929350" y="960099"/>
            <a:ext cx="1257475" cy="1762371"/>
          </a:xfrm>
          <a:prstGeom prst="rect">
            <a:avLst/>
          </a:prstGeom>
        </p:spPr>
      </p:pic>
      <p:pic>
        <p:nvPicPr>
          <p:cNvPr id="10" name="Picture 9">
            <a:extLst>
              <a:ext uri="{FF2B5EF4-FFF2-40B4-BE49-F238E27FC236}">
                <a16:creationId xmlns:a16="http://schemas.microsoft.com/office/drawing/2014/main" id="{6BAAC4B6-5C55-C4EF-AF18-B806D1091A74}"/>
              </a:ext>
            </a:extLst>
          </p:cNvPr>
          <p:cNvPicPr>
            <a:picLocks noChangeAspect="1"/>
          </p:cNvPicPr>
          <p:nvPr/>
        </p:nvPicPr>
        <p:blipFill>
          <a:blip r:embed="rId5"/>
          <a:stretch>
            <a:fillRect/>
          </a:stretch>
        </p:blipFill>
        <p:spPr>
          <a:xfrm>
            <a:off x="3186825" y="934125"/>
            <a:ext cx="1505160" cy="1848108"/>
          </a:xfrm>
          <a:prstGeom prst="rect">
            <a:avLst/>
          </a:prstGeom>
        </p:spPr>
      </p:pic>
      <p:sp>
        <p:nvSpPr>
          <p:cNvPr id="11" name="TextBox 10">
            <a:extLst>
              <a:ext uri="{FF2B5EF4-FFF2-40B4-BE49-F238E27FC236}">
                <a16:creationId xmlns:a16="http://schemas.microsoft.com/office/drawing/2014/main" id="{89FF04A4-2A64-2778-819F-82469F7FB291}"/>
              </a:ext>
            </a:extLst>
          </p:cNvPr>
          <p:cNvSpPr txBox="1"/>
          <p:nvPr/>
        </p:nvSpPr>
        <p:spPr>
          <a:xfrm>
            <a:off x="196556" y="3009574"/>
            <a:ext cx="3913239" cy="461665"/>
          </a:xfrm>
          <a:prstGeom prst="rect">
            <a:avLst/>
          </a:prstGeom>
          <a:noFill/>
        </p:spPr>
        <p:txBody>
          <a:bodyPr wrap="square" rtlCol="0">
            <a:spAutoFit/>
          </a:bodyPr>
          <a:lstStyle/>
          <a:p>
            <a:r>
              <a:rPr lang="en-IN" sz="2400" b="1" dirty="0">
                <a:solidFill>
                  <a:srgbClr val="0066B3"/>
                </a:solidFill>
                <a:latin typeface="Bahnschrift Condensed" panose="020B0502040204020203" pitchFamily="34" charset="0"/>
              </a:rPr>
              <a:t>After Encoding</a:t>
            </a:r>
          </a:p>
        </p:txBody>
      </p:sp>
      <p:pic>
        <p:nvPicPr>
          <p:cNvPr id="13" name="Picture 12">
            <a:extLst>
              <a:ext uri="{FF2B5EF4-FFF2-40B4-BE49-F238E27FC236}">
                <a16:creationId xmlns:a16="http://schemas.microsoft.com/office/drawing/2014/main" id="{15EB8597-A1CE-2F67-66A4-50DCA9A34064}"/>
              </a:ext>
            </a:extLst>
          </p:cNvPr>
          <p:cNvPicPr>
            <a:picLocks noChangeAspect="1"/>
          </p:cNvPicPr>
          <p:nvPr/>
        </p:nvPicPr>
        <p:blipFill>
          <a:blip r:embed="rId6"/>
          <a:stretch>
            <a:fillRect/>
          </a:stretch>
        </p:blipFill>
        <p:spPr>
          <a:xfrm>
            <a:off x="259148" y="3848426"/>
            <a:ext cx="1781424" cy="1933845"/>
          </a:xfrm>
          <a:prstGeom prst="rect">
            <a:avLst/>
          </a:prstGeom>
        </p:spPr>
      </p:pic>
      <p:pic>
        <p:nvPicPr>
          <p:cNvPr id="15" name="Picture 14">
            <a:extLst>
              <a:ext uri="{FF2B5EF4-FFF2-40B4-BE49-F238E27FC236}">
                <a16:creationId xmlns:a16="http://schemas.microsoft.com/office/drawing/2014/main" id="{B4C25F8D-79D8-2299-05F5-F1E39AD0817B}"/>
              </a:ext>
            </a:extLst>
          </p:cNvPr>
          <p:cNvPicPr>
            <a:picLocks noChangeAspect="1"/>
          </p:cNvPicPr>
          <p:nvPr/>
        </p:nvPicPr>
        <p:blipFill>
          <a:blip r:embed="rId7"/>
          <a:stretch>
            <a:fillRect/>
          </a:stretch>
        </p:blipFill>
        <p:spPr>
          <a:xfrm>
            <a:off x="1929350" y="3928117"/>
            <a:ext cx="1275394" cy="1774462"/>
          </a:xfrm>
          <a:prstGeom prst="rect">
            <a:avLst/>
          </a:prstGeom>
        </p:spPr>
      </p:pic>
      <p:pic>
        <p:nvPicPr>
          <p:cNvPr id="17" name="Picture 16">
            <a:extLst>
              <a:ext uri="{FF2B5EF4-FFF2-40B4-BE49-F238E27FC236}">
                <a16:creationId xmlns:a16="http://schemas.microsoft.com/office/drawing/2014/main" id="{D9AFAA02-E907-2BBF-E476-6F0CB4E197F8}"/>
              </a:ext>
            </a:extLst>
          </p:cNvPr>
          <p:cNvPicPr>
            <a:picLocks noChangeAspect="1"/>
          </p:cNvPicPr>
          <p:nvPr/>
        </p:nvPicPr>
        <p:blipFill>
          <a:blip r:embed="rId8"/>
          <a:stretch>
            <a:fillRect/>
          </a:stretch>
        </p:blipFill>
        <p:spPr>
          <a:xfrm>
            <a:off x="3158246" y="4008633"/>
            <a:ext cx="1562318" cy="1733792"/>
          </a:xfrm>
          <a:prstGeom prst="rect">
            <a:avLst/>
          </a:prstGeom>
        </p:spPr>
      </p:pic>
    </p:spTree>
    <p:extLst>
      <p:ext uri="{BB962C8B-B14F-4D97-AF65-F5344CB8AC3E}">
        <p14:creationId xmlns:p14="http://schemas.microsoft.com/office/powerpoint/2010/main" val="2022791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9DA4-D8D5-F0EE-0159-B17B9209DBBA}"/>
              </a:ext>
            </a:extLst>
          </p:cNvPr>
          <p:cNvSpPr>
            <a:spLocks noGrp="1"/>
          </p:cNvSpPr>
          <p:nvPr>
            <p:ph type="title"/>
          </p:nvPr>
        </p:nvSpPr>
        <p:spPr/>
        <p:txBody>
          <a:bodyPr>
            <a:normAutofit/>
          </a:bodyPr>
          <a:lstStyle/>
          <a:p>
            <a:pPr algn="ctr"/>
            <a:r>
              <a:rPr lang="en-IN" b="1" dirty="0">
                <a:solidFill>
                  <a:srgbClr val="0066B3"/>
                </a:solidFill>
                <a:latin typeface="Bahnschrift Condensed" panose="020B0502040204020203" pitchFamily="34" charset="0"/>
              </a:rPr>
              <a:t>SPLITTING THE DATASET</a:t>
            </a:r>
          </a:p>
        </p:txBody>
      </p:sp>
      <p:sp>
        <p:nvSpPr>
          <p:cNvPr id="12" name="TextBox 11">
            <a:extLst>
              <a:ext uri="{FF2B5EF4-FFF2-40B4-BE49-F238E27FC236}">
                <a16:creationId xmlns:a16="http://schemas.microsoft.com/office/drawing/2014/main" id="{8156FD4D-95D0-5F94-B16E-FFB811D7C5B4}"/>
              </a:ext>
            </a:extLst>
          </p:cNvPr>
          <p:cNvSpPr txBox="1"/>
          <p:nvPr/>
        </p:nvSpPr>
        <p:spPr>
          <a:xfrm>
            <a:off x="322312" y="5338379"/>
            <a:ext cx="11707454" cy="987450"/>
          </a:xfrm>
          <a:prstGeom prst="rect">
            <a:avLst/>
          </a:prstGeom>
          <a:noFill/>
        </p:spPr>
        <p:txBody>
          <a:bodyPr wrap="square">
            <a:spAutoFit/>
          </a:bodyPr>
          <a:lstStyle/>
          <a:p>
            <a:pPr algn="l">
              <a:spcAft>
                <a:spcPts val="450"/>
              </a:spcAft>
              <a:buFont typeface="Arial" panose="020B0604020202020204" pitchFamily="34" charset="0"/>
              <a:buChar char="•"/>
            </a:pPr>
            <a:r>
              <a:rPr lang="en-US" b="0" i="0" dirty="0">
                <a:solidFill>
                  <a:srgbClr val="1F1F1F"/>
                </a:solidFill>
                <a:effectLst/>
                <a:latin typeface="Bahnschrift Condensed" panose="020B0502040204020203" pitchFamily="34" charset="0"/>
                <a:ea typeface="Microsoft Yi Baiti" panose="03000500000000000000" pitchFamily="66" charset="0"/>
              </a:rPr>
              <a:t>The dataset has been successfully split into training and testing sets, with 80% of the data allocated for training and 20% for testing.</a:t>
            </a:r>
          </a:p>
          <a:p>
            <a:pPr algn="l">
              <a:spcAft>
                <a:spcPts val="450"/>
              </a:spcAft>
              <a:buFont typeface="Arial" panose="020B0604020202020204" pitchFamily="34" charset="0"/>
              <a:buChar char="•"/>
            </a:pPr>
            <a:r>
              <a:rPr lang="en-US" b="0" i="0" dirty="0">
                <a:solidFill>
                  <a:srgbClr val="1F1F1F"/>
                </a:solidFill>
                <a:effectLst/>
                <a:latin typeface="Bahnschrift Condensed" panose="020B0502040204020203" pitchFamily="34" charset="0"/>
                <a:ea typeface="Microsoft Yi Baiti" panose="03000500000000000000" pitchFamily="66" charset="0"/>
              </a:rPr>
              <a:t>The training set(X) will be used to train the machine learning model to learn patterns and relationships in the data. The testing set(Y) will be used to evaluate the model's performance on unseen data, ensuring its ability to generalize</a:t>
            </a:r>
          </a:p>
        </p:txBody>
      </p:sp>
      <p:sp>
        <p:nvSpPr>
          <p:cNvPr id="14" name="TextBox 13">
            <a:extLst>
              <a:ext uri="{FF2B5EF4-FFF2-40B4-BE49-F238E27FC236}">
                <a16:creationId xmlns:a16="http://schemas.microsoft.com/office/drawing/2014/main" id="{ABACFD8F-DF95-36DA-EFE0-E47D1E168008}"/>
              </a:ext>
            </a:extLst>
          </p:cNvPr>
          <p:cNvSpPr txBox="1"/>
          <p:nvPr/>
        </p:nvSpPr>
        <p:spPr>
          <a:xfrm>
            <a:off x="322312" y="2954497"/>
            <a:ext cx="120319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Bahnschrift Condensed" panose="020B0502040204020203" pitchFamily="34" charset="0"/>
              </a:rPr>
              <a:t>To evaluate the model's ability to generalize to unseen data, we split the dataset into </a:t>
            </a:r>
            <a:r>
              <a:rPr lang="en-US" b="1" dirty="0">
                <a:latin typeface="Bahnschrift Condensed" panose="020B0502040204020203" pitchFamily="34" charset="0"/>
              </a:rPr>
              <a:t>training</a:t>
            </a:r>
            <a:r>
              <a:rPr lang="en-US" dirty="0">
                <a:latin typeface="Bahnschrift Condensed" panose="020B0502040204020203" pitchFamily="34" charset="0"/>
              </a:rPr>
              <a:t> and </a:t>
            </a:r>
            <a:r>
              <a:rPr lang="en-US" b="1" dirty="0">
                <a:latin typeface="Bahnschrift Condensed" panose="020B0502040204020203" pitchFamily="34" charset="0"/>
              </a:rPr>
              <a:t>testing</a:t>
            </a:r>
            <a:r>
              <a:rPr lang="en-US" dirty="0">
                <a:latin typeface="Bahnschrift Condensed" panose="020B0502040204020203" pitchFamily="34" charset="0"/>
              </a:rPr>
              <a:t> sets.</a:t>
            </a:r>
          </a:p>
          <a:p>
            <a:pPr marL="285750" indent="-285750">
              <a:buFont typeface="Wingdings" panose="05000000000000000000" pitchFamily="2" charset="2"/>
              <a:buChar char="§"/>
            </a:pPr>
            <a:r>
              <a:rPr lang="en-US" dirty="0">
                <a:latin typeface="Bahnschrift Condensed" panose="020B0502040204020203" pitchFamily="34" charset="0"/>
              </a:rPr>
              <a:t>The training set is used to fit the model, while the testing set evaluates its performance on unseen data</a:t>
            </a:r>
            <a:r>
              <a:rPr lang="en-US" dirty="0"/>
              <a:t>.</a:t>
            </a:r>
            <a:endParaRPr lang="en-IN" dirty="0"/>
          </a:p>
        </p:txBody>
      </p:sp>
      <p:pic>
        <p:nvPicPr>
          <p:cNvPr id="22533" name="Picture 5" descr="Train and Test datasets in Machine Learning - Javatpoint">
            <a:extLst>
              <a:ext uri="{FF2B5EF4-FFF2-40B4-BE49-F238E27FC236}">
                <a16:creationId xmlns:a16="http://schemas.microsoft.com/office/drawing/2014/main" id="{B76083C9-6C15-DB50-9C6F-F677527A2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22" y="1130131"/>
            <a:ext cx="52387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0C54AD68-FE2F-7C44-9620-5EA7E431D34B}"/>
              </a:ext>
            </a:extLst>
          </p:cNvPr>
          <p:cNvPicPr>
            <a:picLocks noChangeAspect="1"/>
          </p:cNvPicPr>
          <p:nvPr/>
        </p:nvPicPr>
        <p:blipFill>
          <a:blip r:embed="rId3"/>
          <a:stretch>
            <a:fillRect/>
          </a:stretch>
        </p:blipFill>
        <p:spPr>
          <a:xfrm>
            <a:off x="9499224" y="0"/>
            <a:ext cx="2605363" cy="1465516"/>
          </a:xfrm>
          <a:prstGeom prst="rect">
            <a:avLst/>
          </a:prstGeom>
        </p:spPr>
      </p:pic>
      <p:pic>
        <p:nvPicPr>
          <p:cNvPr id="4" name="Picture 3">
            <a:extLst>
              <a:ext uri="{FF2B5EF4-FFF2-40B4-BE49-F238E27FC236}">
                <a16:creationId xmlns:a16="http://schemas.microsoft.com/office/drawing/2014/main" id="{D795D9D5-7E06-9AB8-6FDB-1A8AAE588AAA}"/>
              </a:ext>
            </a:extLst>
          </p:cNvPr>
          <p:cNvPicPr>
            <a:picLocks noChangeAspect="1"/>
          </p:cNvPicPr>
          <p:nvPr/>
        </p:nvPicPr>
        <p:blipFill>
          <a:blip r:embed="rId4"/>
          <a:stretch>
            <a:fillRect/>
          </a:stretch>
        </p:blipFill>
        <p:spPr>
          <a:xfrm>
            <a:off x="322312" y="3859918"/>
            <a:ext cx="11450648" cy="1219370"/>
          </a:xfrm>
          <a:prstGeom prst="rect">
            <a:avLst/>
          </a:prstGeom>
        </p:spPr>
      </p:pic>
    </p:spTree>
    <p:extLst>
      <p:ext uri="{BB962C8B-B14F-4D97-AF65-F5344CB8AC3E}">
        <p14:creationId xmlns:p14="http://schemas.microsoft.com/office/powerpoint/2010/main" val="564135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50A3-BF05-0285-F6AD-8AAB4BE21E62}"/>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MODEL TRAINING</a:t>
            </a:r>
          </a:p>
        </p:txBody>
      </p:sp>
      <p:sp>
        <p:nvSpPr>
          <p:cNvPr id="3" name="TextBox 2">
            <a:extLst>
              <a:ext uri="{FF2B5EF4-FFF2-40B4-BE49-F238E27FC236}">
                <a16:creationId xmlns:a16="http://schemas.microsoft.com/office/drawing/2014/main" id="{8E1F9163-6E0D-CF5B-F6E9-E80478CB8E19}"/>
              </a:ext>
            </a:extLst>
          </p:cNvPr>
          <p:cNvSpPr txBox="1"/>
          <p:nvPr/>
        </p:nvSpPr>
        <p:spPr>
          <a:xfrm>
            <a:off x="631723" y="1792662"/>
            <a:ext cx="11303102" cy="3477875"/>
          </a:xfrm>
          <a:prstGeom prst="rect">
            <a:avLst/>
          </a:prstGeom>
          <a:noFill/>
        </p:spPr>
        <p:txBody>
          <a:bodyPr wrap="square" rtlCol="0">
            <a:spAutoFit/>
          </a:bodyPr>
          <a:lstStyle/>
          <a:p>
            <a:pPr marL="285750" indent="-285750">
              <a:buFont typeface="Wingdings" panose="05000000000000000000" pitchFamily="2" charset="2"/>
              <a:buChar char="§"/>
            </a:pPr>
            <a:r>
              <a:rPr lang="en-US" sz="2000" b="0" i="0" dirty="0">
                <a:solidFill>
                  <a:srgbClr val="001D35"/>
                </a:solidFill>
                <a:effectLst/>
                <a:latin typeface="Bahnschrift Condensed" panose="020B0502040204020203" pitchFamily="34" charset="0"/>
              </a:rPr>
              <a:t>Model training in </a:t>
            </a:r>
            <a:r>
              <a:rPr lang="en-US" sz="2000" dirty="0">
                <a:solidFill>
                  <a:srgbClr val="001D35"/>
                </a:solidFill>
                <a:latin typeface="Bahnschrift Condensed" panose="020B0502040204020203" pitchFamily="34" charset="0"/>
              </a:rPr>
              <a:t>machine</a:t>
            </a:r>
            <a:r>
              <a:rPr lang="en-US" sz="2000" b="0" i="0" dirty="0">
                <a:solidFill>
                  <a:srgbClr val="001D35"/>
                </a:solidFill>
                <a:effectLst/>
                <a:latin typeface="Bahnschrift Condensed" panose="020B0502040204020203" pitchFamily="34" charset="0"/>
              </a:rPr>
              <a:t> learning is the process of building a mathematical representation of the relationship between data and a target label. </a:t>
            </a:r>
          </a:p>
          <a:p>
            <a:pPr marL="285750" indent="-285750">
              <a:buFont typeface="Wingdings" panose="05000000000000000000" pitchFamily="2" charset="2"/>
              <a:buChar char="§"/>
            </a:pPr>
            <a:r>
              <a:rPr lang="en-US" sz="2000" b="0" i="0" dirty="0">
                <a:solidFill>
                  <a:srgbClr val="001D35"/>
                </a:solidFill>
                <a:effectLst/>
                <a:latin typeface="Bahnschrift Condensed" panose="020B0502040204020203" pitchFamily="34" charset="0"/>
              </a:rPr>
              <a:t>The goal is to create a model that can accurately predict outcomes</a:t>
            </a:r>
            <a:r>
              <a:rPr lang="en-US" sz="2000" dirty="0">
                <a:solidFill>
                  <a:srgbClr val="001D35"/>
                </a:solidFill>
                <a:latin typeface="Bahnschrift Condensed" panose="020B0502040204020203" pitchFamily="34" charset="0"/>
              </a:rPr>
              <a:t> and </a:t>
            </a:r>
            <a:r>
              <a:rPr lang="en-US" sz="2000" b="0" i="0" dirty="0">
                <a:solidFill>
                  <a:srgbClr val="001D35"/>
                </a:solidFill>
                <a:effectLst/>
                <a:latin typeface="Bahnschrift Condensed" panose="020B0502040204020203" pitchFamily="34" charset="0"/>
              </a:rPr>
              <a:t>classify new data.</a:t>
            </a:r>
          </a:p>
          <a:p>
            <a:pPr marL="285750" indent="-285750">
              <a:buFont typeface="Wingdings" panose="05000000000000000000" pitchFamily="2" charset="2"/>
              <a:buChar char="§"/>
            </a:pPr>
            <a:r>
              <a:rPr lang="en-US" sz="2000" dirty="0">
                <a:solidFill>
                  <a:srgbClr val="001D35"/>
                </a:solidFill>
                <a:latin typeface="Bahnschrift Condensed" panose="020B0502040204020203" pitchFamily="34" charset="0"/>
              </a:rPr>
              <a:t>The models used for training are:</a:t>
            </a:r>
          </a:p>
          <a:p>
            <a:r>
              <a:rPr lang="en-IN" sz="2000" dirty="0">
                <a:latin typeface="Bahnschrift Condensed" panose="020B0502040204020203" pitchFamily="34" charset="0"/>
              </a:rPr>
              <a:t>	1. Linear Regression</a:t>
            </a:r>
          </a:p>
          <a:p>
            <a:r>
              <a:rPr lang="en-IN" sz="2000" dirty="0">
                <a:latin typeface="Bahnschrift Condensed" panose="020B0502040204020203" pitchFamily="34" charset="0"/>
              </a:rPr>
              <a:t>	2. Lasso Regression</a:t>
            </a:r>
          </a:p>
          <a:p>
            <a:r>
              <a:rPr lang="en-IN" sz="2000" dirty="0">
                <a:latin typeface="Bahnschrift Condensed" panose="020B0502040204020203" pitchFamily="34" charset="0"/>
              </a:rPr>
              <a:t>	3. Ridge Regression</a:t>
            </a:r>
          </a:p>
          <a:p>
            <a:r>
              <a:rPr lang="en-IN" sz="2000" dirty="0">
                <a:latin typeface="Bahnschrift Condensed" panose="020B0502040204020203" pitchFamily="34" charset="0"/>
              </a:rPr>
              <a:t>	4. Logistic Regression</a:t>
            </a:r>
          </a:p>
          <a:p>
            <a:r>
              <a:rPr lang="en-IN" sz="2000" dirty="0">
                <a:latin typeface="Bahnschrift Condensed" panose="020B0502040204020203" pitchFamily="34" charset="0"/>
              </a:rPr>
              <a:t>	5.RandomForest Classifier</a:t>
            </a:r>
          </a:p>
          <a:p>
            <a:pPr marL="342900" indent="-342900">
              <a:buFont typeface="Wingdings" panose="05000000000000000000" pitchFamily="2" charset="2"/>
              <a:buChar char="§"/>
            </a:pPr>
            <a:r>
              <a:rPr lang="en-US" sz="2000" dirty="0">
                <a:latin typeface="Bahnschrift Condensed" panose="020B0502040204020203" pitchFamily="34" charset="0"/>
              </a:rPr>
              <a:t>Linear, Lasso, and Ridge Regression were included for evaluation but were found unsuitable for classification tasks.</a:t>
            </a:r>
          </a:p>
          <a:p>
            <a:pPr marL="342900" indent="-342900">
              <a:buFont typeface="Wingdings" panose="05000000000000000000" pitchFamily="2" charset="2"/>
              <a:buChar char="§"/>
            </a:pPr>
            <a:r>
              <a:rPr lang="en-US" sz="2000" dirty="0">
                <a:latin typeface="Bahnschrift Condensed" panose="020B0502040204020203" pitchFamily="34" charset="0"/>
              </a:rPr>
              <a:t>Logistic Regression and Random Forest Classifier achieved high accuracy</a:t>
            </a:r>
            <a:endParaRPr lang="en-IN" sz="2000" dirty="0">
              <a:latin typeface="Bahnschrift Condensed" panose="020B0502040204020203" pitchFamily="34" charset="0"/>
            </a:endParaRPr>
          </a:p>
        </p:txBody>
      </p:sp>
      <p:pic>
        <p:nvPicPr>
          <p:cNvPr id="6" name="Picture 5">
            <a:extLst>
              <a:ext uri="{FF2B5EF4-FFF2-40B4-BE49-F238E27FC236}">
                <a16:creationId xmlns:a16="http://schemas.microsoft.com/office/drawing/2014/main" id="{6F153A78-CD74-43C7-F1F5-16FAC678D02A}"/>
              </a:ext>
            </a:extLst>
          </p:cNvPr>
          <p:cNvPicPr>
            <a:picLocks noChangeAspect="1"/>
          </p:cNvPicPr>
          <p:nvPr/>
        </p:nvPicPr>
        <p:blipFill>
          <a:blip r:embed="rId2"/>
          <a:stretch>
            <a:fillRect/>
          </a:stretch>
        </p:blipFill>
        <p:spPr>
          <a:xfrm>
            <a:off x="9499224" y="0"/>
            <a:ext cx="2605363" cy="1465516"/>
          </a:xfrm>
          <a:prstGeom prst="rect">
            <a:avLst/>
          </a:prstGeom>
        </p:spPr>
      </p:pic>
    </p:spTree>
    <p:extLst>
      <p:ext uri="{BB962C8B-B14F-4D97-AF65-F5344CB8AC3E}">
        <p14:creationId xmlns:p14="http://schemas.microsoft.com/office/powerpoint/2010/main" val="9919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0C9A-91C7-6EAD-D478-1BAF2D500BDC}"/>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MODEL PERFORMANCE</a:t>
            </a:r>
          </a:p>
        </p:txBody>
      </p:sp>
      <p:sp>
        <p:nvSpPr>
          <p:cNvPr id="5" name="TextBox 4">
            <a:extLst>
              <a:ext uri="{FF2B5EF4-FFF2-40B4-BE49-F238E27FC236}">
                <a16:creationId xmlns:a16="http://schemas.microsoft.com/office/drawing/2014/main" id="{3E82ADF5-3818-37EF-A6E2-DC5BB28A909F}"/>
              </a:ext>
            </a:extLst>
          </p:cNvPr>
          <p:cNvSpPr txBox="1"/>
          <p:nvPr/>
        </p:nvSpPr>
        <p:spPr>
          <a:xfrm>
            <a:off x="552450" y="5657671"/>
            <a:ext cx="11639550" cy="923330"/>
          </a:xfrm>
          <a:prstGeom prst="rect">
            <a:avLst/>
          </a:prstGeom>
          <a:noFill/>
        </p:spPr>
        <p:txBody>
          <a:bodyPr wrap="square" rtlCol="0">
            <a:spAutoFit/>
          </a:bodyPr>
          <a:lstStyle/>
          <a:p>
            <a:r>
              <a:rPr lang="en-US" b="0" i="0" dirty="0">
                <a:solidFill>
                  <a:srgbClr val="1F1F1F"/>
                </a:solidFill>
                <a:effectLst/>
                <a:latin typeface="Bahnschrift Condensed" panose="020B0502040204020203" pitchFamily="34" charset="0"/>
              </a:rPr>
              <a:t>Logistic Regression has the highest accuracy 94.59% in comparison with other models implying that it classifies the data points correctly with the highest probability.</a:t>
            </a:r>
          </a:p>
          <a:p>
            <a:endParaRPr lang="en-IN" dirty="0"/>
          </a:p>
        </p:txBody>
      </p:sp>
      <p:pic>
        <p:nvPicPr>
          <p:cNvPr id="6" name="Picture 5">
            <a:extLst>
              <a:ext uri="{FF2B5EF4-FFF2-40B4-BE49-F238E27FC236}">
                <a16:creationId xmlns:a16="http://schemas.microsoft.com/office/drawing/2014/main" id="{F6AA5A68-A105-F61B-3A89-C8ADCBA64D08}"/>
              </a:ext>
            </a:extLst>
          </p:cNvPr>
          <p:cNvPicPr>
            <a:picLocks noChangeAspect="1"/>
          </p:cNvPicPr>
          <p:nvPr/>
        </p:nvPicPr>
        <p:blipFill>
          <a:blip r:embed="rId2"/>
          <a:stretch>
            <a:fillRect/>
          </a:stretch>
        </p:blipFill>
        <p:spPr>
          <a:xfrm>
            <a:off x="9499224" y="0"/>
            <a:ext cx="2605363" cy="1465516"/>
          </a:xfrm>
          <a:prstGeom prst="rect">
            <a:avLst/>
          </a:prstGeom>
        </p:spPr>
      </p:pic>
      <p:pic>
        <p:nvPicPr>
          <p:cNvPr id="7" name="Picture 6">
            <a:extLst>
              <a:ext uri="{FF2B5EF4-FFF2-40B4-BE49-F238E27FC236}">
                <a16:creationId xmlns:a16="http://schemas.microsoft.com/office/drawing/2014/main" id="{62A68F4F-E4BA-2616-7F02-79C77CF3AB45}"/>
              </a:ext>
            </a:extLst>
          </p:cNvPr>
          <p:cNvPicPr>
            <a:picLocks noChangeAspect="1"/>
          </p:cNvPicPr>
          <p:nvPr/>
        </p:nvPicPr>
        <p:blipFill>
          <a:blip r:embed="rId3"/>
          <a:stretch>
            <a:fillRect/>
          </a:stretch>
        </p:blipFill>
        <p:spPr>
          <a:xfrm>
            <a:off x="744718" y="1690688"/>
            <a:ext cx="10297212" cy="3078997"/>
          </a:xfrm>
          <a:prstGeom prst="rect">
            <a:avLst/>
          </a:prstGeom>
        </p:spPr>
      </p:pic>
    </p:spTree>
    <p:extLst>
      <p:ext uri="{BB962C8B-B14F-4D97-AF65-F5344CB8AC3E}">
        <p14:creationId xmlns:p14="http://schemas.microsoft.com/office/powerpoint/2010/main" val="1221894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C7F9C3-D031-0B59-5888-6D75EA5DE1C5}"/>
              </a:ext>
            </a:extLst>
          </p:cNvPr>
          <p:cNvPicPr>
            <a:picLocks noChangeAspect="1"/>
          </p:cNvPicPr>
          <p:nvPr/>
        </p:nvPicPr>
        <p:blipFill>
          <a:blip r:embed="rId2"/>
          <a:stretch>
            <a:fillRect/>
          </a:stretch>
        </p:blipFill>
        <p:spPr>
          <a:xfrm>
            <a:off x="9499224" y="0"/>
            <a:ext cx="2605363" cy="1465516"/>
          </a:xfrm>
          <a:prstGeom prst="rect">
            <a:avLst/>
          </a:prstGeom>
        </p:spPr>
      </p:pic>
      <p:pic>
        <p:nvPicPr>
          <p:cNvPr id="1026" name="Picture 2">
            <a:extLst>
              <a:ext uri="{FF2B5EF4-FFF2-40B4-BE49-F238E27FC236}">
                <a16:creationId xmlns:a16="http://schemas.microsoft.com/office/drawing/2014/main" id="{61C9048B-A886-FB43-413F-EFB447D2F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647700"/>
            <a:ext cx="1122997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61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67D62-82A9-1263-0E13-6D115DD72696}"/>
              </a:ext>
            </a:extLst>
          </p:cNvPr>
          <p:cNvSpPr txBox="1"/>
          <p:nvPr/>
        </p:nvSpPr>
        <p:spPr>
          <a:xfrm>
            <a:off x="-311085" y="208549"/>
            <a:ext cx="10529741" cy="646331"/>
          </a:xfrm>
          <a:prstGeom prst="rect">
            <a:avLst/>
          </a:prstGeom>
          <a:noFill/>
        </p:spPr>
        <p:txBody>
          <a:bodyPr wrap="square" rtlCol="0">
            <a:spAutoFit/>
          </a:bodyPr>
          <a:lstStyle/>
          <a:p>
            <a:pPr algn="ctr"/>
            <a:r>
              <a:rPr lang="en-IN" sz="3600" b="1" dirty="0">
                <a:solidFill>
                  <a:srgbClr val="0066B3"/>
                </a:solidFill>
                <a:latin typeface="Bahnschrift Condensed" panose="020B0502040204020203" pitchFamily="34" charset="0"/>
              </a:rPr>
              <a:t>COMPARING EVALUATION METRICS FOR LOGISTIC REGRESSION</a:t>
            </a:r>
          </a:p>
        </p:txBody>
      </p:sp>
      <p:sp>
        <p:nvSpPr>
          <p:cNvPr id="4" name="TextBox 3">
            <a:extLst>
              <a:ext uri="{FF2B5EF4-FFF2-40B4-BE49-F238E27FC236}">
                <a16:creationId xmlns:a16="http://schemas.microsoft.com/office/drawing/2014/main" id="{A7EC40FF-C24D-ECF3-17A6-63CCF064C8A5}"/>
              </a:ext>
            </a:extLst>
          </p:cNvPr>
          <p:cNvSpPr txBox="1"/>
          <p:nvPr/>
        </p:nvSpPr>
        <p:spPr>
          <a:xfrm>
            <a:off x="728221" y="1079506"/>
            <a:ext cx="8915400" cy="369332"/>
          </a:xfrm>
          <a:prstGeom prst="rect">
            <a:avLst/>
          </a:prstGeom>
          <a:noFill/>
        </p:spPr>
        <p:txBody>
          <a:bodyPr wrap="square">
            <a:spAutoFit/>
          </a:bodyPr>
          <a:lstStyle/>
          <a:p>
            <a:r>
              <a:rPr lang="en-US" b="1" i="0" dirty="0">
                <a:solidFill>
                  <a:srgbClr val="1F1F1F"/>
                </a:solidFill>
                <a:effectLst/>
                <a:latin typeface="Bahnschrift Condensed" panose="020B0502040204020203" pitchFamily="34" charset="0"/>
              </a:rPr>
              <a:t>Precision is t</a:t>
            </a:r>
            <a:r>
              <a:rPr lang="en-US" dirty="0">
                <a:latin typeface="Bahnschrift Condensed" panose="020B0502040204020203" pitchFamily="34" charset="0"/>
              </a:rPr>
              <a:t>he proportion of correctly predicted positive cases (True Positives) out of all predicted positive cases.</a:t>
            </a:r>
            <a:endParaRPr lang="en-IN" dirty="0">
              <a:latin typeface="Bahnschrift Condensed" panose="020B0502040204020203" pitchFamily="34" charset="0"/>
            </a:endParaRPr>
          </a:p>
        </p:txBody>
      </p:sp>
      <p:pic>
        <p:nvPicPr>
          <p:cNvPr id="1028" name="Picture 4">
            <a:extLst>
              <a:ext uri="{FF2B5EF4-FFF2-40B4-BE49-F238E27FC236}">
                <a16:creationId xmlns:a16="http://schemas.microsoft.com/office/drawing/2014/main" id="{BC9BFD1B-EA1E-F8B0-37A6-03CD9774C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06" y="1614709"/>
            <a:ext cx="9734550" cy="942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66BE0FA-E3F3-3291-CA0C-AE05DA6A3E28}"/>
              </a:ext>
            </a:extLst>
          </p:cNvPr>
          <p:cNvPicPr>
            <a:picLocks noChangeAspect="1"/>
          </p:cNvPicPr>
          <p:nvPr/>
        </p:nvPicPr>
        <p:blipFill>
          <a:blip r:embed="rId3"/>
          <a:stretch>
            <a:fillRect/>
          </a:stretch>
        </p:blipFill>
        <p:spPr>
          <a:xfrm>
            <a:off x="9511223" y="49468"/>
            <a:ext cx="2605363" cy="1465516"/>
          </a:xfrm>
          <a:prstGeom prst="rect">
            <a:avLst/>
          </a:prstGeom>
        </p:spPr>
      </p:pic>
      <p:sp>
        <p:nvSpPr>
          <p:cNvPr id="8" name="TextBox 7">
            <a:extLst>
              <a:ext uri="{FF2B5EF4-FFF2-40B4-BE49-F238E27FC236}">
                <a16:creationId xmlns:a16="http://schemas.microsoft.com/office/drawing/2014/main" id="{CF949781-45C5-9F5C-937C-614C749126DC}"/>
              </a:ext>
            </a:extLst>
          </p:cNvPr>
          <p:cNvSpPr txBox="1"/>
          <p:nvPr/>
        </p:nvSpPr>
        <p:spPr>
          <a:xfrm>
            <a:off x="684621" y="3169546"/>
            <a:ext cx="8826602" cy="369332"/>
          </a:xfrm>
          <a:prstGeom prst="rect">
            <a:avLst/>
          </a:prstGeom>
          <a:noFill/>
        </p:spPr>
        <p:txBody>
          <a:bodyPr wrap="square" rtlCol="0">
            <a:spAutoFit/>
          </a:bodyPr>
          <a:lstStyle/>
          <a:p>
            <a:r>
              <a:rPr lang="en-US" b="1" i="0" dirty="0">
                <a:solidFill>
                  <a:srgbClr val="1F1F1F"/>
                </a:solidFill>
                <a:effectLst/>
                <a:latin typeface="Bahnschrift Condensed" panose="020B0502040204020203" pitchFamily="34" charset="0"/>
              </a:rPr>
              <a:t>Recall</a:t>
            </a:r>
            <a:r>
              <a:rPr lang="en-US" b="0" i="0" dirty="0">
                <a:solidFill>
                  <a:srgbClr val="1F1F1F"/>
                </a:solidFill>
                <a:effectLst/>
                <a:latin typeface="Bahnschrift Condensed" panose="020B0502040204020203" pitchFamily="34" charset="0"/>
              </a:rPr>
              <a:t> is t</a:t>
            </a:r>
            <a:r>
              <a:rPr lang="en-US" dirty="0">
                <a:latin typeface="Bahnschrift Condensed" panose="020B0502040204020203" pitchFamily="34" charset="0"/>
              </a:rPr>
              <a:t>he proportion of correctly predicted positive cases (True Positives) out of all actual positive cases.</a:t>
            </a:r>
            <a:r>
              <a:rPr lang="en-US" b="0" i="0" dirty="0">
                <a:solidFill>
                  <a:srgbClr val="1F1F1F"/>
                </a:solidFill>
                <a:effectLst/>
                <a:latin typeface="Bahnschrift Condensed" panose="020B0502040204020203" pitchFamily="34" charset="0"/>
              </a:rPr>
              <a:t>.</a:t>
            </a:r>
            <a:endParaRPr lang="en-IN" dirty="0">
              <a:latin typeface="Bahnschrift Condensed" panose="020B0502040204020203" pitchFamily="34" charset="0"/>
            </a:endParaRPr>
          </a:p>
        </p:txBody>
      </p:sp>
      <p:pic>
        <p:nvPicPr>
          <p:cNvPr id="1030" name="Picture 6">
            <a:extLst>
              <a:ext uri="{FF2B5EF4-FFF2-40B4-BE49-F238E27FC236}">
                <a16:creationId xmlns:a16="http://schemas.microsoft.com/office/drawing/2014/main" id="{51073D58-73EE-1FF8-3B6D-E7C8D0E25A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06" y="3889379"/>
            <a:ext cx="9058275" cy="8763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3413954-8DFE-82E4-0ED2-997D6B9C0D19}"/>
              </a:ext>
            </a:extLst>
          </p:cNvPr>
          <p:cNvSpPr txBox="1"/>
          <p:nvPr/>
        </p:nvSpPr>
        <p:spPr>
          <a:xfrm>
            <a:off x="684621" y="4931514"/>
            <a:ext cx="11178079" cy="369332"/>
          </a:xfrm>
          <a:prstGeom prst="rect">
            <a:avLst/>
          </a:prstGeom>
          <a:noFill/>
        </p:spPr>
        <p:txBody>
          <a:bodyPr wrap="square">
            <a:spAutoFit/>
          </a:bodyPr>
          <a:lstStyle/>
          <a:p>
            <a:r>
              <a:rPr lang="en-US" b="1" i="0" dirty="0">
                <a:solidFill>
                  <a:srgbClr val="1F1F1F"/>
                </a:solidFill>
                <a:effectLst/>
                <a:latin typeface="Bahnschrift Condensed" panose="020B0502040204020203" pitchFamily="34" charset="0"/>
              </a:rPr>
              <a:t>F1-score</a:t>
            </a:r>
            <a:r>
              <a:rPr lang="en-US" b="0" i="0" dirty="0">
                <a:solidFill>
                  <a:srgbClr val="1F1F1F"/>
                </a:solidFill>
                <a:effectLst/>
                <a:latin typeface="Bahnschrift Condensed" panose="020B0502040204020203" pitchFamily="34" charset="0"/>
              </a:rPr>
              <a:t> is the harmonic mean of precision and recall. It provides a single metric to balance precision and recall.</a:t>
            </a:r>
            <a:endParaRPr lang="en-IN" dirty="0">
              <a:latin typeface="Bahnschrift Condensed" panose="020B0502040204020203" pitchFamily="34" charset="0"/>
            </a:endParaRPr>
          </a:p>
        </p:txBody>
      </p:sp>
      <p:pic>
        <p:nvPicPr>
          <p:cNvPr id="1032" name="Picture 8">
            <a:extLst>
              <a:ext uri="{FF2B5EF4-FFF2-40B4-BE49-F238E27FC236}">
                <a16:creationId xmlns:a16="http://schemas.microsoft.com/office/drawing/2014/main" id="{A5A9EED6-AC13-DCE4-8793-18BE4FE69E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671" y="5622383"/>
            <a:ext cx="6190463" cy="94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15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694D-0BDE-144A-6A8C-B7549BC3E24B}"/>
              </a:ext>
            </a:extLst>
          </p:cNvPr>
          <p:cNvSpPr>
            <a:spLocks noGrp="1"/>
          </p:cNvSpPr>
          <p:nvPr>
            <p:ph type="title"/>
          </p:nvPr>
        </p:nvSpPr>
        <p:spPr>
          <a:xfrm>
            <a:off x="-751473" y="214079"/>
            <a:ext cx="11196484" cy="1325563"/>
          </a:xfrm>
        </p:spPr>
        <p:txBody>
          <a:bodyPr/>
          <a:lstStyle/>
          <a:p>
            <a:pPr algn="ctr"/>
            <a:r>
              <a:rPr lang="en-IN" b="1" dirty="0">
                <a:solidFill>
                  <a:srgbClr val="0066B3"/>
                </a:solidFill>
                <a:latin typeface="Bahnschrift Condensed" panose="020B0502040204020203" pitchFamily="34" charset="0"/>
              </a:rPr>
              <a:t>ROLE OF MACHINE LEARNING IN STROKE PREDICTION</a:t>
            </a:r>
          </a:p>
        </p:txBody>
      </p:sp>
      <p:sp>
        <p:nvSpPr>
          <p:cNvPr id="3" name="TextBox 2">
            <a:extLst>
              <a:ext uri="{FF2B5EF4-FFF2-40B4-BE49-F238E27FC236}">
                <a16:creationId xmlns:a16="http://schemas.microsoft.com/office/drawing/2014/main" id="{919BD310-A34E-6FF4-D4C5-EF3AA5DBA20D}"/>
              </a:ext>
            </a:extLst>
          </p:cNvPr>
          <p:cNvSpPr txBox="1"/>
          <p:nvPr/>
        </p:nvSpPr>
        <p:spPr>
          <a:xfrm>
            <a:off x="376680" y="1338564"/>
            <a:ext cx="5928852" cy="5324535"/>
          </a:xfrm>
          <a:prstGeom prst="rect">
            <a:avLst/>
          </a:prstGeom>
          <a:noFill/>
        </p:spPr>
        <p:txBody>
          <a:bodyPr wrap="square" rtlCol="0">
            <a:spAutoFit/>
          </a:bodyPr>
          <a:lstStyle/>
          <a:p>
            <a:r>
              <a:rPr lang="en-US" sz="2000" b="1" dirty="0">
                <a:latin typeface="Bahnschrift Condensed" panose="020B0502040204020203" pitchFamily="34" charset="0"/>
              </a:rPr>
              <a:t>Machine</a:t>
            </a:r>
            <a:r>
              <a:rPr lang="en-US" sz="2000" b="1" i="0" dirty="0">
                <a:effectLst/>
                <a:latin typeface="Bahnschrift Condensed" panose="020B0502040204020203" pitchFamily="34" charset="0"/>
              </a:rPr>
              <a:t> learning has the potential to improve stroke prediction and treatment in several ways:</a:t>
            </a:r>
          </a:p>
          <a:p>
            <a:pPr marL="342900" indent="-342900">
              <a:buFont typeface="Wingdings" panose="05000000000000000000" pitchFamily="2" charset="2"/>
              <a:buChar char="§"/>
            </a:pPr>
            <a:r>
              <a:rPr lang="en-US" sz="2000" b="0" i="0" dirty="0">
                <a:effectLst/>
                <a:latin typeface="Bahnschrift Condensed" panose="020B0502040204020203" pitchFamily="34" charset="0"/>
              </a:rPr>
              <a:t>Machine learning can analyze large amounts of data to identify patterns and risk factors that are difficult for humans to detect. This can help healthcare providers develop targeted prevention strategies and tailor treatments to each patient's needs</a:t>
            </a:r>
            <a:endParaRPr lang="en-US" sz="2000" dirty="0">
              <a:latin typeface="Bahnschrift Condensed" panose="020B0502040204020203" pitchFamily="34" charset="0"/>
            </a:endParaRPr>
          </a:p>
          <a:p>
            <a:pPr marL="342900" indent="-342900">
              <a:buFont typeface="Wingdings" panose="05000000000000000000" pitchFamily="2" charset="2"/>
              <a:buChar char="§"/>
            </a:pPr>
            <a:r>
              <a:rPr lang="en-US" sz="2000" dirty="0">
                <a:latin typeface="Bahnschrift Condensed" panose="020B0502040204020203" pitchFamily="34" charset="0"/>
              </a:rPr>
              <a:t>Machine </a:t>
            </a:r>
            <a:r>
              <a:rPr lang="en-US" sz="2000" b="0" i="0" dirty="0">
                <a:effectLst/>
                <a:latin typeface="Bahnschrift Condensed" panose="020B0502040204020203" pitchFamily="34" charset="0"/>
              </a:rPr>
              <a:t>learning can analyze data from individual patients, such as medical history, lifestyle factors, and genetic information, to help develop personalized treatment plans. </a:t>
            </a:r>
          </a:p>
          <a:p>
            <a:pPr marL="342900" indent="-342900">
              <a:buFont typeface="Wingdings" panose="05000000000000000000" pitchFamily="2" charset="2"/>
              <a:buChar char="§"/>
            </a:pPr>
            <a:r>
              <a:rPr lang="en-US" sz="2000" dirty="0">
                <a:latin typeface="Bahnschrift Condensed" panose="020B0502040204020203" pitchFamily="34" charset="0"/>
              </a:rPr>
              <a:t>Machine </a:t>
            </a:r>
            <a:r>
              <a:rPr lang="en-US" sz="2000" b="0" i="0" dirty="0">
                <a:effectLst/>
                <a:latin typeface="Bahnschrift Condensed" panose="020B0502040204020203" pitchFamily="34" charset="0"/>
              </a:rPr>
              <a:t>learning can help identify patients at high risk of stroke so they can receive early intervention and appropriate treatment</a:t>
            </a:r>
            <a:r>
              <a:rPr lang="en-IN" sz="2000" b="0" i="0" dirty="0">
                <a:effectLst/>
                <a:latin typeface="Bahnschrift Condensed" panose="020B0502040204020203" pitchFamily="34" charset="0"/>
              </a:rPr>
              <a:t>.</a:t>
            </a:r>
          </a:p>
          <a:p>
            <a:pPr marL="342900" indent="-342900">
              <a:buFont typeface="Wingdings" panose="05000000000000000000" pitchFamily="2" charset="2"/>
              <a:buChar char="§"/>
            </a:pPr>
            <a:r>
              <a:rPr lang="en-US" sz="2000" b="0" i="0" dirty="0">
                <a:solidFill>
                  <a:srgbClr val="1B1B1B"/>
                </a:solidFill>
                <a:effectLst/>
                <a:latin typeface="Bahnschrift Condensed" panose="020B0502040204020203" pitchFamily="34" charset="0"/>
              </a:rPr>
              <a:t>Machine learning models have demonstrated remarkable accuracy in imaging analysis, diagnosing stroke subtypes, risk stratifications, guiding medical treatment, and predicting patient prognosis.</a:t>
            </a:r>
            <a:endParaRPr lang="en-US" sz="2000" dirty="0">
              <a:latin typeface="Bahnschrift Condensed" panose="020B0502040204020203" pitchFamily="34" charset="0"/>
            </a:endParaRPr>
          </a:p>
        </p:txBody>
      </p:sp>
      <p:pic>
        <p:nvPicPr>
          <p:cNvPr id="7" name="Picture 6">
            <a:extLst>
              <a:ext uri="{FF2B5EF4-FFF2-40B4-BE49-F238E27FC236}">
                <a16:creationId xmlns:a16="http://schemas.microsoft.com/office/drawing/2014/main" id="{B53696B9-6A9D-4DD5-8243-4F276DB3E9DD}"/>
              </a:ext>
            </a:extLst>
          </p:cNvPr>
          <p:cNvPicPr>
            <a:picLocks noChangeAspect="1"/>
          </p:cNvPicPr>
          <p:nvPr/>
        </p:nvPicPr>
        <p:blipFill>
          <a:blip r:embed="rId3"/>
          <a:stretch>
            <a:fillRect/>
          </a:stretch>
        </p:blipFill>
        <p:spPr>
          <a:xfrm>
            <a:off x="7060801" y="1539642"/>
            <a:ext cx="3828517" cy="4922379"/>
          </a:xfrm>
          <a:prstGeom prst="rect">
            <a:avLst/>
          </a:prstGeom>
        </p:spPr>
      </p:pic>
      <p:pic>
        <p:nvPicPr>
          <p:cNvPr id="4" name="Picture 3">
            <a:extLst>
              <a:ext uri="{FF2B5EF4-FFF2-40B4-BE49-F238E27FC236}">
                <a16:creationId xmlns:a16="http://schemas.microsoft.com/office/drawing/2014/main" id="{239D22EB-8117-1FD6-3090-CBEF75548C4B}"/>
              </a:ext>
            </a:extLst>
          </p:cNvPr>
          <p:cNvPicPr>
            <a:picLocks noChangeAspect="1"/>
          </p:cNvPicPr>
          <p:nvPr/>
        </p:nvPicPr>
        <p:blipFill>
          <a:blip r:embed="rId4"/>
          <a:stretch>
            <a:fillRect/>
          </a:stretch>
        </p:blipFill>
        <p:spPr>
          <a:xfrm>
            <a:off x="9586637" y="74126"/>
            <a:ext cx="2605363" cy="1465516"/>
          </a:xfrm>
          <a:prstGeom prst="rect">
            <a:avLst/>
          </a:prstGeom>
        </p:spPr>
      </p:pic>
    </p:spTree>
    <p:extLst>
      <p:ext uri="{BB962C8B-B14F-4D97-AF65-F5344CB8AC3E}">
        <p14:creationId xmlns:p14="http://schemas.microsoft.com/office/powerpoint/2010/main" val="3448854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67B0E-B4A2-308B-53D7-5789EF9BEE8D}"/>
              </a:ext>
            </a:extLst>
          </p:cNvPr>
          <p:cNvSpPr txBox="1"/>
          <p:nvPr/>
        </p:nvSpPr>
        <p:spPr>
          <a:xfrm>
            <a:off x="1008668" y="4232635"/>
            <a:ext cx="8978388" cy="1754326"/>
          </a:xfrm>
          <a:prstGeom prst="rect">
            <a:avLst/>
          </a:prstGeom>
          <a:noFill/>
        </p:spPr>
        <p:txBody>
          <a:bodyPr wrap="square" rtlCol="0">
            <a:spAutoFit/>
          </a:bodyPr>
          <a:lstStyle/>
          <a:p>
            <a:r>
              <a:rPr lang="en-IN" b="1" dirty="0">
                <a:latin typeface="Bahnschrift Condensed" panose="020B0502040204020203" pitchFamily="34" charset="0"/>
              </a:rPr>
              <a:t>Observations: </a:t>
            </a:r>
          </a:p>
          <a:p>
            <a:endParaRPr lang="en-IN" b="1" dirty="0">
              <a:latin typeface="Bahnschrift Condensed" panose="020B0502040204020203" pitchFamily="34" charset="0"/>
            </a:endParaRPr>
          </a:p>
          <a:p>
            <a:r>
              <a:rPr lang="en-IN" b="1" dirty="0">
                <a:latin typeface="Bahnschrift Condensed" panose="020B0502040204020203" pitchFamily="34" charset="0"/>
              </a:rPr>
              <a:t>Precision: </a:t>
            </a:r>
            <a:r>
              <a:rPr lang="en-IN" dirty="0">
                <a:latin typeface="Bahnschrift Condensed" panose="020B0502040204020203" pitchFamily="34" charset="0"/>
              </a:rPr>
              <a:t>0.3-</a:t>
            </a:r>
            <a:r>
              <a:rPr lang="en-US" dirty="0">
                <a:latin typeface="Bahnschrift Condensed" panose="020B0502040204020203" pitchFamily="34" charset="0"/>
              </a:rPr>
              <a:t>Out of the predicted strokes, only 30% are correct.</a:t>
            </a:r>
          </a:p>
          <a:p>
            <a:r>
              <a:rPr lang="en-IN" b="1" dirty="0">
                <a:latin typeface="Bahnschrift Condensed" panose="020B0502040204020203" pitchFamily="34" charset="0"/>
              </a:rPr>
              <a:t>Recall:</a:t>
            </a:r>
            <a:r>
              <a:rPr lang="en-IN" dirty="0">
                <a:latin typeface="Bahnschrift Condensed" panose="020B0502040204020203" pitchFamily="34" charset="0"/>
              </a:rPr>
              <a:t> 0.0508</a:t>
            </a:r>
            <a:r>
              <a:rPr lang="en-US" dirty="0">
                <a:latin typeface="Bahnschrift Condensed" panose="020B0502040204020203" pitchFamily="34" charset="0"/>
              </a:rPr>
              <a:t>-The model identifies only 5.08% of actual stroke cases.</a:t>
            </a:r>
          </a:p>
          <a:p>
            <a:r>
              <a:rPr lang="en-IN" b="1" dirty="0">
                <a:latin typeface="Bahnschrift Condensed" panose="020B0502040204020203" pitchFamily="34" charset="0"/>
              </a:rPr>
              <a:t>F1-Score: </a:t>
            </a:r>
            <a:r>
              <a:rPr lang="en-IN" dirty="0">
                <a:latin typeface="Bahnschrift Condensed" panose="020B0502040204020203" pitchFamily="34" charset="0"/>
              </a:rPr>
              <a:t>0.0869</a:t>
            </a:r>
            <a:r>
              <a:rPr lang="en-US" dirty="0">
                <a:latin typeface="Bahnschrift Condensed" panose="020B0502040204020203" pitchFamily="34" charset="0"/>
              </a:rPr>
              <a:t>-The low F1-score indicates poor overall performance due to the extremely low recall.</a:t>
            </a:r>
          </a:p>
          <a:p>
            <a:r>
              <a:rPr lang="en-IN" b="1" dirty="0">
                <a:latin typeface="Bahnschrift Condensed" panose="020B0502040204020203" pitchFamily="34" charset="0"/>
              </a:rPr>
              <a:t>Accuracy</a:t>
            </a:r>
            <a:r>
              <a:rPr lang="en-US" dirty="0">
                <a:latin typeface="Bahnschrift Condensed" panose="020B0502040204020203" pitchFamily="34" charset="0"/>
              </a:rPr>
              <a:t>: </a:t>
            </a:r>
            <a:r>
              <a:rPr lang="en-IN" dirty="0">
                <a:latin typeface="Bahnschrift Condensed" panose="020B0502040204020203" pitchFamily="34" charset="0"/>
              </a:rPr>
              <a:t>0.9422</a:t>
            </a:r>
            <a:r>
              <a:rPr lang="en-US" dirty="0">
                <a:latin typeface="Bahnschrift Condensed" panose="020B0502040204020203" pitchFamily="34" charset="0"/>
              </a:rPr>
              <a:t>-High, but misleading due to class imbalance.</a:t>
            </a:r>
            <a:endParaRPr lang="en-IN" dirty="0">
              <a:latin typeface="Bahnschrift Condensed" panose="020B0502040204020203" pitchFamily="34" charset="0"/>
            </a:endParaRPr>
          </a:p>
        </p:txBody>
      </p:sp>
      <p:pic>
        <p:nvPicPr>
          <p:cNvPr id="4" name="Picture 3">
            <a:extLst>
              <a:ext uri="{FF2B5EF4-FFF2-40B4-BE49-F238E27FC236}">
                <a16:creationId xmlns:a16="http://schemas.microsoft.com/office/drawing/2014/main" id="{4EFD75AD-3BCE-5D6C-A967-ABA82593D864}"/>
              </a:ext>
            </a:extLst>
          </p:cNvPr>
          <p:cNvPicPr>
            <a:picLocks noChangeAspect="1"/>
          </p:cNvPicPr>
          <p:nvPr/>
        </p:nvPicPr>
        <p:blipFill>
          <a:blip r:embed="rId2"/>
          <a:stretch>
            <a:fillRect/>
          </a:stretch>
        </p:blipFill>
        <p:spPr>
          <a:xfrm>
            <a:off x="9511223" y="49468"/>
            <a:ext cx="2605363" cy="1465516"/>
          </a:xfrm>
          <a:prstGeom prst="rect">
            <a:avLst/>
          </a:prstGeom>
        </p:spPr>
      </p:pic>
      <p:pic>
        <p:nvPicPr>
          <p:cNvPr id="5" name="Picture 4">
            <a:extLst>
              <a:ext uri="{FF2B5EF4-FFF2-40B4-BE49-F238E27FC236}">
                <a16:creationId xmlns:a16="http://schemas.microsoft.com/office/drawing/2014/main" id="{79C9F84A-F9F6-1C2B-7326-639F32699584}"/>
              </a:ext>
            </a:extLst>
          </p:cNvPr>
          <p:cNvPicPr>
            <a:picLocks noChangeAspect="1"/>
          </p:cNvPicPr>
          <p:nvPr/>
        </p:nvPicPr>
        <p:blipFill>
          <a:blip r:embed="rId3"/>
          <a:stretch>
            <a:fillRect/>
          </a:stretch>
        </p:blipFill>
        <p:spPr>
          <a:xfrm>
            <a:off x="490081" y="831735"/>
            <a:ext cx="9345329" cy="3400900"/>
          </a:xfrm>
          <a:prstGeom prst="rect">
            <a:avLst/>
          </a:prstGeom>
        </p:spPr>
      </p:pic>
    </p:spTree>
    <p:extLst>
      <p:ext uri="{BB962C8B-B14F-4D97-AF65-F5344CB8AC3E}">
        <p14:creationId xmlns:p14="http://schemas.microsoft.com/office/powerpoint/2010/main" val="545827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6286-36D2-29A0-F6E6-662639853097}"/>
              </a:ext>
            </a:extLst>
          </p:cNvPr>
          <p:cNvSpPr>
            <a:spLocks noGrp="1"/>
          </p:cNvSpPr>
          <p:nvPr>
            <p:ph type="title"/>
          </p:nvPr>
        </p:nvSpPr>
        <p:spPr>
          <a:xfrm>
            <a:off x="838200" y="148309"/>
            <a:ext cx="10515600" cy="1325563"/>
          </a:xfrm>
        </p:spPr>
        <p:txBody>
          <a:bodyPr/>
          <a:lstStyle/>
          <a:p>
            <a:pPr algn="ctr"/>
            <a:r>
              <a:rPr lang="en-IN" b="1" dirty="0">
                <a:solidFill>
                  <a:srgbClr val="0066B3"/>
                </a:solidFill>
                <a:latin typeface="Bahnschrift Condensed" panose="020B0502040204020203" pitchFamily="34" charset="0"/>
              </a:rPr>
              <a:t>CONFUSION MATRIX</a:t>
            </a:r>
          </a:p>
        </p:txBody>
      </p:sp>
      <p:pic>
        <p:nvPicPr>
          <p:cNvPr id="3" name="Picture 2">
            <a:extLst>
              <a:ext uri="{FF2B5EF4-FFF2-40B4-BE49-F238E27FC236}">
                <a16:creationId xmlns:a16="http://schemas.microsoft.com/office/drawing/2014/main" id="{8C7E7075-19EE-CC7C-6E51-754F4383A855}"/>
              </a:ext>
            </a:extLst>
          </p:cNvPr>
          <p:cNvPicPr>
            <a:picLocks noChangeAspect="1"/>
          </p:cNvPicPr>
          <p:nvPr/>
        </p:nvPicPr>
        <p:blipFill>
          <a:blip r:embed="rId2"/>
          <a:stretch>
            <a:fillRect/>
          </a:stretch>
        </p:blipFill>
        <p:spPr>
          <a:xfrm>
            <a:off x="9511223" y="49468"/>
            <a:ext cx="2605363" cy="1465516"/>
          </a:xfrm>
          <a:prstGeom prst="rect">
            <a:avLst/>
          </a:prstGeom>
        </p:spPr>
      </p:pic>
      <p:sp>
        <p:nvSpPr>
          <p:cNvPr id="4" name="TextBox 3">
            <a:extLst>
              <a:ext uri="{FF2B5EF4-FFF2-40B4-BE49-F238E27FC236}">
                <a16:creationId xmlns:a16="http://schemas.microsoft.com/office/drawing/2014/main" id="{49A07D1D-3C23-A4E7-C6CC-68E9875C3AF9}"/>
              </a:ext>
            </a:extLst>
          </p:cNvPr>
          <p:cNvSpPr txBox="1"/>
          <p:nvPr/>
        </p:nvSpPr>
        <p:spPr>
          <a:xfrm>
            <a:off x="6841650" y="1464446"/>
            <a:ext cx="4741682" cy="4985980"/>
          </a:xfrm>
          <a:prstGeom prst="rect">
            <a:avLst/>
          </a:prstGeom>
          <a:noFill/>
        </p:spPr>
        <p:txBody>
          <a:bodyPr wrap="square" rtlCol="0">
            <a:spAutoFit/>
          </a:bodyPr>
          <a:lstStyle/>
          <a:p>
            <a:r>
              <a:rPr lang="en-US" sz="2000" dirty="0">
                <a:solidFill>
                  <a:srgbClr val="000000"/>
                </a:solidFill>
                <a:latin typeface="Bahnschrift Condensed" panose="020B0502040204020203" pitchFamily="34" charset="0"/>
              </a:rPr>
              <a:t>Observations:</a:t>
            </a:r>
          </a:p>
          <a:p>
            <a:pPr marL="342900" indent="-342900">
              <a:buFont typeface="Wingdings" panose="05000000000000000000" pitchFamily="2" charset="2"/>
              <a:buChar char="§"/>
            </a:pPr>
            <a:endParaRPr lang="en-US" sz="2000" b="0" dirty="0">
              <a:solidFill>
                <a:srgbClr val="000000"/>
              </a:solidFill>
              <a:effectLst/>
              <a:latin typeface="Bahnschrift Condensed" panose="020B0502040204020203" pitchFamily="34" charset="0"/>
            </a:endParaRPr>
          </a:p>
          <a:p>
            <a:pPr marL="342900" indent="-342900">
              <a:buFont typeface="Wingdings" panose="05000000000000000000" pitchFamily="2" charset="2"/>
              <a:buChar char="§"/>
            </a:pPr>
            <a:r>
              <a:rPr lang="en-US" sz="2000" b="0" dirty="0">
                <a:solidFill>
                  <a:srgbClr val="000000"/>
                </a:solidFill>
                <a:effectLst/>
                <a:latin typeface="Bahnschrift Condensed" panose="020B0502040204020203" pitchFamily="34" charset="0"/>
              </a:rPr>
              <a:t>True Negatives (TN): The model correctly predicted </a:t>
            </a:r>
            <a:r>
              <a:rPr lang="en-US" sz="2000" dirty="0">
                <a:solidFill>
                  <a:srgbClr val="000000"/>
                </a:solidFill>
                <a:latin typeface="Bahnschrift Condensed" panose="020B0502040204020203" pitchFamily="34" charset="0"/>
              </a:rPr>
              <a:t>956</a:t>
            </a:r>
            <a:r>
              <a:rPr lang="en-US" sz="2000" b="0" dirty="0">
                <a:solidFill>
                  <a:srgbClr val="000000"/>
                </a:solidFill>
                <a:effectLst/>
                <a:latin typeface="Bahnschrift Condensed" panose="020B0502040204020203" pitchFamily="34" charset="0"/>
              </a:rPr>
              <a:t> instances as "No Stroke," which means it performed well in identifying the majority class.</a:t>
            </a:r>
          </a:p>
          <a:p>
            <a:pPr marL="342900" indent="-342900">
              <a:buFont typeface="Wingdings" panose="05000000000000000000" pitchFamily="2" charset="2"/>
              <a:buChar char="§"/>
            </a:pPr>
            <a:r>
              <a:rPr lang="en-US" sz="2000" b="0" dirty="0">
                <a:solidFill>
                  <a:srgbClr val="000000"/>
                </a:solidFill>
                <a:effectLst/>
                <a:latin typeface="Bahnschrift Condensed" panose="020B0502040204020203" pitchFamily="34" charset="0"/>
              </a:rPr>
              <a:t> False Positives (FP): There are 7 instances where "No Stroke.“ being classified as “Stroke”</a:t>
            </a:r>
          </a:p>
          <a:p>
            <a:pPr marL="342900" indent="-342900">
              <a:buFont typeface="Wingdings" panose="05000000000000000000" pitchFamily="2" charset="2"/>
              <a:buChar char="§"/>
            </a:pPr>
            <a:r>
              <a:rPr lang="en-US" sz="2000" b="0" dirty="0">
                <a:solidFill>
                  <a:srgbClr val="000000"/>
                </a:solidFill>
                <a:effectLst/>
                <a:latin typeface="Bahnschrift Condensed" panose="020B0502040204020203" pitchFamily="34" charset="0"/>
              </a:rPr>
              <a:t> False Negatives (FN): The model missed </a:t>
            </a:r>
            <a:r>
              <a:rPr lang="en-US" sz="2000" dirty="0">
                <a:solidFill>
                  <a:srgbClr val="000000"/>
                </a:solidFill>
                <a:latin typeface="Bahnschrift Condensed" panose="020B0502040204020203" pitchFamily="34" charset="0"/>
              </a:rPr>
              <a:t>56</a:t>
            </a:r>
            <a:r>
              <a:rPr lang="en-US" sz="2000" b="0" dirty="0">
                <a:solidFill>
                  <a:srgbClr val="000000"/>
                </a:solidFill>
                <a:effectLst/>
                <a:latin typeface="Bahnschrift Condensed" panose="020B0502040204020203" pitchFamily="34" charset="0"/>
              </a:rPr>
              <a:t> instances of "Stroke" and predicted them as "No Stroke." This is a significant number, highlighting a potential issue in identifying the minority class.</a:t>
            </a:r>
          </a:p>
          <a:p>
            <a:pPr marL="342900" indent="-342900">
              <a:buFont typeface="Wingdings" panose="05000000000000000000" pitchFamily="2" charset="2"/>
              <a:buChar char="§"/>
            </a:pPr>
            <a:r>
              <a:rPr lang="en-US" sz="2000" b="0" dirty="0">
                <a:solidFill>
                  <a:srgbClr val="000000"/>
                </a:solidFill>
                <a:effectLst/>
                <a:latin typeface="Bahnschrift Condensed" panose="020B0502040204020203" pitchFamily="34" charset="0"/>
              </a:rPr>
              <a:t>True Positives (TP): There are 3</a:t>
            </a:r>
            <a:r>
              <a:rPr lang="en-US" sz="2000" dirty="0">
                <a:solidFill>
                  <a:srgbClr val="000000"/>
                </a:solidFill>
                <a:latin typeface="Bahnschrift Condensed" panose="020B0502040204020203" pitchFamily="34" charset="0"/>
              </a:rPr>
              <a:t> </a:t>
            </a:r>
            <a:r>
              <a:rPr lang="en-US" sz="2000" b="0" dirty="0">
                <a:solidFill>
                  <a:srgbClr val="000000"/>
                </a:solidFill>
                <a:effectLst/>
                <a:latin typeface="Bahnschrift Condensed" panose="020B0502040204020203" pitchFamily="34" charset="0"/>
              </a:rPr>
              <a:t>instances of "Stroke" were correctly identified. This indicates a poor sensitivity (recall) for the "Stroke" class.</a:t>
            </a:r>
          </a:p>
          <a:p>
            <a:endParaRPr lang="en-IN" dirty="0"/>
          </a:p>
        </p:txBody>
      </p:sp>
      <p:pic>
        <p:nvPicPr>
          <p:cNvPr id="5" name="Picture 2">
            <a:extLst>
              <a:ext uri="{FF2B5EF4-FFF2-40B4-BE49-F238E27FC236}">
                <a16:creationId xmlns:a16="http://schemas.microsoft.com/office/drawing/2014/main" id="{D3CABF00-100E-1505-8F30-4BBB73173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34" y="1180450"/>
            <a:ext cx="658177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86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3F46-5CE4-DC25-F91A-BC6567797C33}"/>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PRECISION RECALL CURVE</a:t>
            </a:r>
          </a:p>
        </p:txBody>
      </p:sp>
      <p:sp>
        <p:nvSpPr>
          <p:cNvPr id="3" name="TextBox 2">
            <a:extLst>
              <a:ext uri="{FF2B5EF4-FFF2-40B4-BE49-F238E27FC236}">
                <a16:creationId xmlns:a16="http://schemas.microsoft.com/office/drawing/2014/main" id="{C991BDC3-550B-87FF-7589-CFA0929D251B}"/>
              </a:ext>
            </a:extLst>
          </p:cNvPr>
          <p:cNvSpPr txBox="1"/>
          <p:nvPr/>
        </p:nvSpPr>
        <p:spPr>
          <a:xfrm>
            <a:off x="6287678" y="1809946"/>
            <a:ext cx="5066122" cy="3970318"/>
          </a:xfrm>
          <a:prstGeom prst="rect">
            <a:avLst/>
          </a:prstGeom>
          <a:noFill/>
        </p:spPr>
        <p:txBody>
          <a:bodyPr wrap="square" rtlCol="0">
            <a:spAutoFit/>
          </a:bodyPr>
          <a:lstStyle/>
          <a:p>
            <a:br>
              <a:rPr lang="en-US" b="0" dirty="0">
                <a:solidFill>
                  <a:srgbClr val="000000"/>
                </a:solidFill>
                <a:effectLst/>
                <a:latin typeface="Bahnschrift Condensed" panose="020B0502040204020203" pitchFamily="34" charset="0"/>
              </a:rPr>
            </a:br>
            <a:r>
              <a:rPr lang="en-US" b="1" dirty="0">
                <a:solidFill>
                  <a:srgbClr val="000000"/>
                </a:solidFill>
                <a:effectLst/>
                <a:latin typeface="Bahnschrift Condensed" panose="020B0502040204020203" pitchFamily="34" charset="0"/>
              </a:rPr>
              <a:t>Observations:</a:t>
            </a:r>
            <a:endParaRPr lang="en-US" b="0" dirty="0">
              <a:solidFill>
                <a:srgbClr val="000000"/>
              </a:solidFill>
              <a:effectLst/>
              <a:latin typeface="Bahnschrift Condensed" panose="020B0502040204020203" pitchFamily="34" charset="0"/>
            </a:endParaRPr>
          </a:p>
          <a:p>
            <a:pPr marL="285750" indent="-285750">
              <a:buFont typeface="Wingdings" panose="05000000000000000000" pitchFamily="2" charset="2"/>
              <a:buChar char="§"/>
            </a:pPr>
            <a:r>
              <a:rPr lang="en-US" b="1" dirty="0">
                <a:solidFill>
                  <a:srgbClr val="000000"/>
                </a:solidFill>
                <a:effectLst/>
                <a:latin typeface="Bahnschrift Condensed" panose="020B0502040204020203" pitchFamily="34" charset="0"/>
              </a:rPr>
              <a:t>Model Performance</a:t>
            </a:r>
            <a:r>
              <a:rPr lang="en-US" b="0" i="1" dirty="0">
                <a:solidFill>
                  <a:srgbClr val="000000"/>
                </a:solidFill>
                <a:effectLst/>
                <a:latin typeface="Bahnschrift Condensed" panose="020B0502040204020203" pitchFamily="34" charset="0"/>
              </a:rPr>
              <a:t>: </a:t>
            </a:r>
            <a:r>
              <a:rPr lang="en-US" b="0" dirty="0">
                <a:solidFill>
                  <a:srgbClr val="000000"/>
                </a:solidFill>
                <a:effectLst/>
                <a:latin typeface="Bahnschrift Condensed" panose="020B0502040204020203" pitchFamily="34" charset="0"/>
              </a:rPr>
              <a:t>The logistic regression model achieves an average precision (AP) of 0.23, which is slightly better than the chance level (AP = 0.06), but still indicates suboptimal performance.</a:t>
            </a:r>
          </a:p>
          <a:p>
            <a:pPr marL="285750" indent="-285750">
              <a:buFont typeface="Wingdings" panose="05000000000000000000" pitchFamily="2" charset="2"/>
              <a:buChar char="§"/>
            </a:pPr>
            <a:r>
              <a:rPr lang="en-US" b="1" dirty="0">
                <a:solidFill>
                  <a:srgbClr val="000000"/>
                </a:solidFill>
                <a:effectLst/>
                <a:latin typeface="Bahnschrift Condensed" panose="020B0502040204020203" pitchFamily="34" charset="0"/>
              </a:rPr>
              <a:t>Precision-Recall Trade-off: </a:t>
            </a:r>
            <a:r>
              <a:rPr lang="en-US" b="0" dirty="0">
                <a:solidFill>
                  <a:srgbClr val="000000"/>
                </a:solidFill>
                <a:effectLst/>
                <a:latin typeface="Bahnschrift Condensed" panose="020B0502040204020203" pitchFamily="34" charset="0"/>
              </a:rPr>
              <a:t> The PR curve shows that the model struggles to maintain high precision as recall increases, with precision remaining low across most recall values.</a:t>
            </a:r>
          </a:p>
          <a:p>
            <a:pPr marL="285750" indent="-285750">
              <a:buFont typeface="Wingdings" panose="05000000000000000000" pitchFamily="2" charset="2"/>
              <a:buChar char="§"/>
            </a:pPr>
            <a:r>
              <a:rPr lang="en-US" b="1" dirty="0">
                <a:solidFill>
                  <a:srgbClr val="000000"/>
                </a:solidFill>
                <a:effectLst/>
                <a:latin typeface="Bahnschrift Condensed" panose="020B0502040204020203" pitchFamily="34" charset="0"/>
              </a:rPr>
              <a:t>Class Imbalance or Weak Predictive Power:</a:t>
            </a:r>
            <a:r>
              <a:rPr lang="en-US" b="0" dirty="0">
                <a:solidFill>
                  <a:srgbClr val="000000"/>
                </a:solidFill>
                <a:effectLst/>
                <a:latin typeface="Bahnschrift Condensed" panose="020B0502040204020203" pitchFamily="34" charset="0"/>
              </a:rPr>
              <a:t> The curve's proximity to the baseline suggests the model may face challenges with class imbalance for predicting the positive class (label: 1).</a:t>
            </a:r>
          </a:p>
        </p:txBody>
      </p:sp>
      <p:pic>
        <p:nvPicPr>
          <p:cNvPr id="4" name="Picture 3">
            <a:extLst>
              <a:ext uri="{FF2B5EF4-FFF2-40B4-BE49-F238E27FC236}">
                <a16:creationId xmlns:a16="http://schemas.microsoft.com/office/drawing/2014/main" id="{D4514D9A-257F-BA04-4FAE-AB1B3EFE1FDD}"/>
              </a:ext>
            </a:extLst>
          </p:cNvPr>
          <p:cNvPicPr>
            <a:picLocks noChangeAspect="1"/>
          </p:cNvPicPr>
          <p:nvPr/>
        </p:nvPicPr>
        <p:blipFill>
          <a:blip r:embed="rId2"/>
          <a:stretch>
            <a:fillRect/>
          </a:stretch>
        </p:blipFill>
        <p:spPr>
          <a:xfrm>
            <a:off x="9511223" y="49468"/>
            <a:ext cx="2605363" cy="1465516"/>
          </a:xfrm>
          <a:prstGeom prst="rect">
            <a:avLst/>
          </a:prstGeom>
        </p:spPr>
      </p:pic>
      <p:pic>
        <p:nvPicPr>
          <p:cNvPr id="3074" name="Picture 2">
            <a:extLst>
              <a:ext uri="{FF2B5EF4-FFF2-40B4-BE49-F238E27FC236}">
                <a16:creationId xmlns:a16="http://schemas.microsoft.com/office/drawing/2014/main" id="{9B674E05-D537-3AAC-F5DB-90A2F8B3B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96" y="1290097"/>
            <a:ext cx="523875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977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42BC-2669-D903-7580-E0D7C349D8B1}"/>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BIAS IN THE DATASET</a:t>
            </a:r>
          </a:p>
        </p:txBody>
      </p:sp>
      <p:sp>
        <p:nvSpPr>
          <p:cNvPr id="4" name="TextBox 3">
            <a:extLst>
              <a:ext uri="{FF2B5EF4-FFF2-40B4-BE49-F238E27FC236}">
                <a16:creationId xmlns:a16="http://schemas.microsoft.com/office/drawing/2014/main" id="{727FF02A-F942-C52A-1693-E60D057DD42E}"/>
              </a:ext>
            </a:extLst>
          </p:cNvPr>
          <p:cNvSpPr txBox="1"/>
          <p:nvPr/>
        </p:nvSpPr>
        <p:spPr>
          <a:xfrm>
            <a:off x="181466" y="1508863"/>
            <a:ext cx="12010534" cy="646331"/>
          </a:xfrm>
          <a:prstGeom prst="rect">
            <a:avLst/>
          </a:prstGeom>
          <a:noFill/>
        </p:spPr>
        <p:txBody>
          <a:bodyPr wrap="square">
            <a:spAutoFit/>
          </a:bodyPr>
          <a:lstStyle/>
          <a:p>
            <a:pPr marL="285750" indent="-285750">
              <a:buFont typeface="Wingdings" panose="05000000000000000000" pitchFamily="2" charset="2"/>
              <a:buChar char="§"/>
            </a:pPr>
            <a:r>
              <a:rPr lang="en-US" b="1" dirty="0">
                <a:effectLst/>
                <a:latin typeface="Bahnschrift Condensed" panose="020B0502040204020203" pitchFamily="34" charset="0"/>
              </a:rPr>
              <a:t>Imbalance in Smoking and Health Indicators: </a:t>
            </a:r>
            <a:r>
              <a:rPr lang="en-US" b="0" dirty="0">
                <a:effectLst/>
                <a:latin typeface="Bahnschrift Condensed" panose="020B0502040204020203" pitchFamily="34" charset="0"/>
              </a:rPr>
              <a:t>Missing data for smoking status could also introduce biases.</a:t>
            </a:r>
          </a:p>
          <a:p>
            <a:pPr marL="285750" indent="-285750">
              <a:buFont typeface="Wingdings" panose="05000000000000000000" pitchFamily="2" charset="2"/>
              <a:buChar char="§"/>
            </a:pPr>
            <a:r>
              <a:rPr lang="en-US" b="1" dirty="0">
                <a:effectLst/>
                <a:latin typeface="Bahnschrift Condensed" panose="020B0502040204020203" pitchFamily="34" charset="0"/>
              </a:rPr>
              <a:t>Representation Bias: </a:t>
            </a:r>
            <a:r>
              <a:rPr lang="en-US" b="0" dirty="0">
                <a:effectLst/>
                <a:latin typeface="Bahnschrift Condensed" panose="020B0502040204020203" pitchFamily="34" charset="0"/>
              </a:rPr>
              <a:t>If certain demographic groups (e.g., gender) are under-represented, the model may become skewed to perform better for females</a:t>
            </a:r>
            <a:r>
              <a:rPr lang="en-US" dirty="0">
                <a:latin typeface="Bahnschrift Condensed" panose="020B0502040204020203" pitchFamily="34" charset="0"/>
              </a:rPr>
              <a:t>.</a:t>
            </a:r>
            <a:endParaRPr lang="en-US" b="0" dirty="0">
              <a:effectLst/>
              <a:latin typeface="Bahnschrift Condensed" panose="020B0502040204020203" pitchFamily="34" charset="0"/>
            </a:endParaRPr>
          </a:p>
        </p:txBody>
      </p:sp>
      <p:pic>
        <p:nvPicPr>
          <p:cNvPr id="5" name="Picture 2">
            <a:extLst>
              <a:ext uri="{FF2B5EF4-FFF2-40B4-BE49-F238E27FC236}">
                <a16:creationId xmlns:a16="http://schemas.microsoft.com/office/drawing/2014/main" id="{C198710B-26C5-B334-CB2D-C17D7526F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761" y="2651956"/>
            <a:ext cx="5528901" cy="412154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3AB3AB86-0EDC-1B29-B5D1-39EB3FF81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32" y="2651956"/>
            <a:ext cx="5631688" cy="42060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A3B6184-B421-94BB-D0F3-A40ADB864043}"/>
              </a:ext>
            </a:extLst>
          </p:cNvPr>
          <p:cNvPicPr>
            <a:picLocks noChangeAspect="1"/>
          </p:cNvPicPr>
          <p:nvPr/>
        </p:nvPicPr>
        <p:blipFill>
          <a:blip r:embed="rId4"/>
          <a:stretch>
            <a:fillRect/>
          </a:stretch>
        </p:blipFill>
        <p:spPr>
          <a:xfrm>
            <a:off x="9511223" y="49468"/>
            <a:ext cx="2605363" cy="1465516"/>
          </a:xfrm>
          <a:prstGeom prst="rect">
            <a:avLst/>
          </a:prstGeom>
        </p:spPr>
      </p:pic>
    </p:spTree>
    <p:extLst>
      <p:ext uri="{BB962C8B-B14F-4D97-AF65-F5344CB8AC3E}">
        <p14:creationId xmlns:p14="http://schemas.microsoft.com/office/powerpoint/2010/main" val="441431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6AE2-3FF5-B172-7DE9-58C0D9FFC259}"/>
              </a:ext>
            </a:extLst>
          </p:cNvPr>
          <p:cNvSpPr>
            <a:spLocks noGrp="1"/>
          </p:cNvSpPr>
          <p:nvPr>
            <p:ph type="title"/>
          </p:nvPr>
        </p:nvSpPr>
        <p:spPr>
          <a:xfrm>
            <a:off x="838200" y="212951"/>
            <a:ext cx="10515600" cy="1325563"/>
          </a:xfrm>
        </p:spPr>
        <p:txBody>
          <a:bodyPr/>
          <a:lstStyle/>
          <a:p>
            <a:pPr algn="ctr"/>
            <a:r>
              <a:rPr lang="en-IN" b="1" dirty="0">
                <a:solidFill>
                  <a:srgbClr val="0066B3"/>
                </a:solidFill>
                <a:latin typeface="Bahnschrift Condensed" panose="020B0502040204020203" pitchFamily="34" charset="0"/>
              </a:rPr>
              <a:t>LIMITATIONS</a:t>
            </a:r>
          </a:p>
        </p:txBody>
      </p:sp>
      <p:pic>
        <p:nvPicPr>
          <p:cNvPr id="3" name="Picture 2">
            <a:extLst>
              <a:ext uri="{FF2B5EF4-FFF2-40B4-BE49-F238E27FC236}">
                <a16:creationId xmlns:a16="http://schemas.microsoft.com/office/drawing/2014/main" id="{C87B9D5B-02F8-CE12-D139-40CE49BEACFA}"/>
              </a:ext>
            </a:extLst>
          </p:cNvPr>
          <p:cNvPicPr>
            <a:picLocks noChangeAspect="1"/>
          </p:cNvPicPr>
          <p:nvPr/>
        </p:nvPicPr>
        <p:blipFill>
          <a:blip r:embed="rId3"/>
          <a:stretch>
            <a:fillRect/>
          </a:stretch>
        </p:blipFill>
        <p:spPr>
          <a:xfrm>
            <a:off x="9511223" y="49468"/>
            <a:ext cx="2605363" cy="1465516"/>
          </a:xfrm>
          <a:prstGeom prst="rect">
            <a:avLst/>
          </a:prstGeom>
        </p:spPr>
      </p:pic>
      <p:sp>
        <p:nvSpPr>
          <p:cNvPr id="4" name="TextBox 3">
            <a:extLst>
              <a:ext uri="{FF2B5EF4-FFF2-40B4-BE49-F238E27FC236}">
                <a16:creationId xmlns:a16="http://schemas.microsoft.com/office/drawing/2014/main" id="{AE8E6DA1-81F7-CE31-F3DF-85C80E3B7B5C}"/>
              </a:ext>
            </a:extLst>
          </p:cNvPr>
          <p:cNvSpPr txBox="1"/>
          <p:nvPr/>
        </p:nvSpPr>
        <p:spPr>
          <a:xfrm>
            <a:off x="589700" y="2023022"/>
            <a:ext cx="4647415" cy="584775"/>
          </a:xfrm>
          <a:prstGeom prst="rect">
            <a:avLst/>
          </a:prstGeom>
          <a:noFill/>
        </p:spPr>
        <p:txBody>
          <a:bodyPr wrap="square" rtlCol="0">
            <a:spAutoFit/>
          </a:bodyPr>
          <a:lstStyle/>
          <a:p>
            <a:r>
              <a:rPr lang="en-IN" sz="3200" dirty="0">
                <a:solidFill>
                  <a:srgbClr val="0066B3"/>
                </a:solidFill>
                <a:latin typeface="Bahnschrift Condensed" panose="020B0502040204020203" pitchFamily="34" charset="0"/>
              </a:rPr>
              <a:t>Imbalance in Class Distribution</a:t>
            </a:r>
          </a:p>
        </p:txBody>
      </p:sp>
      <p:sp>
        <p:nvSpPr>
          <p:cNvPr id="5" name="TextBox 4">
            <a:extLst>
              <a:ext uri="{FF2B5EF4-FFF2-40B4-BE49-F238E27FC236}">
                <a16:creationId xmlns:a16="http://schemas.microsoft.com/office/drawing/2014/main" id="{634A6F9A-35C4-67E5-EBAA-CD99C73EFEDB}"/>
              </a:ext>
            </a:extLst>
          </p:cNvPr>
          <p:cNvSpPr txBox="1"/>
          <p:nvPr/>
        </p:nvSpPr>
        <p:spPr>
          <a:xfrm>
            <a:off x="349921" y="2875489"/>
            <a:ext cx="5260156" cy="2031325"/>
          </a:xfrm>
          <a:prstGeom prst="rect">
            <a:avLst/>
          </a:prstGeom>
          <a:noFill/>
        </p:spPr>
        <p:txBody>
          <a:bodyPr wrap="square" rtlCol="0">
            <a:spAutoFit/>
          </a:bodyPr>
          <a:lstStyle/>
          <a:p>
            <a:pPr marL="285750" indent="-285750">
              <a:buFont typeface="Wingdings" panose="05000000000000000000" pitchFamily="2" charset="2"/>
              <a:buChar char="§"/>
            </a:pPr>
            <a:r>
              <a:rPr lang="en-US" b="0" dirty="0">
                <a:solidFill>
                  <a:srgbClr val="000000"/>
                </a:solidFill>
                <a:effectLst/>
                <a:latin typeface="Bahnschrift Condensed" panose="020B0502040204020203" pitchFamily="34" charset="0"/>
              </a:rPr>
              <a:t>The target variable stroke is heavily imbalanced. A majority of the samples are labeled as "No Stroke," while only a small percentage corresponds to "Stroke.“</a:t>
            </a:r>
          </a:p>
          <a:p>
            <a:pPr marL="285750" indent="-285750">
              <a:buFont typeface="Wingdings" panose="05000000000000000000" pitchFamily="2" charset="2"/>
              <a:buChar char="§"/>
            </a:pPr>
            <a:r>
              <a:rPr lang="en-US" b="0" dirty="0">
                <a:solidFill>
                  <a:srgbClr val="000000"/>
                </a:solidFill>
                <a:effectLst/>
                <a:latin typeface="Bahnschrift Condensed" panose="020B0502040204020203" pitchFamily="34" charset="0"/>
              </a:rPr>
              <a:t>This imbalance biases models towards predicting the majority class, which reduces their ability to identify true stroke cases effectively.</a:t>
            </a:r>
          </a:p>
          <a:p>
            <a:endParaRPr lang="en-IN" dirty="0"/>
          </a:p>
        </p:txBody>
      </p:sp>
      <p:pic>
        <p:nvPicPr>
          <p:cNvPr id="6146" name="Picture 2">
            <a:extLst>
              <a:ext uri="{FF2B5EF4-FFF2-40B4-BE49-F238E27FC236}">
                <a16:creationId xmlns:a16="http://schemas.microsoft.com/office/drawing/2014/main" id="{13F796B9-B280-0AF5-AB73-51F15405E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4617" y="2146820"/>
            <a:ext cx="5997462" cy="407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92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7BF4-1EDD-F4F4-2C48-A81B90B1FF74}"/>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OBSERVATIONS FROM THE PROJECT</a:t>
            </a:r>
          </a:p>
        </p:txBody>
      </p:sp>
      <p:sp>
        <p:nvSpPr>
          <p:cNvPr id="3" name="TextBox 2">
            <a:extLst>
              <a:ext uri="{FF2B5EF4-FFF2-40B4-BE49-F238E27FC236}">
                <a16:creationId xmlns:a16="http://schemas.microsoft.com/office/drawing/2014/main" id="{038F12B8-2F69-6215-9235-22E53609D8EE}"/>
              </a:ext>
            </a:extLst>
          </p:cNvPr>
          <p:cNvSpPr txBox="1"/>
          <p:nvPr/>
        </p:nvSpPr>
        <p:spPr>
          <a:xfrm>
            <a:off x="650450" y="2180882"/>
            <a:ext cx="9841584" cy="3170099"/>
          </a:xfrm>
          <a:prstGeom prst="rect">
            <a:avLst/>
          </a:prstGeom>
          <a:noFill/>
        </p:spPr>
        <p:txBody>
          <a:bodyPr wrap="square" rtlCol="0">
            <a:spAutoFit/>
          </a:bodyPr>
          <a:lstStyle/>
          <a:p>
            <a:r>
              <a:rPr lang="en-US" sz="2000" b="1" dirty="0">
                <a:latin typeface="Bahnschrift Condensed" panose="020B0502040204020203" pitchFamily="34" charset="0"/>
              </a:rPr>
              <a:t>Observations:</a:t>
            </a:r>
          </a:p>
          <a:p>
            <a:endParaRPr lang="en-US" sz="2000" b="1" dirty="0">
              <a:latin typeface="Bahnschrift Condensed" panose="020B0502040204020203" pitchFamily="34" charset="0"/>
            </a:endParaRPr>
          </a:p>
          <a:p>
            <a:pPr marL="342900" indent="-342900">
              <a:buFont typeface="Wingdings" panose="05000000000000000000" pitchFamily="2" charset="2"/>
              <a:buChar char="§"/>
            </a:pPr>
            <a:r>
              <a:rPr lang="en-US" sz="2000" b="1" dirty="0">
                <a:latin typeface="Bahnschrift Condensed" panose="020B0502040204020203" pitchFamily="34" charset="0"/>
              </a:rPr>
              <a:t>Class Imbalance:</a:t>
            </a:r>
            <a:r>
              <a:rPr lang="en-US" sz="2000" dirty="0">
                <a:latin typeface="Bahnschrift Condensed" panose="020B0502040204020203" pitchFamily="34" charset="0"/>
              </a:rPr>
              <a:t> The dataset is heavily imbalanced, with only 5% of cases being strokes, which affects model sensitivity and recall.</a:t>
            </a:r>
          </a:p>
          <a:p>
            <a:pPr marL="342900" indent="-342900">
              <a:buFont typeface="Wingdings" panose="05000000000000000000" pitchFamily="2" charset="2"/>
              <a:buChar char="§"/>
            </a:pPr>
            <a:r>
              <a:rPr lang="en-US" sz="2000" b="1" dirty="0">
                <a:latin typeface="Bahnschrift Condensed" panose="020B0502040204020203" pitchFamily="34" charset="0"/>
              </a:rPr>
              <a:t>Key Risk Factors:</a:t>
            </a:r>
            <a:r>
              <a:rPr lang="en-US" sz="2000" dirty="0">
                <a:latin typeface="Bahnschrift Condensed" panose="020B0502040204020203" pitchFamily="34" charset="0"/>
              </a:rPr>
              <a:t> Age shows the strongest positive correlation with stroke occurrence, followed by average glucose level and BMI.</a:t>
            </a:r>
          </a:p>
          <a:p>
            <a:pPr marL="342900" indent="-342900">
              <a:buFont typeface="Wingdings" panose="05000000000000000000" pitchFamily="2" charset="2"/>
              <a:buChar char="§"/>
            </a:pPr>
            <a:r>
              <a:rPr lang="en-US" sz="2000" b="1" dirty="0">
                <a:latin typeface="Bahnschrift Condensed" panose="020B0502040204020203" pitchFamily="34" charset="0"/>
              </a:rPr>
              <a:t>Model Performance:</a:t>
            </a:r>
            <a:r>
              <a:rPr lang="en-US" sz="2000" dirty="0">
                <a:latin typeface="Bahnschrift Condensed" panose="020B0502040204020203" pitchFamily="34" charset="0"/>
              </a:rPr>
              <a:t> Logistic Regression achieved the highest accuracy (94.59%), but its low recall (3.6%) indicates poor detection of actual stroke cases.</a:t>
            </a:r>
          </a:p>
          <a:p>
            <a:pPr marL="342900" indent="-342900">
              <a:buFont typeface="Wingdings" panose="05000000000000000000" pitchFamily="2" charset="2"/>
              <a:buChar char="§"/>
            </a:pPr>
            <a:r>
              <a:rPr lang="en-US" sz="2000" b="1" dirty="0">
                <a:latin typeface="Bahnschrift Condensed" panose="020B0502040204020203" pitchFamily="34" charset="0"/>
              </a:rPr>
              <a:t>Feature Relationships:</a:t>
            </a:r>
            <a:r>
              <a:rPr lang="en-US" sz="2000" dirty="0">
                <a:latin typeface="Bahnschrift Condensed" panose="020B0502040204020203" pitchFamily="34" charset="0"/>
              </a:rPr>
              <a:t> Higher glucose levels and BMI are associated with increased stroke risk, while smoking, though relevant, is not the primary determinant.</a:t>
            </a:r>
          </a:p>
        </p:txBody>
      </p:sp>
      <p:pic>
        <p:nvPicPr>
          <p:cNvPr id="4" name="Picture 3">
            <a:extLst>
              <a:ext uri="{FF2B5EF4-FFF2-40B4-BE49-F238E27FC236}">
                <a16:creationId xmlns:a16="http://schemas.microsoft.com/office/drawing/2014/main" id="{6D027151-BCE9-58B6-8D57-20E01652BDE4}"/>
              </a:ext>
            </a:extLst>
          </p:cNvPr>
          <p:cNvPicPr>
            <a:picLocks noChangeAspect="1"/>
          </p:cNvPicPr>
          <p:nvPr/>
        </p:nvPicPr>
        <p:blipFill>
          <a:blip r:embed="rId3"/>
          <a:stretch>
            <a:fillRect/>
          </a:stretch>
        </p:blipFill>
        <p:spPr>
          <a:xfrm>
            <a:off x="9511223" y="49468"/>
            <a:ext cx="2605363" cy="1465516"/>
          </a:xfrm>
          <a:prstGeom prst="rect">
            <a:avLst/>
          </a:prstGeom>
        </p:spPr>
      </p:pic>
    </p:spTree>
    <p:extLst>
      <p:ext uri="{BB962C8B-B14F-4D97-AF65-F5344CB8AC3E}">
        <p14:creationId xmlns:p14="http://schemas.microsoft.com/office/powerpoint/2010/main" val="3497723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66B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6C454F-6482-F180-7B4E-33107468D5D1}"/>
              </a:ext>
            </a:extLst>
          </p:cNvPr>
          <p:cNvSpPr txBox="1"/>
          <p:nvPr/>
        </p:nvSpPr>
        <p:spPr>
          <a:xfrm>
            <a:off x="3476625" y="2497976"/>
            <a:ext cx="6705600" cy="1862048"/>
          </a:xfrm>
          <a:prstGeom prst="rect">
            <a:avLst/>
          </a:prstGeom>
          <a:noFill/>
        </p:spPr>
        <p:txBody>
          <a:bodyPr wrap="square" rtlCol="0">
            <a:spAutoFit/>
          </a:bodyPr>
          <a:lstStyle/>
          <a:p>
            <a:r>
              <a:rPr lang="en-IN" sz="11500" b="1" dirty="0">
                <a:solidFill>
                  <a:schemeClr val="bg1"/>
                </a:solidFill>
                <a:latin typeface="Bahnschrift Condensed" panose="020B0502040204020203" pitchFamily="34" charset="0"/>
              </a:rPr>
              <a:t>THANK YOU</a:t>
            </a:r>
          </a:p>
        </p:txBody>
      </p:sp>
    </p:spTree>
    <p:extLst>
      <p:ext uri="{BB962C8B-B14F-4D97-AF65-F5344CB8AC3E}">
        <p14:creationId xmlns:p14="http://schemas.microsoft.com/office/powerpoint/2010/main" val="196969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6DCE-61FC-97F3-78A0-A5040F717E21}"/>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OBJECTIVES OF THE PROJECT</a:t>
            </a:r>
          </a:p>
        </p:txBody>
      </p:sp>
      <p:sp>
        <p:nvSpPr>
          <p:cNvPr id="4" name="TextBox 3">
            <a:extLst>
              <a:ext uri="{FF2B5EF4-FFF2-40B4-BE49-F238E27FC236}">
                <a16:creationId xmlns:a16="http://schemas.microsoft.com/office/drawing/2014/main" id="{F06BEF87-48A3-7164-4770-E57ACA85014E}"/>
              </a:ext>
            </a:extLst>
          </p:cNvPr>
          <p:cNvSpPr txBox="1"/>
          <p:nvPr/>
        </p:nvSpPr>
        <p:spPr>
          <a:xfrm>
            <a:off x="685067" y="2087722"/>
            <a:ext cx="9910661" cy="3754874"/>
          </a:xfrm>
          <a:prstGeom prst="rect">
            <a:avLst/>
          </a:prstGeom>
          <a:noFill/>
        </p:spPr>
        <p:txBody>
          <a:bodyPr wrap="square" rtlCol="0">
            <a:spAutoFit/>
          </a:bodyPr>
          <a:lstStyle/>
          <a:p>
            <a:r>
              <a:rPr lang="en-US" sz="2000" b="1" dirty="0">
                <a:latin typeface="Bahnschrift Condensed" panose="020B0502040204020203" pitchFamily="34" charset="0"/>
              </a:rPr>
              <a:t>Objectives for the Prediction of Stroke Project:</a:t>
            </a:r>
          </a:p>
          <a:p>
            <a:pPr marL="342900" indent="-342900">
              <a:buFont typeface="Wingdings" panose="05000000000000000000" pitchFamily="2" charset="2"/>
              <a:buChar char="§"/>
            </a:pPr>
            <a:endParaRPr lang="en-US" sz="2000" b="1" dirty="0">
              <a:latin typeface="Bahnschrift Condensed"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Building a </a:t>
            </a:r>
            <a:r>
              <a:rPr lang="en-US" altLang="en-US" sz="2000" dirty="0">
                <a:latin typeface="Bahnschrift Condensed" panose="020B0502040204020203" pitchFamily="34" charset="0"/>
              </a:rPr>
              <a:t>Machine</a:t>
            </a:r>
            <a:r>
              <a:rPr kumimoji="0" lang="en-US" altLang="en-US" sz="2000" b="0" i="0" u="none" strike="noStrike" cap="none" normalizeH="0" baseline="0" dirty="0">
                <a:ln>
                  <a:noFill/>
                </a:ln>
                <a:solidFill>
                  <a:schemeClr val="tx1"/>
                </a:solidFill>
                <a:effectLst/>
                <a:latin typeface="Bahnschrift Condensed" panose="020B0502040204020203" pitchFamily="34" charset="0"/>
              </a:rPr>
              <a:t> learning model to accurately predict the likelihood of a stroke based on individual health and lifestyle factors.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Analyze data to identify which attributes, such as age, hypertension, heart disease, or smoking habits, contribute most significantly to stroke risk.</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Ensure the dataset is cleaned, balanced, and processed to improve prediction accuracy and avoid bias.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Extracting and engineering features such as BMI categories, </a:t>
            </a:r>
            <a:r>
              <a:rPr lang="en-US" altLang="en-US" sz="2000" dirty="0">
                <a:latin typeface="Bahnschrift Condensed" panose="020B0502040204020203" pitchFamily="34" charset="0"/>
              </a:rPr>
              <a:t>Glucose </a:t>
            </a:r>
            <a:r>
              <a:rPr kumimoji="0" lang="en-US" altLang="en-US" sz="2000" b="0" i="0" u="none" strike="noStrike" cap="none" normalizeH="0" baseline="0" dirty="0">
                <a:ln>
                  <a:noFill/>
                </a:ln>
                <a:solidFill>
                  <a:schemeClr val="tx1"/>
                </a:solidFill>
                <a:effectLst/>
                <a:latin typeface="Bahnschrift Condensed" panose="020B0502040204020203" pitchFamily="34" charset="0"/>
              </a:rPr>
              <a:t>levels to enhance model performance.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Using metrics like accuracy, precision, recall, and F1 score to validate the model's effectiveness in predicting stroke risk. </a:t>
            </a:r>
          </a:p>
          <a:p>
            <a:endParaRPr lang="en-US" sz="2000" b="1" dirty="0">
              <a:latin typeface="Bahnschrift Condensed" panose="020B0502040204020203" pitchFamily="34" charset="0"/>
            </a:endParaRPr>
          </a:p>
          <a:p>
            <a:endParaRPr lang="en-IN" dirty="0"/>
          </a:p>
        </p:txBody>
      </p:sp>
      <p:pic>
        <p:nvPicPr>
          <p:cNvPr id="5" name="Picture 4">
            <a:extLst>
              <a:ext uri="{FF2B5EF4-FFF2-40B4-BE49-F238E27FC236}">
                <a16:creationId xmlns:a16="http://schemas.microsoft.com/office/drawing/2014/main" id="{E0B1C94F-A597-931F-0B24-3E74F74DE6A1}"/>
              </a:ext>
            </a:extLst>
          </p:cNvPr>
          <p:cNvPicPr>
            <a:picLocks noChangeAspect="1"/>
          </p:cNvPicPr>
          <p:nvPr/>
        </p:nvPicPr>
        <p:blipFill>
          <a:blip r:embed="rId2"/>
          <a:stretch>
            <a:fillRect/>
          </a:stretch>
        </p:blipFill>
        <p:spPr>
          <a:xfrm>
            <a:off x="9464717" y="166054"/>
            <a:ext cx="2605363" cy="1465516"/>
          </a:xfrm>
          <a:prstGeom prst="rect">
            <a:avLst/>
          </a:prstGeom>
        </p:spPr>
      </p:pic>
    </p:spTree>
    <p:extLst>
      <p:ext uri="{BB962C8B-B14F-4D97-AF65-F5344CB8AC3E}">
        <p14:creationId xmlns:p14="http://schemas.microsoft.com/office/powerpoint/2010/main" val="45636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F47B-E5FD-DE06-3B0A-B9CAC06316CF}"/>
              </a:ext>
            </a:extLst>
          </p:cNvPr>
          <p:cNvSpPr>
            <a:spLocks noGrp="1"/>
          </p:cNvSpPr>
          <p:nvPr>
            <p:ph type="title"/>
          </p:nvPr>
        </p:nvSpPr>
        <p:spPr>
          <a:xfrm>
            <a:off x="513080" y="176115"/>
            <a:ext cx="10515600" cy="1325563"/>
          </a:xfrm>
        </p:spPr>
        <p:txBody>
          <a:bodyPr/>
          <a:lstStyle/>
          <a:p>
            <a:pPr algn="ctr"/>
            <a:r>
              <a:rPr lang="en-IN" b="1" dirty="0">
                <a:solidFill>
                  <a:srgbClr val="0066B3"/>
                </a:solidFill>
                <a:latin typeface="Bahnschrift Condensed" panose="020B0502040204020203" pitchFamily="34" charset="0"/>
              </a:rPr>
              <a:t>Dataset</a:t>
            </a:r>
          </a:p>
        </p:txBody>
      </p:sp>
      <p:sp>
        <p:nvSpPr>
          <p:cNvPr id="3" name="TextBox 2">
            <a:extLst>
              <a:ext uri="{FF2B5EF4-FFF2-40B4-BE49-F238E27FC236}">
                <a16:creationId xmlns:a16="http://schemas.microsoft.com/office/drawing/2014/main" id="{3F21D5EA-7EB0-A676-8326-2CE9EF39BBCA}"/>
              </a:ext>
            </a:extLst>
          </p:cNvPr>
          <p:cNvSpPr txBox="1"/>
          <p:nvPr/>
        </p:nvSpPr>
        <p:spPr>
          <a:xfrm>
            <a:off x="174986" y="1433824"/>
            <a:ext cx="11968480" cy="707886"/>
          </a:xfrm>
          <a:prstGeom prst="rect">
            <a:avLst/>
          </a:prstGeom>
          <a:noFill/>
        </p:spPr>
        <p:txBody>
          <a:bodyPr wrap="square" rtlCol="0">
            <a:spAutoFit/>
          </a:bodyPr>
          <a:lstStyle/>
          <a:p>
            <a:r>
              <a:rPr lang="en-US" sz="2000" b="0" i="0" dirty="0">
                <a:solidFill>
                  <a:srgbClr val="1F1F1F"/>
                </a:solidFill>
                <a:effectLst/>
                <a:latin typeface="Bahnschrift Condensed" panose="020B0502040204020203" pitchFamily="34" charset="0"/>
              </a:rPr>
              <a:t>The dataset contains medical and demographic information for 5,110 patients, aimed at identifying factors related to the occurrence of strokes. The dataset consists of 12 columns, each representing a feature or characteristic related to the patient’s health or lifestyle.</a:t>
            </a:r>
            <a:endParaRPr lang="en-IN" sz="2000" dirty="0">
              <a:latin typeface="Bahnschrift Condensed" panose="020B0502040204020203" pitchFamily="34" charset="0"/>
            </a:endParaRPr>
          </a:p>
        </p:txBody>
      </p:sp>
      <p:pic>
        <p:nvPicPr>
          <p:cNvPr id="14" name="Picture 13">
            <a:extLst>
              <a:ext uri="{FF2B5EF4-FFF2-40B4-BE49-F238E27FC236}">
                <a16:creationId xmlns:a16="http://schemas.microsoft.com/office/drawing/2014/main" id="{E1D948C2-4EF9-88EE-9843-2C71D8A15FD8}"/>
              </a:ext>
            </a:extLst>
          </p:cNvPr>
          <p:cNvPicPr>
            <a:picLocks noChangeAspect="1"/>
          </p:cNvPicPr>
          <p:nvPr/>
        </p:nvPicPr>
        <p:blipFill>
          <a:blip r:embed="rId2"/>
          <a:stretch>
            <a:fillRect/>
          </a:stretch>
        </p:blipFill>
        <p:spPr>
          <a:xfrm>
            <a:off x="164702" y="2177872"/>
            <a:ext cx="11978764" cy="4680128"/>
          </a:xfrm>
          <a:prstGeom prst="rect">
            <a:avLst/>
          </a:prstGeom>
        </p:spPr>
      </p:pic>
      <p:pic>
        <p:nvPicPr>
          <p:cNvPr id="15" name="Picture 14">
            <a:extLst>
              <a:ext uri="{FF2B5EF4-FFF2-40B4-BE49-F238E27FC236}">
                <a16:creationId xmlns:a16="http://schemas.microsoft.com/office/drawing/2014/main" id="{94610065-9052-F88B-EA64-16839FE0155B}"/>
              </a:ext>
            </a:extLst>
          </p:cNvPr>
          <p:cNvPicPr>
            <a:picLocks noChangeAspect="1"/>
          </p:cNvPicPr>
          <p:nvPr/>
        </p:nvPicPr>
        <p:blipFill>
          <a:blip r:embed="rId3"/>
          <a:stretch>
            <a:fillRect/>
          </a:stretch>
        </p:blipFill>
        <p:spPr>
          <a:xfrm>
            <a:off x="9586637" y="36162"/>
            <a:ext cx="2605363" cy="1465516"/>
          </a:xfrm>
          <a:prstGeom prst="rect">
            <a:avLst/>
          </a:prstGeom>
        </p:spPr>
      </p:pic>
    </p:spTree>
    <p:extLst>
      <p:ext uri="{BB962C8B-B14F-4D97-AF65-F5344CB8AC3E}">
        <p14:creationId xmlns:p14="http://schemas.microsoft.com/office/powerpoint/2010/main" val="295737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F9CC-FF17-8867-B679-B13FD9A5911E}"/>
              </a:ext>
            </a:extLst>
          </p:cNvPr>
          <p:cNvSpPr>
            <a:spLocks noGrp="1"/>
          </p:cNvSpPr>
          <p:nvPr>
            <p:ph type="title"/>
          </p:nvPr>
        </p:nvSpPr>
        <p:spPr>
          <a:xfrm>
            <a:off x="4046220" y="91441"/>
            <a:ext cx="4099560" cy="731520"/>
          </a:xfrm>
        </p:spPr>
        <p:txBody>
          <a:bodyPr/>
          <a:lstStyle/>
          <a:p>
            <a:pPr algn="ctr"/>
            <a:r>
              <a:rPr lang="en-IN" b="1" dirty="0">
                <a:solidFill>
                  <a:srgbClr val="0066B3"/>
                </a:solidFill>
                <a:latin typeface="Bahnschrift Condensed" panose="020B0502040204020203" pitchFamily="34" charset="0"/>
              </a:rPr>
              <a:t>Dataset Overview</a:t>
            </a:r>
          </a:p>
        </p:txBody>
      </p:sp>
      <p:sp>
        <p:nvSpPr>
          <p:cNvPr id="3" name="Content Placeholder 2">
            <a:extLst>
              <a:ext uri="{FF2B5EF4-FFF2-40B4-BE49-F238E27FC236}">
                <a16:creationId xmlns:a16="http://schemas.microsoft.com/office/drawing/2014/main" id="{33B19426-0079-8460-4D37-A1F7FD52EFC1}"/>
              </a:ext>
            </a:extLst>
          </p:cNvPr>
          <p:cNvSpPr>
            <a:spLocks noGrp="1"/>
          </p:cNvSpPr>
          <p:nvPr>
            <p:ph idx="1"/>
          </p:nvPr>
        </p:nvSpPr>
        <p:spPr>
          <a:xfrm>
            <a:off x="548640" y="457201"/>
            <a:ext cx="11247120" cy="5634672"/>
          </a:xfrm>
        </p:spPr>
        <p:txBody>
          <a:bodyPr>
            <a:normAutofit fontScale="25000" lnSpcReduction="20000"/>
          </a:bodyPr>
          <a:lstStyle/>
          <a:p>
            <a:pPr algn="l">
              <a:lnSpc>
                <a:spcPct val="120000"/>
              </a:lnSpc>
              <a:spcAft>
                <a:spcPts val="450"/>
              </a:spcAft>
            </a:pPr>
            <a:r>
              <a:rPr lang="en-US" sz="8000" b="1" i="0" dirty="0">
                <a:solidFill>
                  <a:srgbClr val="1F1F1F"/>
                </a:solidFill>
                <a:effectLst/>
                <a:latin typeface="Bahnschrift Condensed" panose="020B0502040204020203" pitchFamily="34" charset="0"/>
              </a:rPr>
              <a:t>Dataset contains:</a:t>
            </a:r>
            <a:endParaRPr lang="en-US" sz="8000" b="0" i="0" dirty="0">
              <a:solidFill>
                <a:srgbClr val="1F1F1F"/>
              </a:solidFill>
              <a:effectLst/>
              <a:latin typeface="Bahnschrift Condensed" panose="020B0502040204020203" pitchFamily="34" charset="0"/>
            </a:endParaRP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id:</a:t>
            </a:r>
            <a:r>
              <a:rPr lang="en-US" sz="8000" b="0" i="0" dirty="0">
                <a:solidFill>
                  <a:srgbClr val="1F1F1F"/>
                </a:solidFill>
                <a:effectLst/>
                <a:latin typeface="Bahnschrift Condensed" panose="020B0502040204020203" pitchFamily="34" charset="0"/>
              </a:rPr>
              <a:t> Unique identifier for each patient (integer).</a:t>
            </a: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gender:</a:t>
            </a:r>
            <a:r>
              <a:rPr lang="en-US" sz="8000" b="0" i="0" dirty="0">
                <a:solidFill>
                  <a:srgbClr val="1F1F1F"/>
                </a:solidFill>
                <a:effectLst/>
                <a:latin typeface="Bahnschrift Condensed" panose="020B0502040204020203" pitchFamily="34" charset="0"/>
              </a:rPr>
              <a:t> Gender of the patient (categorical: Male, Female).</a:t>
            </a: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age:</a:t>
            </a:r>
            <a:r>
              <a:rPr lang="en-US" sz="8000" b="0" i="0" dirty="0">
                <a:solidFill>
                  <a:srgbClr val="1F1F1F"/>
                </a:solidFill>
                <a:effectLst/>
                <a:latin typeface="Bahnschrift Condensed" panose="020B0502040204020203" pitchFamily="34" charset="0"/>
              </a:rPr>
              <a:t> Age of the patient (numeric).</a:t>
            </a: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hypertension:</a:t>
            </a:r>
            <a:r>
              <a:rPr lang="en-US" sz="8000" b="0" i="0" dirty="0">
                <a:solidFill>
                  <a:srgbClr val="1F1F1F"/>
                </a:solidFill>
                <a:effectLst/>
                <a:latin typeface="Bahnschrift Condensed" panose="020B0502040204020203" pitchFamily="34" charset="0"/>
              </a:rPr>
              <a:t> Whether the patient has hypertension (binary: 0 for no, 1 for yes).</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heart_disease</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Whether the patient has heart disease (binary: 0 for no, 1 for yes).</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ever_married</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Marital status of the patient (categorical: Yes, No).</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work_type</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Type of employment (categorical: Private, Self-employed, etc.).</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Residence_type</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Urban or rural residence (categorical: Urban, Rural).</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avg_glucose_level</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Average glucose level in the blood (numeric).</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bmi</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Body Mass Index (BMI) of the patient (numeric; some missing values).</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smoking_status</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Smoking habits (categorical: formerly smoked, never smoked, smokes).</a:t>
            </a: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stroke:</a:t>
            </a:r>
            <a:r>
              <a:rPr lang="en-US" sz="8000" b="0" i="0" dirty="0">
                <a:solidFill>
                  <a:srgbClr val="1F1F1F"/>
                </a:solidFill>
                <a:effectLst/>
                <a:latin typeface="Bahnschrift Condensed" panose="020B0502040204020203" pitchFamily="34" charset="0"/>
              </a:rPr>
              <a:t> Whether the patient has had a stroke (binary: 0 for no, 1 for yes).</a:t>
            </a:r>
          </a:p>
          <a:p>
            <a:pPr algn="l">
              <a:lnSpc>
                <a:spcPct val="120000"/>
              </a:lnSpc>
              <a:spcAft>
                <a:spcPts val="450"/>
              </a:spcAft>
            </a:pPr>
            <a:r>
              <a:rPr lang="en-US" sz="8000" b="0" i="0" dirty="0">
                <a:solidFill>
                  <a:srgbClr val="1F1F1F"/>
                </a:solidFill>
                <a:effectLst/>
                <a:latin typeface="Bahnschrift Condensed" panose="020B0502040204020203" pitchFamily="34" charset="0"/>
              </a:rPr>
              <a:t>There are 4 columns with numeric data (age, </a:t>
            </a:r>
            <a:r>
              <a:rPr lang="en-US" sz="8000" b="0" i="0" dirty="0" err="1">
                <a:solidFill>
                  <a:srgbClr val="1F1F1F"/>
                </a:solidFill>
                <a:effectLst/>
                <a:latin typeface="Bahnschrift Condensed" panose="020B0502040204020203" pitchFamily="34" charset="0"/>
              </a:rPr>
              <a:t>avg_glucose_level</a:t>
            </a:r>
            <a:r>
              <a:rPr lang="en-US" sz="8000" b="0" i="0" dirty="0">
                <a:solidFill>
                  <a:srgbClr val="1F1F1F"/>
                </a:solidFill>
                <a:effectLst/>
                <a:latin typeface="Bahnschrift Condensed" panose="020B0502040204020203" pitchFamily="34" charset="0"/>
              </a:rPr>
              <a:t>, </a:t>
            </a:r>
            <a:r>
              <a:rPr lang="en-US" sz="8000" b="0" i="0" dirty="0" err="1">
                <a:solidFill>
                  <a:srgbClr val="1F1F1F"/>
                </a:solidFill>
                <a:effectLst/>
                <a:latin typeface="Bahnschrift Condensed" panose="020B0502040204020203" pitchFamily="34" charset="0"/>
              </a:rPr>
              <a:t>bmi</a:t>
            </a:r>
            <a:r>
              <a:rPr lang="en-US" sz="8000" b="0" i="0" dirty="0">
                <a:solidFill>
                  <a:srgbClr val="1F1F1F"/>
                </a:solidFill>
                <a:effectLst/>
                <a:latin typeface="Bahnschrift Condensed" panose="020B0502040204020203" pitchFamily="34" charset="0"/>
              </a:rPr>
              <a:t>, id) and several categorical or binary columns (e.g., gender, </a:t>
            </a:r>
            <a:r>
              <a:rPr lang="en-US" sz="8000" b="0" i="0" dirty="0" err="1">
                <a:solidFill>
                  <a:srgbClr val="1F1F1F"/>
                </a:solidFill>
                <a:effectLst/>
                <a:latin typeface="Bahnschrift Condensed" panose="020B0502040204020203" pitchFamily="34" charset="0"/>
              </a:rPr>
              <a:t>smoking_status</a:t>
            </a:r>
            <a:r>
              <a:rPr lang="en-US" sz="8000" b="0" i="0" dirty="0">
                <a:solidFill>
                  <a:srgbClr val="1F1F1F"/>
                </a:solidFill>
                <a:effectLst/>
                <a:latin typeface="Bahnschrift Condensed" panose="020B0502040204020203" pitchFamily="34" charset="0"/>
              </a:rPr>
              <a:t>,). Additionally, the BMI column has some missing values.</a:t>
            </a:r>
          </a:p>
          <a:p>
            <a:endParaRPr lang="en-IN" dirty="0"/>
          </a:p>
        </p:txBody>
      </p:sp>
      <p:pic>
        <p:nvPicPr>
          <p:cNvPr id="4" name="Picture 3">
            <a:extLst>
              <a:ext uri="{FF2B5EF4-FFF2-40B4-BE49-F238E27FC236}">
                <a16:creationId xmlns:a16="http://schemas.microsoft.com/office/drawing/2014/main" id="{0FAAA054-3613-1952-A509-A4C650B85D7B}"/>
              </a:ext>
            </a:extLst>
          </p:cNvPr>
          <p:cNvPicPr>
            <a:picLocks noChangeAspect="1"/>
          </p:cNvPicPr>
          <p:nvPr/>
        </p:nvPicPr>
        <p:blipFill>
          <a:blip r:embed="rId2"/>
          <a:stretch>
            <a:fillRect/>
          </a:stretch>
        </p:blipFill>
        <p:spPr>
          <a:xfrm>
            <a:off x="9424077" y="33369"/>
            <a:ext cx="2605363" cy="1465516"/>
          </a:xfrm>
          <a:prstGeom prst="rect">
            <a:avLst/>
          </a:prstGeom>
        </p:spPr>
      </p:pic>
    </p:spTree>
    <p:extLst>
      <p:ext uri="{BB962C8B-B14F-4D97-AF65-F5344CB8AC3E}">
        <p14:creationId xmlns:p14="http://schemas.microsoft.com/office/powerpoint/2010/main" val="185739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FEFE-0A2B-CF75-1FAB-669A27F7BC9F}"/>
              </a:ext>
            </a:extLst>
          </p:cNvPr>
          <p:cNvSpPr>
            <a:spLocks noGrp="1"/>
          </p:cNvSpPr>
          <p:nvPr>
            <p:ph type="title"/>
          </p:nvPr>
        </p:nvSpPr>
        <p:spPr>
          <a:xfrm>
            <a:off x="838200" y="250727"/>
            <a:ext cx="10515600" cy="1325563"/>
          </a:xfrm>
        </p:spPr>
        <p:txBody>
          <a:bodyPr/>
          <a:lstStyle/>
          <a:p>
            <a:pPr algn="ctr"/>
            <a:r>
              <a:rPr lang="en-IN" b="1" dirty="0">
                <a:solidFill>
                  <a:srgbClr val="0066B3"/>
                </a:solidFill>
                <a:latin typeface="Bahnschrift Condensed" panose="020B0502040204020203" pitchFamily="34" charset="0"/>
              </a:rPr>
              <a:t>DATA LOADING</a:t>
            </a:r>
          </a:p>
        </p:txBody>
      </p:sp>
      <p:pic>
        <p:nvPicPr>
          <p:cNvPr id="4" name="Picture 3">
            <a:extLst>
              <a:ext uri="{FF2B5EF4-FFF2-40B4-BE49-F238E27FC236}">
                <a16:creationId xmlns:a16="http://schemas.microsoft.com/office/drawing/2014/main" id="{60E75A3A-A299-A79F-B2CD-B5408297A285}"/>
              </a:ext>
            </a:extLst>
          </p:cNvPr>
          <p:cNvPicPr>
            <a:picLocks noChangeAspect="1"/>
          </p:cNvPicPr>
          <p:nvPr/>
        </p:nvPicPr>
        <p:blipFill>
          <a:blip r:embed="rId2"/>
          <a:stretch>
            <a:fillRect/>
          </a:stretch>
        </p:blipFill>
        <p:spPr>
          <a:xfrm>
            <a:off x="0" y="2025903"/>
            <a:ext cx="11805501" cy="4736445"/>
          </a:xfrm>
          <a:prstGeom prst="rect">
            <a:avLst/>
          </a:prstGeom>
        </p:spPr>
      </p:pic>
      <p:sp>
        <p:nvSpPr>
          <p:cNvPr id="5" name="TextBox 4">
            <a:extLst>
              <a:ext uri="{FF2B5EF4-FFF2-40B4-BE49-F238E27FC236}">
                <a16:creationId xmlns:a16="http://schemas.microsoft.com/office/drawing/2014/main" id="{15CC5F52-B5AC-E9B6-85F7-E5148957E511}"/>
              </a:ext>
            </a:extLst>
          </p:cNvPr>
          <p:cNvSpPr txBox="1"/>
          <p:nvPr/>
        </p:nvSpPr>
        <p:spPr>
          <a:xfrm>
            <a:off x="94268" y="1507346"/>
            <a:ext cx="4440024" cy="369332"/>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Bahnschrift Condensed" panose="020B0502040204020203" pitchFamily="34" charset="0"/>
              </a:rPr>
              <a:t>Loading the dataset using pandas library </a:t>
            </a:r>
          </a:p>
        </p:txBody>
      </p:sp>
      <p:pic>
        <p:nvPicPr>
          <p:cNvPr id="8" name="Picture 7">
            <a:extLst>
              <a:ext uri="{FF2B5EF4-FFF2-40B4-BE49-F238E27FC236}">
                <a16:creationId xmlns:a16="http://schemas.microsoft.com/office/drawing/2014/main" id="{1535C180-EF78-01A4-C19E-AA9B4EC5B3A6}"/>
              </a:ext>
            </a:extLst>
          </p:cNvPr>
          <p:cNvPicPr>
            <a:picLocks noChangeAspect="1"/>
          </p:cNvPicPr>
          <p:nvPr/>
        </p:nvPicPr>
        <p:blipFill>
          <a:blip r:embed="rId3"/>
          <a:stretch>
            <a:fillRect/>
          </a:stretch>
        </p:blipFill>
        <p:spPr>
          <a:xfrm>
            <a:off x="9586637" y="36162"/>
            <a:ext cx="2605363" cy="1465516"/>
          </a:xfrm>
          <a:prstGeom prst="rect">
            <a:avLst/>
          </a:prstGeom>
        </p:spPr>
      </p:pic>
    </p:spTree>
    <p:extLst>
      <p:ext uri="{BB962C8B-B14F-4D97-AF65-F5344CB8AC3E}">
        <p14:creationId xmlns:p14="http://schemas.microsoft.com/office/powerpoint/2010/main" val="428289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B6DF-0F00-2037-55A0-9CE81D207890}"/>
              </a:ext>
            </a:extLst>
          </p:cNvPr>
          <p:cNvSpPr>
            <a:spLocks noGrp="1"/>
          </p:cNvSpPr>
          <p:nvPr>
            <p:ph type="title"/>
          </p:nvPr>
        </p:nvSpPr>
        <p:spPr>
          <a:xfrm>
            <a:off x="919480" y="103345"/>
            <a:ext cx="10515600" cy="1325563"/>
          </a:xfrm>
        </p:spPr>
        <p:txBody>
          <a:bodyPr/>
          <a:lstStyle/>
          <a:p>
            <a:pPr algn="ctr"/>
            <a:r>
              <a:rPr lang="en-IN" b="1" dirty="0">
                <a:solidFill>
                  <a:srgbClr val="0066B3"/>
                </a:solidFill>
                <a:latin typeface="Bahnschrift Condensed" panose="020B0502040204020203" pitchFamily="34" charset="0"/>
              </a:rPr>
              <a:t>Initial Data Analysis</a:t>
            </a:r>
          </a:p>
        </p:txBody>
      </p:sp>
      <p:pic>
        <p:nvPicPr>
          <p:cNvPr id="4" name="Picture 3">
            <a:extLst>
              <a:ext uri="{FF2B5EF4-FFF2-40B4-BE49-F238E27FC236}">
                <a16:creationId xmlns:a16="http://schemas.microsoft.com/office/drawing/2014/main" id="{2435B962-CE76-84AC-3BFE-19AB61054703}"/>
              </a:ext>
            </a:extLst>
          </p:cNvPr>
          <p:cNvPicPr>
            <a:picLocks noChangeAspect="1"/>
          </p:cNvPicPr>
          <p:nvPr/>
        </p:nvPicPr>
        <p:blipFill>
          <a:blip r:embed="rId2"/>
          <a:stretch>
            <a:fillRect/>
          </a:stretch>
        </p:blipFill>
        <p:spPr>
          <a:xfrm>
            <a:off x="5803163" y="1690688"/>
            <a:ext cx="6011114" cy="4944165"/>
          </a:xfrm>
          <a:prstGeom prst="rect">
            <a:avLst/>
          </a:prstGeom>
        </p:spPr>
      </p:pic>
      <p:sp>
        <p:nvSpPr>
          <p:cNvPr id="5" name="TextBox 4">
            <a:extLst>
              <a:ext uri="{FF2B5EF4-FFF2-40B4-BE49-F238E27FC236}">
                <a16:creationId xmlns:a16="http://schemas.microsoft.com/office/drawing/2014/main" id="{8E5EE532-1866-097C-64A7-8EFC429095E4}"/>
              </a:ext>
            </a:extLst>
          </p:cNvPr>
          <p:cNvSpPr txBox="1"/>
          <p:nvPr/>
        </p:nvSpPr>
        <p:spPr>
          <a:xfrm>
            <a:off x="455397" y="1620711"/>
            <a:ext cx="5640603" cy="4708981"/>
          </a:xfrm>
          <a:prstGeom prst="rect">
            <a:avLst/>
          </a:prstGeom>
          <a:noFill/>
        </p:spPr>
        <p:txBody>
          <a:bodyPr wrap="square" rtlCol="0">
            <a:spAutoFit/>
          </a:bodyPr>
          <a:lstStyle/>
          <a:p>
            <a:r>
              <a:rPr lang="en-IN" sz="2000" dirty="0">
                <a:latin typeface="Bahnschrift Condensed" panose="020B0502040204020203" pitchFamily="34" charset="0"/>
              </a:rPr>
              <a:t>This output from the info() </a:t>
            </a:r>
            <a:r>
              <a:rPr lang="en-US" sz="2000" dirty="0">
                <a:latin typeface="Bahnschrift Condensed" panose="020B0502040204020203" pitchFamily="34" charset="0"/>
              </a:rPr>
              <a:t>function helps you understand the basic structure of your dataset, including data types, missing values, and the overall memory usage</a:t>
            </a:r>
          </a:p>
          <a:p>
            <a:endParaRPr lang="en-IN" sz="2000" b="1" dirty="0">
              <a:latin typeface="Bahnschrift Condensed" panose="020B0502040204020203" pitchFamily="34" charset="0"/>
            </a:endParaRPr>
          </a:p>
          <a:p>
            <a:r>
              <a:rPr lang="en-IN" sz="2000" b="1" dirty="0">
                <a:latin typeface="Bahnschrift Condensed" panose="020B0502040204020203" pitchFamily="34" charset="0"/>
              </a:rPr>
              <a:t>1.Data Types</a:t>
            </a:r>
            <a:r>
              <a:rPr lang="en-IN" sz="2000" dirty="0">
                <a:latin typeface="Bahnschrift Condensed" panose="020B0502040204020203" pitchFamily="34" charset="0"/>
              </a:rPr>
              <a:t>:</a:t>
            </a:r>
          </a:p>
          <a:p>
            <a:pPr marL="342900" indent="-342900">
              <a:buFont typeface="Wingdings" panose="05000000000000000000" pitchFamily="2" charset="2"/>
              <a:buChar char="§"/>
            </a:pPr>
            <a:r>
              <a:rPr lang="en-IN" sz="2000" b="1" dirty="0">
                <a:latin typeface="Bahnschrift Condensed" panose="020B0502040204020203" pitchFamily="34" charset="0"/>
              </a:rPr>
              <a:t>Numeric</a:t>
            </a:r>
            <a:r>
              <a:rPr lang="en-IN" sz="2000" dirty="0">
                <a:latin typeface="Bahnschrift Condensed" panose="020B0502040204020203" pitchFamily="34" charset="0"/>
              </a:rPr>
              <a:t>: age, </a:t>
            </a:r>
            <a:r>
              <a:rPr lang="en-IN" sz="2000" dirty="0" err="1">
                <a:latin typeface="Bahnschrift Condensed" panose="020B0502040204020203" pitchFamily="34" charset="0"/>
              </a:rPr>
              <a:t>avg_glucose_level</a:t>
            </a:r>
            <a:r>
              <a:rPr lang="en-IN" sz="2000" dirty="0">
                <a:latin typeface="Bahnschrift Condensed" panose="020B0502040204020203" pitchFamily="34" charset="0"/>
              </a:rPr>
              <a:t>,  </a:t>
            </a:r>
            <a:r>
              <a:rPr lang="en-IN" sz="2000" dirty="0" err="1">
                <a:latin typeface="Bahnschrift Condensed" panose="020B0502040204020203" pitchFamily="34" charset="0"/>
              </a:rPr>
              <a:t>bmi</a:t>
            </a:r>
            <a:r>
              <a:rPr lang="en-IN" sz="2000" dirty="0">
                <a:latin typeface="Bahnschrift Condensed" panose="020B0502040204020203" pitchFamily="34" charset="0"/>
              </a:rPr>
              <a:t>, id,</a:t>
            </a:r>
            <a:r>
              <a:rPr kumimoji="0" lang="en-US" altLang="en-US" sz="2000" b="0" i="0" u="none" strike="noStrike" cap="none" normalizeH="0" baseline="0" dirty="0">
                <a:ln>
                  <a:noFill/>
                </a:ln>
                <a:solidFill>
                  <a:schemeClr val="tx1"/>
                </a:solidFill>
                <a:effectLst/>
                <a:latin typeface="Bahnschrift Condensed" panose="020B0502040204020203" pitchFamily="34" charset="0"/>
              </a:rPr>
              <a:t> hypertension, </a:t>
            </a:r>
            <a:r>
              <a:rPr kumimoji="0" lang="en-US" altLang="en-US" sz="2000" b="0" i="0" u="none" strike="noStrike" cap="none" normalizeH="0" baseline="0" dirty="0" err="1">
                <a:ln>
                  <a:noFill/>
                </a:ln>
                <a:solidFill>
                  <a:schemeClr val="tx1"/>
                </a:solidFill>
                <a:effectLst/>
                <a:latin typeface="Bahnschrift Condensed" panose="020B0502040204020203" pitchFamily="34" charset="0"/>
              </a:rPr>
              <a:t>heart_disease</a:t>
            </a:r>
            <a:r>
              <a:rPr kumimoji="0" lang="en-US" altLang="en-US" sz="2000" b="0" i="0" u="none" strike="noStrike" cap="none" normalizeH="0" baseline="0" dirty="0">
                <a:ln>
                  <a:noFill/>
                </a:ln>
                <a:solidFill>
                  <a:schemeClr val="tx1"/>
                </a:solidFill>
                <a:effectLst/>
                <a:latin typeface="Bahnschrift Condensed" panose="020B0502040204020203" pitchFamily="34" charset="0"/>
              </a:rPr>
              <a:t>,</a:t>
            </a:r>
            <a:r>
              <a:rPr lang="en-IN" sz="2000" dirty="0">
                <a:latin typeface="Bahnschrift Condensed" panose="020B0502040204020203" pitchFamily="34" charset="0"/>
              </a:rPr>
              <a:t>(float64, int64).</a:t>
            </a:r>
          </a:p>
          <a:p>
            <a:pPr marL="342900" indent="-342900">
              <a:buFont typeface="Wingdings" panose="05000000000000000000" pitchFamily="2" charset="2"/>
              <a:buChar char="§"/>
            </a:pPr>
            <a:r>
              <a:rPr lang="en-IN" sz="2000" b="1" dirty="0">
                <a:latin typeface="Bahnschrift Condensed" panose="020B0502040204020203" pitchFamily="34" charset="0"/>
              </a:rPr>
              <a:t>Categorical/Binary: </a:t>
            </a:r>
            <a:r>
              <a:rPr kumimoji="0" lang="en-US" altLang="en-US" sz="2000" b="0" i="0" u="none" strike="noStrike" cap="none" normalizeH="0" baseline="0" dirty="0">
                <a:ln>
                  <a:noFill/>
                </a:ln>
                <a:solidFill>
                  <a:schemeClr val="tx1"/>
                </a:solidFill>
                <a:effectLst/>
                <a:latin typeface="Bahnschrift Condensed" panose="020B0502040204020203" pitchFamily="34" charset="0"/>
              </a:rPr>
              <a:t>gender, </a:t>
            </a:r>
            <a:r>
              <a:rPr kumimoji="0" lang="en-US" altLang="en-US" sz="2000" b="0" i="0" u="none" strike="noStrike" cap="none" normalizeH="0" baseline="0" dirty="0" err="1">
                <a:ln>
                  <a:noFill/>
                </a:ln>
                <a:solidFill>
                  <a:schemeClr val="tx1"/>
                </a:solidFill>
                <a:effectLst/>
                <a:latin typeface="Bahnschrift Condensed" panose="020B0502040204020203" pitchFamily="34" charset="0"/>
              </a:rPr>
              <a:t>ever_married</a:t>
            </a:r>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r>
              <a:rPr kumimoji="0" lang="en-US" altLang="en-US" sz="2000" b="0" i="0" u="none" strike="noStrike" cap="none" normalizeH="0" baseline="0" dirty="0" err="1">
                <a:ln>
                  <a:noFill/>
                </a:ln>
                <a:solidFill>
                  <a:schemeClr val="tx1"/>
                </a:solidFill>
                <a:effectLst/>
                <a:latin typeface="Bahnschrift Condensed" panose="020B0502040204020203" pitchFamily="34" charset="0"/>
              </a:rPr>
              <a:t>work_type</a:t>
            </a:r>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p>
          <a:p>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r>
              <a:rPr kumimoji="0" lang="en-US" altLang="en-US" sz="2000" b="0" i="0" u="none" strike="noStrike" cap="none" normalizeH="0" baseline="0" dirty="0" err="1">
                <a:ln>
                  <a:noFill/>
                </a:ln>
                <a:solidFill>
                  <a:schemeClr val="tx1"/>
                </a:solidFill>
                <a:effectLst/>
                <a:latin typeface="Bahnschrift Condensed" panose="020B0502040204020203" pitchFamily="34" charset="0"/>
              </a:rPr>
              <a:t>smoking_status,Residence_type</a:t>
            </a:r>
            <a:r>
              <a:rPr kumimoji="0" lang="en-US" altLang="en-US" sz="2000" b="0" i="0" u="none" strike="noStrike" cap="none" normalizeH="0" baseline="0" dirty="0">
                <a:ln>
                  <a:noFill/>
                </a:ln>
                <a:solidFill>
                  <a:schemeClr val="tx1"/>
                </a:solidFill>
                <a:effectLst/>
                <a:latin typeface="Bahnschrift Condensed" panose="020B0502040204020203" pitchFamily="34" charset="0"/>
              </a:rPr>
              <a:t> ,stroke </a:t>
            </a:r>
          </a:p>
          <a:p>
            <a:endParaRPr lang="en-IN" sz="2000" dirty="0">
              <a:latin typeface="Bahnschrift Condensed" panose="020B0502040204020203" pitchFamily="34" charset="0"/>
            </a:endParaRPr>
          </a:p>
          <a:p>
            <a:r>
              <a:rPr lang="en-IN" sz="2000" b="1" dirty="0">
                <a:latin typeface="Bahnschrift Condensed" panose="020B0502040204020203" pitchFamily="34" charset="0"/>
              </a:rPr>
              <a:t>2</a:t>
            </a:r>
            <a:r>
              <a:rPr lang="en-IN" sz="2000" dirty="0">
                <a:latin typeface="Bahnschrift Condensed" panose="020B0502040204020203" pitchFamily="34" charset="0"/>
              </a:rPr>
              <a:t>.</a:t>
            </a:r>
            <a:r>
              <a:rPr lang="en-US" sz="2000" b="1" dirty="0">
                <a:latin typeface="Bahnschrift Condensed" panose="020B0502040204020203" pitchFamily="34" charset="0"/>
              </a:rPr>
              <a:t> Non-Null Counts:</a:t>
            </a:r>
            <a:endParaRPr lang="en-US" sz="2000" dirty="0">
              <a:latin typeface="Bahnschrift Condensed" panose="020B0502040204020203" pitchFamily="34" charset="0"/>
            </a:endParaRPr>
          </a:p>
          <a:p>
            <a:pPr>
              <a:buFont typeface="Arial" panose="020B0604020202020204" pitchFamily="34" charset="0"/>
              <a:buChar char="•"/>
            </a:pPr>
            <a:r>
              <a:rPr lang="en-US" sz="2000" dirty="0">
                <a:latin typeface="Bahnschrift Condensed" panose="020B0502040204020203" pitchFamily="34" charset="0"/>
              </a:rPr>
              <a:t>Most columns have 5110 non-null values (complete data).</a:t>
            </a:r>
          </a:p>
          <a:p>
            <a:pPr>
              <a:buFont typeface="Arial" panose="020B0604020202020204" pitchFamily="34" charset="0"/>
              <a:buChar char="•"/>
            </a:pPr>
            <a:r>
              <a:rPr lang="en-US" sz="2000" dirty="0">
                <a:latin typeface="Bahnschrift Condensed" panose="020B0502040204020203" pitchFamily="34" charset="0"/>
              </a:rPr>
              <a:t>The </a:t>
            </a:r>
            <a:r>
              <a:rPr lang="en-US" sz="2000" b="1" dirty="0">
                <a:latin typeface="Bahnschrift Condensed" panose="020B0502040204020203" pitchFamily="34" charset="0"/>
              </a:rPr>
              <a:t>BMI</a:t>
            </a:r>
            <a:r>
              <a:rPr lang="en-US" sz="2000" dirty="0">
                <a:latin typeface="Bahnschrift Condensed" panose="020B0502040204020203" pitchFamily="34" charset="0"/>
              </a:rPr>
              <a:t> column has 4909 non-null values (201 missing).</a:t>
            </a:r>
          </a:p>
          <a:p>
            <a:endParaRPr lang="en-IN" sz="2000" dirty="0">
              <a:latin typeface="Bahnschrift Condensed" panose="020B0502040204020203" pitchFamily="34" charset="0"/>
            </a:endParaRPr>
          </a:p>
          <a:p>
            <a:r>
              <a:rPr lang="en-IN" sz="2000" b="1" dirty="0">
                <a:latin typeface="Bahnschrift Condensed" panose="020B0502040204020203" pitchFamily="34" charset="0"/>
              </a:rPr>
              <a:t>3. Memory Usage:</a:t>
            </a:r>
            <a:r>
              <a:rPr lang="en-IN" sz="2000" dirty="0">
                <a:latin typeface="Bahnschrift Condensed" panose="020B0502040204020203" pitchFamily="34" charset="0"/>
              </a:rPr>
              <a:t> 479.2 KB</a:t>
            </a:r>
          </a:p>
        </p:txBody>
      </p:sp>
      <p:pic>
        <p:nvPicPr>
          <p:cNvPr id="12" name="Picture 11">
            <a:extLst>
              <a:ext uri="{FF2B5EF4-FFF2-40B4-BE49-F238E27FC236}">
                <a16:creationId xmlns:a16="http://schemas.microsoft.com/office/drawing/2014/main" id="{AB3B2EFF-2A22-EDAB-15E4-4B020CA0A506}"/>
              </a:ext>
            </a:extLst>
          </p:cNvPr>
          <p:cNvPicPr>
            <a:picLocks noChangeAspect="1"/>
          </p:cNvPicPr>
          <p:nvPr/>
        </p:nvPicPr>
        <p:blipFill>
          <a:blip r:embed="rId3"/>
          <a:stretch>
            <a:fillRect/>
          </a:stretch>
        </p:blipFill>
        <p:spPr>
          <a:xfrm>
            <a:off x="9424077" y="33369"/>
            <a:ext cx="2605363" cy="1465516"/>
          </a:xfrm>
          <a:prstGeom prst="rect">
            <a:avLst/>
          </a:prstGeom>
        </p:spPr>
      </p:pic>
    </p:spTree>
    <p:extLst>
      <p:ext uri="{BB962C8B-B14F-4D97-AF65-F5344CB8AC3E}">
        <p14:creationId xmlns:p14="http://schemas.microsoft.com/office/powerpoint/2010/main" val="214767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9DF26D-ECC7-3317-3626-F7B1B67F7CD1}"/>
              </a:ext>
            </a:extLst>
          </p:cNvPr>
          <p:cNvPicPr>
            <a:picLocks noChangeAspect="1"/>
          </p:cNvPicPr>
          <p:nvPr/>
        </p:nvPicPr>
        <p:blipFill>
          <a:blip r:embed="rId2"/>
          <a:stretch>
            <a:fillRect/>
          </a:stretch>
        </p:blipFill>
        <p:spPr>
          <a:xfrm>
            <a:off x="439844" y="1435830"/>
            <a:ext cx="11200484" cy="5422170"/>
          </a:xfrm>
          <a:prstGeom prst="rect">
            <a:avLst/>
          </a:prstGeom>
        </p:spPr>
      </p:pic>
      <p:sp>
        <p:nvSpPr>
          <p:cNvPr id="12" name="TextBox 11">
            <a:extLst>
              <a:ext uri="{FF2B5EF4-FFF2-40B4-BE49-F238E27FC236}">
                <a16:creationId xmlns:a16="http://schemas.microsoft.com/office/drawing/2014/main" id="{8E0817A5-27CD-D6D4-078C-DD2AA1C3337E}"/>
              </a:ext>
            </a:extLst>
          </p:cNvPr>
          <p:cNvSpPr txBox="1"/>
          <p:nvPr/>
        </p:nvSpPr>
        <p:spPr>
          <a:xfrm>
            <a:off x="210396" y="467360"/>
            <a:ext cx="8781204" cy="1015663"/>
          </a:xfrm>
          <a:prstGeom prst="rect">
            <a:avLst/>
          </a:prstGeom>
          <a:noFill/>
        </p:spPr>
        <p:txBody>
          <a:bodyPr wrap="square" rtlCol="0">
            <a:spAutoFit/>
          </a:bodyPr>
          <a:lstStyle/>
          <a:p>
            <a:r>
              <a:rPr lang="en-IN" sz="2000" dirty="0">
                <a:latin typeface="Bahnschrift Condensed" panose="020B0502040204020203" pitchFamily="34" charset="0"/>
              </a:rPr>
              <a:t>This describe() </a:t>
            </a:r>
            <a:r>
              <a:rPr lang="en-US" sz="2000" dirty="0">
                <a:latin typeface="Bahnschrift Condensed" panose="020B0502040204020203" pitchFamily="34" charset="0"/>
              </a:rPr>
              <a:t>output gives a high-level statistical summary of the numeric columns in your dataset, helping to understand the data distribution and identify potential areas for preprocessing (like handling missing values in </a:t>
            </a:r>
            <a:r>
              <a:rPr lang="en-US" sz="2000" b="1" dirty="0">
                <a:latin typeface="Bahnschrift Condensed" panose="020B0502040204020203" pitchFamily="34" charset="0"/>
              </a:rPr>
              <a:t>BMI</a:t>
            </a:r>
            <a:r>
              <a:rPr lang="en-US" sz="2000" dirty="0">
                <a:latin typeface="Bahnschrift Condensed" panose="020B0502040204020203" pitchFamily="34" charset="0"/>
              </a:rPr>
              <a:t>).</a:t>
            </a:r>
            <a:endParaRPr lang="en-IN" sz="2000" dirty="0">
              <a:latin typeface="Bahnschrift Condensed" panose="020B0502040204020203" pitchFamily="34" charset="0"/>
            </a:endParaRPr>
          </a:p>
        </p:txBody>
      </p:sp>
      <p:pic>
        <p:nvPicPr>
          <p:cNvPr id="13" name="Picture 12">
            <a:extLst>
              <a:ext uri="{FF2B5EF4-FFF2-40B4-BE49-F238E27FC236}">
                <a16:creationId xmlns:a16="http://schemas.microsoft.com/office/drawing/2014/main" id="{6FFA656D-0090-A940-6684-B0CAB4FB5D1D}"/>
              </a:ext>
            </a:extLst>
          </p:cNvPr>
          <p:cNvPicPr>
            <a:picLocks noChangeAspect="1"/>
          </p:cNvPicPr>
          <p:nvPr/>
        </p:nvPicPr>
        <p:blipFill>
          <a:blip r:embed="rId3"/>
          <a:stretch>
            <a:fillRect/>
          </a:stretch>
        </p:blipFill>
        <p:spPr>
          <a:xfrm>
            <a:off x="9264413" y="17507"/>
            <a:ext cx="2605363" cy="1465516"/>
          </a:xfrm>
          <a:prstGeom prst="rect">
            <a:avLst/>
          </a:prstGeom>
        </p:spPr>
      </p:pic>
    </p:spTree>
    <p:extLst>
      <p:ext uri="{BB962C8B-B14F-4D97-AF65-F5344CB8AC3E}">
        <p14:creationId xmlns:p14="http://schemas.microsoft.com/office/powerpoint/2010/main" val="1663853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2617</Words>
  <Application>Microsoft Office PowerPoint</Application>
  <PresentationFormat>Widescreen</PresentationFormat>
  <Paragraphs>202</Paragraphs>
  <Slides>36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Bahnschrift Condensed</vt:lpstr>
      <vt:lpstr>Calibri</vt:lpstr>
      <vt:lpstr>Calibri Light</vt:lpstr>
      <vt:lpstr>Wingdings</vt:lpstr>
      <vt:lpstr>Office Theme</vt:lpstr>
      <vt:lpstr>PowerPoint Presentation</vt:lpstr>
      <vt:lpstr>INTRODUCTION TO STROKE</vt:lpstr>
      <vt:lpstr>ROLE OF MACHINE LEARNING IN STROKE PREDICTION</vt:lpstr>
      <vt:lpstr>OBJECTIVES OF THE PROJECT</vt:lpstr>
      <vt:lpstr>Dataset</vt:lpstr>
      <vt:lpstr>Dataset Overview</vt:lpstr>
      <vt:lpstr>DATA LOADING</vt:lpstr>
      <vt:lpstr>Initial Data Analysis</vt:lpstr>
      <vt:lpstr>PowerPoint Presentation</vt:lpstr>
      <vt:lpstr>MISSING VALUES IN THE DATASET</vt:lpstr>
      <vt:lpstr>HANDLING THE MISSING VALUES</vt:lpstr>
      <vt:lpstr>EXPLORATORY DATA ANALYSIS</vt:lpstr>
      <vt:lpstr>PowerPoint Presentation</vt:lpstr>
      <vt:lpstr>PowerPoint Presentation</vt:lpstr>
      <vt:lpstr>PowerPoint Presentation</vt:lpstr>
      <vt:lpstr>RELATIONSHIP OF INPUT FEATURES WITH STROKE</vt:lpstr>
      <vt:lpstr>PowerPoint Presentation</vt:lpstr>
      <vt:lpstr>PowerPoint Presentation</vt:lpstr>
      <vt:lpstr>PowerPoint Presentation</vt:lpstr>
      <vt:lpstr>PowerPoint Presentation</vt:lpstr>
      <vt:lpstr>PowerPoint Presentation</vt:lpstr>
      <vt:lpstr>DATA PREPROCESSING</vt:lpstr>
      <vt:lpstr>PowerPoint Presentation</vt:lpstr>
      <vt:lpstr>PowerPoint Presentation</vt:lpstr>
      <vt:lpstr>SPLITTING THE DATASET</vt:lpstr>
      <vt:lpstr>MODEL TRAINING</vt:lpstr>
      <vt:lpstr>MODEL PERFORMANCE</vt:lpstr>
      <vt:lpstr>PowerPoint Presentation</vt:lpstr>
      <vt:lpstr>PowerPoint Presentation</vt:lpstr>
      <vt:lpstr>PowerPoint Presentation</vt:lpstr>
      <vt:lpstr>CONFUSION MATRIX</vt:lpstr>
      <vt:lpstr>PRECISION RECALL CURVE</vt:lpstr>
      <vt:lpstr>BIAS IN THE DATASET</vt:lpstr>
      <vt:lpstr>LIMITATIONS</vt:lpstr>
      <vt:lpstr>OBSERVATIONS FROM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Pravaliika</dc:creator>
  <cp:lastModifiedBy>K Pravaliika</cp:lastModifiedBy>
  <cp:revision>15</cp:revision>
  <dcterms:created xsi:type="dcterms:W3CDTF">2024-11-24T10:59:11Z</dcterms:created>
  <dcterms:modified xsi:type="dcterms:W3CDTF">2024-11-26T15:52:11Z</dcterms:modified>
</cp:coreProperties>
</file>