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2"/>
  </p:notesMasterIdLst>
  <p:handoutMasterIdLst>
    <p:handoutMasterId r:id="rId23"/>
  </p:handoutMasterIdLst>
  <p:sldIdLst>
    <p:sldId id="262" r:id="rId5"/>
    <p:sldId id="263" r:id="rId6"/>
    <p:sldId id="264" r:id="rId7"/>
    <p:sldId id="265" r:id="rId8"/>
    <p:sldId id="266" r:id="rId9"/>
    <p:sldId id="267" r:id="rId10"/>
    <p:sldId id="276" r:id="rId11"/>
    <p:sldId id="268" r:id="rId12"/>
    <p:sldId id="271" r:id="rId13"/>
    <p:sldId id="272" r:id="rId14"/>
    <p:sldId id="277" r:id="rId15"/>
    <p:sldId id="273" r:id="rId16"/>
    <p:sldId id="278" r:id="rId17"/>
    <p:sldId id="274" r:id="rId18"/>
    <p:sldId id="275"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12/9/2023</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42BC-CC33-D1DC-C24E-116A672D0D53}"/>
              </a:ext>
            </a:extLst>
          </p:cNvPr>
          <p:cNvSpPr>
            <a:spLocks noGrp="1"/>
          </p:cNvSpPr>
          <p:nvPr>
            <p:ph type="title"/>
          </p:nvPr>
        </p:nvSpPr>
        <p:spPr>
          <a:xfrm>
            <a:off x="1141413" y="618518"/>
            <a:ext cx="9905998" cy="1876326"/>
          </a:xfrm>
        </p:spPr>
        <p:txBody>
          <a:bodyPr/>
          <a:lstStyle/>
          <a:p>
            <a:pPr algn="ctr"/>
            <a:r>
              <a:rPr lang="en-US" dirty="0"/>
              <a:t>Constructing the AMYOTROPHIC LATERAL SCLEROSIS (ALS) Knowledge Graph</a:t>
            </a:r>
            <a:endParaRPr lang="en-IN" dirty="0"/>
          </a:p>
        </p:txBody>
      </p:sp>
      <p:sp>
        <p:nvSpPr>
          <p:cNvPr id="3" name="Content Placeholder 2">
            <a:extLst>
              <a:ext uri="{FF2B5EF4-FFF2-40B4-BE49-F238E27FC236}">
                <a16:creationId xmlns:a16="http://schemas.microsoft.com/office/drawing/2014/main" id="{6842E4C0-2064-1E23-1664-FC62993B080A}"/>
              </a:ext>
            </a:extLst>
          </p:cNvPr>
          <p:cNvSpPr>
            <a:spLocks noGrp="1"/>
          </p:cNvSpPr>
          <p:nvPr>
            <p:ph idx="1"/>
          </p:nvPr>
        </p:nvSpPr>
        <p:spPr>
          <a:xfrm>
            <a:off x="1141412" y="2912533"/>
            <a:ext cx="9905999" cy="2878668"/>
          </a:xfrm>
        </p:spPr>
        <p:txBody>
          <a:bodyPr/>
          <a:lstStyle/>
          <a:p>
            <a:pPr marL="0" indent="0" algn="ctr">
              <a:buNone/>
            </a:pPr>
            <a:r>
              <a:rPr lang="en-US" b="1" dirty="0"/>
              <a:t>An Innovative Approach to Biomedical Knowledge Representation</a:t>
            </a:r>
          </a:p>
          <a:p>
            <a:endParaRPr lang="en-IN" dirty="0"/>
          </a:p>
        </p:txBody>
      </p:sp>
    </p:spTree>
    <p:extLst>
      <p:ext uri="{BB962C8B-B14F-4D97-AF65-F5344CB8AC3E}">
        <p14:creationId xmlns:p14="http://schemas.microsoft.com/office/powerpoint/2010/main" val="74288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B2E8-7EC0-EEA0-D194-20347318F3DC}"/>
              </a:ext>
            </a:extLst>
          </p:cNvPr>
          <p:cNvSpPr>
            <a:spLocks noGrp="1"/>
          </p:cNvSpPr>
          <p:nvPr>
            <p:ph type="title"/>
          </p:nvPr>
        </p:nvSpPr>
        <p:spPr>
          <a:xfrm>
            <a:off x="1143001" y="89601"/>
            <a:ext cx="9905998" cy="842729"/>
          </a:xfrm>
        </p:spPr>
        <p:txBody>
          <a:bodyPr/>
          <a:lstStyle/>
          <a:p>
            <a:r>
              <a:rPr lang="en-US" dirty="0"/>
              <a:t>Building Knowledge Graph</a:t>
            </a:r>
            <a:endParaRPr lang="en-IN" dirty="0"/>
          </a:p>
        </p:txBody>
      </p:sp>
      <p:sp>
        <p:nvSpPr>
          <p:cNvPr id="3" name="Content Placeholder 2">
            <a:extLst>
              <a:ext uri="{FF2B5EF4-FFF2-40B4-BE49-F238E27FC236}">
                <a16:creationId xmlns:a16="http://schemas.microsoft.com/office/drawing/2014/main" id="{90E9B172-1A20-73A1-7C80-A21BC3B8B636}"/>
              </a:ext>
            </a:extLst>
          </p:cNvPr>
          <p:cNvSpPr>
            <a:spLocks noGrp="1"/>
          </p:cNvSpPr>
          <p:nvPr>
            <p:ph idx="1"/>
          </p:nvPr>
        </p:nvSpPr>
        <p:spPr>
          <a:xfrm>
            <a:off x="1143000" y="1119935"/>
            <a:ext cx="9905999" cy="3541714"/>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Creating a Visual Network: We used Python and a tool called </a:t>
            </a:r>
            <a:r>
              <a:rPr lang="en-US" sz="2000" dirty="0" err="1">
                <a:latin typeface="Calibri" panose="020F0502020204030204" pitchFamily="34" charset="0"/>
                <a:ea typeface="Calibri" panose="020F0502020204030204" pitchFamily="34" charset="0"/>
                <a:cs typeface="Calibri" panose="020F0502020204030204" pitchFamily="34" charset="0"/>
              </a:rPr>
              <a:t>NetworkX</a:t>
            </a:r>
            <a:r>
              <a:rPr lang="en-US" sz="2000" dirty="0">
                <a:latin typeface="Calibri" panose="020F0502020204030204" pitchFamily="34" charset="0"/>
                <a:ea typeface="Calibri" panose="020F0502020204030204" pitchFamily="34" charset="0"/>
                <a:cs typeface="Calibri" panose="020F0502020204030204" pitchFamily="34" charset="0"/>
              </a:rPr>
              <a:t> to make a graph that shows how different medical terms, like genes or diseases, are linked in ALS research.</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Illustrating Relationships: Each connection (or edge) in the graph shows a relationship, like "causes" or "treats," between the terms (or nodes).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Designing for Clarity: We used another tool, Matplotlib, to draw the graph with clear, colored lines and properly sized points to make it easy to understand.</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Laying the Foundation: This first graph is a basic visual guide of the connections in ALS research, and it's the starting point for a more detailed knowledge graph we plan to develop later.</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395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972455E-C1FA-6882-D6BD-070E9BB0BC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215153"/>
            <a:ext cx="11734800" cy="6562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29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4688-F41F-04A7-F3DD-B8CEA1AF506D}"/>
              </a:ext>
            </a:extLst>
          </p:cNvPr>
          <p:cNvSpPr>
            <a:spLocks noGrp="1"/>
          </p:cNvSpPr>
          <p:nvPr>
            <p:ph type="title"/>
          </p:nvPr>
        </p:nvSpPr>
        <p:spPr>
          <a:xfrm>
            <a:off x="1141412" y="197177"/>
            <a:ext cx="9905998" cy="663435"/>
          </a:xfrm>
        </p:spPr>
        <p:txBody>
          <a:bodyPr/>
          <a:lstStyle/>
          <a:p>
            <a:r>
              <a:rPr lang="en-US" dirty="0"/>
              <a:t>Knowledge Graph for one </a:t>
            </a:r>
            <a:r>
              <a:rPr lang="en-US" dirty="0" err="1"/>
              <a:t>pmid</a:t>
            </a:r>
            <a:endParaRPr lang="en-IN" dirty="0"/>
          </a:p>
        </p:txBody>
      </p:sp>
      <p:sp>
        <p:nvSpPr>
          <p:cNvPr id="3" name="Content Placeholder 2">
            <a:extLst>
              <a:ext uri="{FF2B5EF4-FFF2-40B4-BE49-F238E27FC236}">
                <a16:creationId xmlns:a16="http://schemas.microsoft.com/office/drawing/2014/main" id="{4366E725-402F-D140-9F84-9D0A34CB61C1}"/>
              </a:ext>
            </a:extLst>
          </p:cNvPr>
          <p:cNvSpPr>
            <a:spLocks noGrp="1"/>
          </p:cNvSpPr>
          <p:nvPr>
            <p:ph idx="1"/>
          </p:nvPr>
        </p:nvSpPr>
        <p:spPr>
          <a:xfrm>
            <a:off x="1141412" y="1066800"/>
            <a:ext cx="9905999" cy="4724401"/>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Focusing on One PMID: After making graphs for many papers, we chose to concentrate on just one to make things clearer because the full set was a bit confusing.</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Simplifying for Better Understanding: By looking at the relationships in just one ALS research paper, we could show the connections more clearly.</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Improving Our Method: We focused on one PMID to make sure we accurately showed how different medical terms are related without the complexity of a bigger dataset.</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Avoiding Overcomplication: This approach helped us avoid the confusion that comes with trying to map out too many connections at once.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674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86D120F-82C5-7A3C-0132-3B1D51FCCC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318" y="224117"/>
            <a:ext cx="10793506" cy="6463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80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C383F-F925-8FC3-CAE1-528645A730A7}"/>
              </a:ext>
            </a:extLst>
          </p:cNvPr>
          <p:cNvSpPr>
            <a:spLocks noGrp="1"/>
          </p:cNvSpPr>
          <p:nvPr>
            <p:ph type="title"/>
          </p:nvPr>
        </p:nvSpPr>
        <p:spPr>
          <a:xfrm>
            <a:off x="1248989" y="152353"/>
            <a:ext cx="9905998" cy="555858"/>
          </a:xfrm>
        </p:spPr>
        <p:txBody>
          <a:bodyPr>
            <a:normAutofit fontScale="90000"/>
          </a:bodyPr>
          <a:lstStyle/>
          <a:p>
            <a:r>
              <a:rPr lang="en-US" dirty="0"/>
              <a:t>Future work</a:t>
            </a:r>
            <a:endParaRPr lang="en-IN" dirty="0"/>
          </a:p>
        </p:txBody>
      </p:sp>
      <p:sp>
        <p:nvSpPr>
          <p:cNvPr id="3" name="Content Placeholder 2">
            <a:extLst>
              <a:ext uri="{FF2B5EF4-FFF2-40B4-BE49-F238E27FC236}">
                <a16:creationId xmlns:a16="http://schemas.microsoft.com/office/drawing/2014/main" id="{843CF9A6-FF35-3C6C-43C4-5942138A314E}"/>
              </a:ext>
            </a:extLst>
          </p:cNvPr>
          <p:cNvSpPr>
            <a:spLocks noGrp="1"/>
          </p:cNvSpPr>
          <p:nvPr>
            <p:ph idx="1"/>
          </p:nvPr>
        </p:nvSpPr>
        <p:spPr>
          <a:xfrm>
            <a:off x="1143000" y="1191652"/>
            <a:ext cx="9905999" cy="3541714"/>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Enhancing the Knowledge Graph: We plan to make the ALS Knowledge Graph more accurate and useful by checking and improving it using advanced technology.</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Using Advanced Language Models: We'll use Large Language Models to better understand ALS research, hoping to find new connections and insights.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Improving Data Analysis Techniques: We aim to refine our methods for pulling out and combining important terms from research papers.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Expanding Research and Usage: Our goal is to grow the ALS Knowledge Graph to include more information and make it a key resource for understanding ALS and related diseases.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p>
        </p:txBody>
      </p:sp>
    </p:spTree>
    <p:extLst>
      <p:ext uri="{BB962C8B-B14F-4D97-AF65-F5344CB8AC3E}">
        <p14:creationId xmlns:p14="http://schemas.microsoft.com/office/powerpoint/2010/main" val="873821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9930-7676-5CE1-7304-2AA17D697AD4}"/>
              </a:ext>
            </a:extLst>
          </p:cNvPr>
          <p:cNvSpPr>
            <a:spLocks noGrp="1"/>
          </p:cNvSpPr>
          <p:nvPr>
            <p:ph type="title"/>
          </p:nvPr>
        </p:nvSpPr>
        <p:spPr>
          <a:xfrm>
            <a:off x="1320707" y="197177"/>
            <a:ext cx="9905998" cy="788941"/>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4CDD997-DED5-AD07-E62A-5290C8D6C47C}"/>
              </a:ext>
            </a:extLst>
          </p:cNvPr>
          <p:cNvSpPr>
            <a:spLocks noGrp="1"/>
          </p:cNvSpPr>
          <p:nvPr>
            <p:ph idx="1"/>
          </p:nvPr>
        </p:nvSpPr>
        <p:spPr>
          <a:xfrm>
            <a:off x="1143000" y="1245440"/>
            <a:ext cx="9905999" cy="3541714"/>
          </a:xfrm>
        </p:spPr>
        <p:txBody>
          <a:bodyPr>
            <a:noAutofit/>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BDE9398-AF13-06B7-2EBA-BD6D11D91D84}"/>
              </a:ext>
            </a:extLst>
          </p:cNvPr>
          <p:cNvSpPr txBox="1"/>
          <p:nvPr/>
        </p:nvSpPr>
        <p:spPr>
          <a:xfrm>
            <a:off x="1434352" y="1245440"/>
            <a:ext cx="9323294"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We are building a unique ALS Knowledge Graph using modern methods to gather and link information about ALS.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Our approach is designed to be fast and requires less manual work, which helps in expanding the knowledge graph for broader uses.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While focused on ALS, our work also contributes to the overall understanding and fight against other neurodegenerative diseases.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By merging cutting-edge language models and systematic methods, we aim to uncover hidden connections in ALS research, marking a significant step in biomedical studies.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5666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ACFC-57B8-EC39-5565-46EA45374176}"/>
              </a:ext>
            </a:extLst>
          </p:cNvPr>
          <p:cNvSpPr>
            <a:spLocks noGrp="1"/>
          </p:cNvSpPr>
          <p:nvPr>
            <p:ph type="title"/>
          </p:nvPr>
        </p:nvSpPr>
        <p:spPr>
          <a:xfrm>
            <a:off x="1141412" y="188213"/>
            <a:ext cx="9905998" cy="663435"/>
          </a:xfrm>
        </p:spPr>
        <p:txBody>
          <a:bodyPr/>
          <a:lstStyle/>
          <a:p>
            <a:r>
              <a:rPr lang="en-US" dirty="0"/>
              <a:t>R</a:t>
            </a:r>
            <a:r>
              <a:rPr lang="en-IN" dirty="0" err="1"/>
              <a:t>eferences</a:t>
            </a:r>
            <a:r>
              <a:rPr lang="en-IN" dirty="0"/>
              <a:t>:</a:t>
            </a:r>
          </a:p>
        </p:txBody>
      </p:sp>
      <p:sp>
        <p:nvSpPr>
          <p:cNvPr id="3" name="Content Placeholder 2">
            <a:extLst>
              <a:ext uri="{FF2B5EF4-FFF2-40B4-BE49-F238E27FC236}">
                <a16:creationId xmlns:a16="http://schemas.microsoft.com/office/drawing/2014/main" id="{E1108F99-AE3A-EB00-DAEA-819B38DDF348}"/>
              </a:ext>
            </a:extLst>
          </p:cNvPr>
          <p:cNvSpPr>
            <a:spLocks noGrp="1"/>
          </p:cNvSpPr>
          <p:nvPr>
            <p:ph idx="1"/>
          </p:nvPr>
        </p:nvSpPr>
        <p:spPr>
          <a:xfrm>
            <a:off x="1141412" y="1021977"/>
            <a:ext cx="9905999" cy="3541714"/>
          </a:xfrm>
        </p:spPr>
        <p:txBody>
          <a:bodyPr>
            <a:no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[1] Bean, D. M., Al-Chalabi, A., Dobson, R. J., &amp; </a:t>
            </a:r>
            <a:r>
              <a:rPr lang="en-IN" sz="1800" dirty="0" err="1">
                <a:latin typeface="Calibri" panose="020F0502020204030204" pitchFamily="34" charset="0"/>
                <a:ea typeface="Calibri" panose="020F0502020204030204" pitchFamily="34" charset="0"/>
                <a:cs typeface="Calibri" panose="020F0502020204030204" pitchFamily="34" charset="0"/>
              </a:rPr>
              <a:t>Iacoangeli</a:t>
            </a:r>
            <a:r>
              <a:rPr lang="en-IN" sz="1800" dirty="0">
                <a:latin typeface="Calibri" panose="020F0502020204030204" pitchFamily="34" charset="0"/>
                <a:ea typeface="Calibri" panose="020F0502020204030204" pitchFamily="34" charset="0"/>
                <a:cs typeface="Calibri" panose="020F0502020204030204" pitchFamily="34" charset="0"/>
              </a:rPr>
              <a:t>, A. (2020). A knowledge-based machine learning approach to gene prioritisation in amyotrophic lateral sclerosis. Genes, 11(6), 668. </a:t>
            </a:r>
          </a:p>
          <a:p>
            <a:r>
              <a:rPr lang="en-IN" sz="1800" dirty="0">
                <a:latin typeface="Calibri" panose="020F0502020204030204" pitchFamily="34" charset="0"/>
                <a:ea typeface="Calibri" panose="020F0502020204030204" pitchFamily="34" charset="0"/>
                <a:cs typeface="Calibri" panose="020F0502020204030204" pitchFamily="34" charset="0"/>
              </a:rPr>
              <a:t>[2] Das, T., Kaur, H., Gour, P., Prasad, K., Lynn, A. M., Prakash, A., &amp; Kumar, V. (2022). Intersection of network medicine and machine learning towards investigating the key biomarkers and pathways underlying amyotrophic lateral sclerosis: a systematic review. Briefings in bioinformatics, 23(6), bbac442. </a:t>
            </a:r>
          </a:p>
          <a:p>
            <a:r>
              <a:rPr lang="en-IN" sz="1800" dirty="0">
                <a:latin typeface="Calibri" panose="020F0502020204030204" pitchFamily="34" charset="0"/>
                <a:ea typeface="Calibri" panose="020F0502020204030204" pitchFamily="34" charset="0"/>
                <a:cs typeface="Calibri" panose="020F0502020204030204" pitchFamily="34" charset="0"/>
              </a:rPr>
              <a:t>[3] Hu, J., Lepore, R., Dobson, R. J., Al-Chalabi, A., M. Bean, D., &amp; </a:t>
            </a:r>
            <a:r>
              <a:rPr lang="en-IN" sz="1800" dirty="0" err="1">
                <a:latin typeface="Calibri" panose="020F0502020204030204" pitchFamily="34" charset="0"/>
                <a:ea typeface="Calibri" panose="020F0502020204030204" pitchFamily="34" charset="0"/>
                <a:cs typeface="Calibri" panose="020F0502020204030204" pitchFamily="34" charset="0"/>
              </a:rPr>
              <a:t>Iacoangeli</a:t>
            </a:r>
            <a:r>
              <a:rPr lang="en-IN" sz="1800" dirty="0">
                <a:latin typeface="Calibri" panose="020F0502020204030204" pitchFamily="34" charset="0"/>
                <a:ea typeface="Calibri" panose="020F0502020204030204" pitchFamily="34" charset="0"/>
                <a:cs typeface="Calibri" panose="020F0502020204030204" pitchFamily="34" charset="0"/>
              </a:rPr>
              <a:t>, A. (2021). </a:t>
            </a:r>
            <a:r>
              <a:rPr lang="en-IN" sz="1800" dirty="0" err="1">
                <a:latin typeface="Calibri" panose="020F0502020204030204" pitchFamily="34" charset="0"/>
                <a:ea typeface="Calibri" panose="020F0502020204030204" pitchFamily="34" charset="0"/>
                <a:cs typeface="Calibri" panose="020F0502020204030204" pitchFamily="34" charset="0"/>
              </a:rPr>
              <a:t>DGLinker</a:t>
            </a:r>
            <a:r>
              <a:rPr lang="en-IN" sz="1800" dirty="0">
                <a:latin typeface="Calibri" panose="020F0502020204030204" pitchFamily="34" charset="0"/>
                <a:ea typeface="Calibri" panose="020F0502020204030204" pitchFamily="34" charset="0"/>
                <a:cs typeface="Calibri" panose="020F0502020204030204" pitchFamily="34" charset="0"/>
              </a:rPr>
              <a:t>: flexible knowledge-graph prediction of disease–gene associations. Nucleic acids research, 49(W1), W153-W161. </a:t>
            </a:r>
          </a:p>
          <a:p>
            <a:r>
              <a:rPr lang="en-IN" sz="1800" dirty="0">
                <a:latin typeface="Calibri" panose="020F0502020204030204" pitchFamily="34" charset="0"/>
                <a:ea typeface="Calibri" panose="020F0502020204030204" pitchFamily="34" charset="0"/>
                <a:cs typeface="Calibri" panose="020F0502020204030204" pitchFamily="34" charset="0"/>
              </a:rPr>
              <a:t>[4] A.-M. </a:t>
            </a:r>
            <a:r>
              <a:rPr lang="en-IN" sz="1800" dirty="0" err="1">
                <a:latin typeface="Calibri" panose="020F0502020204030204" pitchFamily="34" charset="0"/>
                <a:ea typeface="Calibri" panose="020F0502020204030204" pitchFamily="34" charset="0"/>
                <a:cs typeface="Calibri" panose="020F0502020204030204" pitchFamily="34" charset="0"/>
              </a:rPr>
              <a:t>Tăuţan</a:t>
            </a:r>
            <a:r>
              <a:rPr lang="en-IN" sz="1800" dirty="0">
                <a:latin typeface="Calibri" panose="020F0502020204030204" pitchFamily="34" charset="0"/>
                <a:ea typeface="Calibri" panose="020F0502020204030204" pitchFamily="34" charset="0"/>
                <a:cs typeface="Calibri" panose="020F0502020204030204" pitchFamily="34" charset="0"/>
              </a:rPr>
              <a:t>, B. Ionescu, and E. </a:t>
            </a:r>
            <a:r>
              <a:rPr lang="en-IN" sz="1800" dirty="0" err="1">
                <a:latin typeface="Calibri" panose="020F0502020204030204" pitchFamily="34" charset="0"/>
                <a:ea typeface="Calibri" panose="020F0502020204030204" pitchFamily="34" charset="0"/>
                <a:cs typeface="Calibri" panose="020F0502020204030204" pitchFamily="34" charset="0"/>
              </a:rPr>
              <a:t>Santarnecchi</a:t>
            </a:r>
            <a:r>
              <a:rPr lang="en-IN" sz="1800" dirty="0">
                <a:latin typeface="Calibri" panose="020F0502020204030204" pitchFamily="34" charset="0"/>
                <a:ea typeface="Calibri" panose="020F0502020204030204" pitchFamily="34" charset="0"/>
                <a:cs typeface="Calibri" panose="020F0502020204030204" pitchFamily="34" charset="0"/>
              </a:rPr>
              <a:t>, "Artificial intelligence in neurodegenerative diseases: A review of available tools with a focus on machine learning techniques," Artificial Intelligence in Medicine, vol. 117, p. 102081, 2021. </a:t>
            </a:r>
          </a:p>
          <a:p>
            <a:r>
              <a:rPr lang="en-IN" sz="1800" dirty="0">
                <a:latin typeface="Calibri" panose="020F0502020204030204" pitchFamily="34" charset="0"/>
                <a:ea typeface="Calibri" panose="020F0502020204030204" pitchFamily="34" charset="0"/>
                <a:cs typeface="Calibri" panose="020F0502020204030204" pitchFamily="34" charset="0"/>
              </a:rPr>
              <a:t>[5] A. </a:t>
            </a:r>
            <a:r>
              <a:rPr lang="en-IN" sz="1800" dirty="0" err="1">
                <a:latin typeface="Calibri" panose="020F0502020204030204" pitchFamily="34" charset="0"/>
                <a:ea typeface="Calibri" panose="020F0502020204030204" pitchFamily="34" charset="0"/>
                <a:cs typeface="Calibri" panose="020F0502020204030204" pitchFamily="34" charset="0"/>
              </a:rPr>
              <a:t>Rossanez</a:t>
            </a:r>
            <a:r>
              <a:rPr lang="en-IN" sz="1800" dirty="0">
                <a:latin typeface="Calibri" panose="020F0502020204030204" pitchFamily="34" charset="0"/>
                <a:ea typeface="Calibri" panose="020F0502020204030204" pitchFamily="34" charset="0"/>
                <a:cs typeface="Calibri" panose="020F0502020204030204" pitchFamily="34" charset="0"/>
              </a:rPr>
              <a:t> and J. C. dos Reis, "Generating knowledge graphs from scientific literature of degenerative diseases," in SEPDA@ ISWC, 2019, pp. 12–23. </a:t>
            </a:r>
          </a:p>
          <a:p>
            <a:pPr marL="0"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0415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ank You Images – Browse 260,522 Stock Photos, Vectors, and ...">
            <a:extLst>
              <a:ext uri="{FF2B5EF4-FFF2-40B4-BE49-F238E27FC236}">
                <a16:creationId xmlns:a16="http://schemas.microsoft.com/office/drawing/2014/main" id="{40567F7F-FA73-7142-84C4-3312D6831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16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ext uri="{BEBA8EAE-BF5A-486C-A8C5-ECC9F3942E4B}">
                <a14:imgProps xmlns:a14="http://schemas.microsoft.com/office/drawing/2010/main">
                  <a14:imgLayer r:embed="rId3">
                    <a14:imgEffect>
                      <a14:artisticPhotocopy trans="0" detail="0"/>
                    </a14:imgEffect>
                    <a14:imgEffect>
                      <a14:colorTemperature colorTemp="11500"/>
                    </a14:imgEffect>
                    <a14:imgEffect>
                      <a14:saturation sat="0"/>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3A4A-5F79-8066-B8E3-30CEE18458D1}"/>
              </a:ext>
            </a:extLst>
          </p:cNvPr>
          <p:cNvSpPr>
            <a:spLocks noGrp="1"/>
          </p:cNvSpPr>
          <p:nvPr>
            <p:ph type="title"/>
          </p:nvPr>
        </p:nvSpPr>
        <p:spPr>
          <a:xfrm>
            <a:off x="1248990" y="62754"/>
            <a:ext cx="9905998" cy="923363"/>
          </a:xfrm>
        </p:spPr>
        <p:txBody>
          <a:bodyPr/>
          <a:lstStyle/>
          <a:p>
            <a:r>
              <a:rPr lang="en-GB" sz="3600" b="1" dirty="0">
                <a:latin typeface="Times New Roman" panose="02020603050405020304" pitchFamily="18" charset="0"/>
                <a:cs typeface="Times New Roman" panose="02020603050405020304" pitchFamily="18" charset="0"/>
              </a:rPr>
              <a:t>Introduction</a:t>
            </a:r>
            <a:endParaRPr lang="en-IN" dirty="0"/>
          </a:p>
        </p:txBody>
      </p:sp>
      <p:sp>
        <p:nvSpPr>
          <p:cNvPr id="3" name="TextBox 2">
            <a:extLst>
              <a:ext uri="{FF2B5EF4-FFF2-40B4-BE49-F238E27FC236}">
                <a16:creationId xmlns:a16="http://schemas.microsoft.com/office/drawing/2014/main" id="{45FD1D11-7A14-FCB1-2E95-0EDEBB2851B3}"/>
              </a:ext>
            </a:extLst>
          </p:cNvPr>
          <p:cNvSpPr txBox="1"/>
          <p:nvPr/>
        </p:nvSpPr>
        <p:spPr>
          <a:xfrm>
            <a:off x="1066800" y="1048871"/>
            <a:ext cx="10282518" cy="480131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Light" panose="020F0302020204030204" pitchFamily="34" charset="0"/>
                <a:ea typeface="Calibri Light" panose="020F0302020204030204" pitchFamily="34" charset="0"/>
                <a:cs typeface="Calibri Light" panose="020F0302020204030204" pitchFamily="34" charset="0"/>
              </a:rPr>
              <a:t>Amyotrophic Lateral Sclerosis (ALS) is recognized as a serious health problem. It is a kind of neurodegenerative illness that becomes worse over time and for which there is presently no known treatment. Since ALS is so complicated and little understood, medical research and healthcare programs have made it a major priority.</a:t>
            </a:r>
          </a:p>
          <a:p>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400" dirty="0">
                <a:latin typeface="Calibri Light" panose="020F0302020204030204" pitchFamily="34" charset="0"/>
                <a:ea typeface="Calibri Light" panose="020F0302020204030204" pitchFamily="34" charset="0"/>
                <a:cs typeface="Calibri Light" panose="020F0302020204030204" pitchFamily="34" charset="0"/>
              </a:rPr>
              <a:t>ALS, is particularly difficult to understand and treat, as it is influenced by a mix of genetic, environmental, and lifestyle factors, and leads to the loss of muscle control. </a:t>
            </a:r>
          </a:p>
          <a:p>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2400" kern="100" dirty="0">
                <a:effectLst/>
                <a:latin typeface="Calibri Light" panose="020F0302020204030204" pitchFamily="34" charset="0"/>
                <a:ea typeface="Calibri Light" panose="020F0302020204030204" pitchFamily="34" charset="0"/>
                <a:cs typeface="Calibri Light" panose="020F0302020204030204" pitchFamily="34" charset="0"/>
              </a:rPr>
              <a:t>Even though there's been a lot of medical research, we still don't understand ALS very well, and we don't have good treatments for it yet.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460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3AB8-DD26-03E3-6B5E-67F717976605}"/>
              </a:ext>
            </a:extLst>
          </p:cNvPr>
          <p:cNvSpPr>
            <a:spLocks noGrp="1"/>
          </p:cNvSpPr>
          <p:nvPr>
            <p:ph type="title"/>
          </p:nvPr>
        </p:nvSpPr>
        <p:spPr>
          <a:xfrm>
            <a:off x="1141412" y="107530"/>
            <a:ext cx="9905998" cy="663435"/>
          </a:xfrm>
        </p:spPr>
        <p:txBody>
          <a:bodyPr/>
          <a:lstStyle/>
          <a:p>
            <a:r>
              <a:rPr lang="en-IN" dirty="0"/>
              <a:t>Overview of the problem:</a:t>
            </a:r>
          </a:p>
        </p:txBody>
      </p:sp>
      <p:sp>
        <p:nvSpPr>
          <p:cNvPr id="5" name="TextBox 4">
            <a:extLst>
              <a:ext uri="{FF2B5EF4-FFF2-40B4-BE49-F238E27FC236}">
                <a16:creationId xmlns:a16="http://schemas.microsoft.com/office/drawing/2014/main" id="{B2117293-E758-8FFC-0997-C06B53142E0C}"/>
              </a:ext>
            </a:extLst>
          </p:cNvPr>
          <p:cNvSpPr txBox="1"/>
          <p:nvPr/>
        </p:nvSpPr>
        <p:spPr>
          <a:xfrm>
            <a:off x="1141412" y="1452283"/>
            <a:ext cx="9502588" cy="3785652"/>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latin typeface="Calibri Light" panose="020F0302020204030204" pitchFamily="34" charset="0"/>
                <a:ea typeface="Calibri Light" panose="020F0302020204030204" pitchFamily="34" charset="0"/>
                <a:cs typeface="Calibri Light" panose="020F0302020204030204" pitchFamily="34" charset="0"/>
              </a:rPr>
              <a:t>The complexity of ALS arises from its unknown cause, variable progression among patients, and the current lack of effective long-term treatments.</a:t>
            </a:r>
          </a:p>
          <a:p>
            <a:endParaRPr lang="en-US" sz="2400" b="0" i="0" dirty="0">
              <a:effectLst/>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400" dirty="0">
                <a:latin typeface="Calibri Light" panose="020F0302020204030204" pitchFamily="34" charset="0"/>
                <a:ea typeface="Calibri Light" panose="020F0302020204030204" pitchFamily="34" charset="0"/>
                <a:cs typeface="Calibri Light" panose="020F0302020204030204" pitchFamily="34" charset="0"/>
              </a:rPr>
              <a:t>Since each patient's experience with the disease can vary greatly, it is challenging to anticipate and treat, which makes studying ALS a challenging task.</a:t>
            </a:r>
          </a:p>
          <a:p>
            <a:pPr marL="285750" indent="-285750">
              <a:buFont typeface="Arial" panose="020B0604020202020204" pitchFamily="34" charset="0"/>
              <a:buChar char="•"/>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400" dirty="0">
                <a:latin typeface="Calibri Light" panose="020F0302020204030204" pitchFamily="34" charset="0"/>
                <a:ea typeface="Calibri Light" panose="020F0302020204030204" pitchFamily="34" charset="0"/>
                <a:cs typeface="Calibri Light" panose="020F0302020204030204" pitchFamily="34" charset="0"/>
              </a:rPr>
              <a:t>We realize that earlier studies may have less relevance now that medical technology and our understanding of the condition have advanced, but we concentrate on the last ten years of study (2013–2023).</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8091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E5F1-1309-381D-2BCE-A8F6F394B619}"/>
              </a:ext>
            </a:extLst>
          </p:cNvPr>
          <p:cNvSpPr>
            <a:spLocks noGrp="1"/>
          </p:cNvSpPr>
          <p:nvPr>
            <p:ph type="title"/>
          </p:nvPr>
        </p:nvSpPr>
        <p:spPr>
          <a:xfrm>
            <a:off x="1255058" y="188212"/>
            <a:ext cx="9792351" cy="555859"/>
          </a:xfrm>
        </p:spPr>
        <p:txBody>
          <a:bodyPr>
            <a:normAutofit fontScale="90000"/>
          </a:bodyPr>
          <a:lstStyle/>
          <a:p>
            <a:r>
              <a:rPr lang="en-IN" dirty="0"/>
              <a:t>Methodology</a:t>
            </a:r>
          </a:p>
        </p:txBody>
      </p:sp>
      <p:sp>
        <p:nvSpPr>
          <p:cNvPr id="5" name="TextBox 4">
            <a:extLst>
              <a:ext uri="{FF2B5EF4-FFF2-40B4-BE49-F238E27FC236}">
                <a16:creationId xmlns:a16="http://schemas.microsoft.com/office/drawing/2014/main" id="{A7F9E1DC-8C5D-4238-2780-544A1F692817}"/>
              </a:ext>
            </a:extLst>
          </p:cNvPr>
          <p:cNvSpPr txBox="1"/>
          <p:nvPr/>
        </p:nvSpPr>
        <p:spPr>
          <a:xfrm>
            <a:off x="1272988" y="1792941"/>
            <a:ext cx="9412941" cy="2246769"/>
          </a:xfrm>
          <a:prstGeom prst="rect">
            <a:avLst/>
          </a:prstGeom>
          <a:noFill/>
        </p:spPr>
        <p:txBody>
          <a:bodyPr wrap="square" rtlCol="0">
            <a:spAutoFit/>
          </a:bodyPr>
          <a:lstStyle/>
          <a:p>
            <a:pPr marL="285750" indent="-285750">
              <a:buFont typeface="Arial" panose="020B0604020202020204" pitchFamily="34" charset="0"/>
              <a:buChar char="•"/>
            </a:pPr>
            <a:r>
              <a:rPr lang="en-IN" sz="2800" dirty="0"/>
              <a:t>Corpus Selection</a:t>
            </a:r>
          </a:p>
          <a:p>
            <a:pPr marL="285750" indent="-285750">
              <a:buFont typeface="Arial" panose="020B0604020202020204" pitchFamily="34" charset="0"/>
              <a:buChar char="•"/>
            </a:pPr>
            <a:r>
              <a:rPr lang="en-IN" sz="2800" dirty="0"/>
              <a:t>Entity Extraction</a:t>
            </a:r>
          </a:p>
          <a:p>
            <a:pPr marL="285750" indent="-285750">
              <a:buFont typeface="Arial" panose="020B0604020202020204" pitchFamily="34" charset="0"/>
              <a:buChar char="•"/>
            </a:pPr>
            <a:r>
              <a:rPr lang="en-IN" sz="2800" dirty="0"/>
              <a:t>Entity Merging</a:t>
            </a:r>
          </a:p>
          <a:p>
            <a:pPr marL="285750" indent="-285750">
              <a:buFont typeface="Arial" panose="020B0604020202020204" pitchFamily="34" charset="0"/>
              <a:buChar char="•"/>
            </a:pPr>
            <a:r>
              <a:rPr lang="en-IN" sz="2800" dirty="0"/>
              <a:t>Relationship Extraction</a:t>
            </a:r>
          </a:p>
          <a:p>
            <a:pPr marL="285750" indent="-285750">
              <a:buFont typeface="Arial" panose="020B0604020202020204" pitchFamily="34" charset="0"/>
              <a:buChar char="•"/>
            </a:pPr>
            <a:r>
              <a:rPr lang="en-IN" sz="2800" dirty="0"/>
              <a:t>Building Knowledge graph</a:t>
            </a:r>
          </a:p>
        </p:txBody>
      </p:sp>
    </p:spTree>
    <p:extLst>
      <p:ext uri="{BB962C8B-B14F-4D97-AF65-F5344CB8AC3E}">
        <p14:creationId xmlns:p14="http://schemas.microsoft.com/office/powerpoint/2010/main" val="286670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A6C3-F2AA-00A7-CB7A-807C49B8CD74}"/>
              </a:ext>
            </a:extLst>
          </p:cNvPr>
          <p:cNvSpPr>
            <a:spLocks noGrp="1"/>
          </p:cNvSpPr>
          <p:nvPr>
            <p:ph type="title"/>
          </p:nvPr>
        </p:nvSpPr>
        <p:spPr>
          <a:xfrm>
            <a:off x="1320707" y="89600"/>
            <a:ext cx="9905998" cy="744118"/>
          </a:xfrm>
        </p:spPr>
        <p:txBody>
          <a:bodyPr>
            <a:normAutofit/>
          </a:bodyPr>
          <a:lstStyle/>
          <a:p>
            <a:r>
              <a:rPr lang="en-IN" dirty="0"/>
              <a:t>Corpus selection:</a:t>
            </a:r>
          </a:p>
        </p:txBody>
      </p:sp>
      <p:sp>
        <p:nvSpPr>
          <p:cNvPr id="5" name="TextBox 4">
            <a:extLst>
              <a:ext uri="{FF2B5EF4-FFF2-40B4-BE49-F238E27FC236}">
                <a16:creationId xmlns:a16="http://schemas.microsoft.com/office/drawing/2014/main" id="{5B9354C0-BB9B-428A-2AF3-59736998CEB1}"/>
              </a:ext>
            </a:extLst>
          </p:cNvPr>
          <p:cNvSpPr txBox="1"/>
          <p:nvPr/>
        </p:nvSpPr>
        <p:spPr>
          <a:xfrm>
            <a:off x="1416424" y="1302744"/>
            <a:ext cx="925157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Light" panose="020F0302020204030204" pitchFamily="34" charset="0"/>
                <a:ea typeface="Calibri Light" panose="020F0302020204030204" pitchFamily="34" charset="0"/>
                <a:cs typeface="Calibri Light" panose="020F0302020204030204" pitchFamily="34" charset="0"/>
              </a:rPr>
              <a:t>We created a Python script to automatically gather ALS research papers from PubMed, focusing on publications from 2013 to 2023.</a:t>
            </a:r>
          </a:p>
          <a:p>
            <a:pPr marL="285750" indent="-285750">
              <a:buFont typeface="Arial" panose="020B0604020202020204" pitchFamily="34" charset="0"/>
              <a:buChar char="•"/>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400" dirty="0">
                <a:latin typeface="Calibri Light" panose="020F0302020204030204" pitchFamily="34" charset="0"/>
                <a:ea typeface="Calibri Light" panose="020F0302020204030204" pitchFamily="34" charset="0"/>
                <a:cs typeface="Calibri Light" panose="020F0302020204030204" pitchFamily="34" charset="0"/>
              </a:rPr>
              <a:t>We collected crucial information from each paper: the title, abstract, and the unique PubMed ID (PMID).</a:t>
            </a:r>
          </a:p>
          <a:p>
            <a:pPr marL="285750" indent="-285750">
              <a:buFont typeface="Arial" panose="020B0604020202020204" pitchFamily="34" charset="0"/>
              <a:buChar char="•"/>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400" dirty="0">
                <a:latin typeface="Calibri Light" panose="020F0302020204030204" pitchFamily="34" charset="0"/>
                <a:ea typeface="Calibri Light" panose="020F0302020204030204" pitchFamily="34" charset="0"/>
                <a:cs typeface="Calibri Light" panose="020F0302020204030204" pitchFamily="34" charset="0"/>
              </a:rPr>
              <a:t>We designed the script to scan up to five pages of search results on PubMed to ensure a thorough data collection.</a:t>
            </a:r>
          </a:p>
          <a:p>
            <a:pPr marL="285750" indent="-285750">
              <a:buFont typeface="Arial" panose="020B0604020202020204" pitchFamily="34" charset="0"/>
              <a:buChar char="•"/>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400" dirty="0">
                <a:latin typeface="Calibri Light" panose="020F0302020204030204" pitchFamily="34" charset="0"/>
                <a:ea typeface="Calibri Light" panose="020F0302020204030204" pitchFamily="34" charset="0"/>
                <a:cs typeface="Calibri Light" panose="020F0302020204030204" pitchFamily="34" charset="0"/>
              </a:rPr>
              <a:t>We organized the data into a structured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DataFrame</a:t>
            </a:r>
            <a:r>
              <a:rPr lang="en-US" sz="2400" dirty="0">
                <a:latin typeface="Calibri Light" panose="020F0302020204030204" pitchFamily="34" charset="0"/>
                <a:ea typeface="Calibri Light" panose="020F0302020204030204" pitchFamily="34" charset="0"/>
                <a:cs typeface="Calibri Light" panose="020F0302020204030204" pitchFamily="34" charset="0"/>
              </a:rPr>
              <a:t> using the pandas library, setting the stage for further entity extraction and analysis.</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0332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C9B3-C084-41C4-182E-57C98420AAF7}"/>
              </a:ext>
            </a:extLst>
          </p:cNvPr>
          <p:cNvSpPr>
            <a:spLocks noGrp="1"/>
          </p:cNvSpPr>
          <p:nvPr>
            <p:ph type="title"/>
          </p:nvPr>
        </p:nvSpPr>
        <p:spPr>
          <a:xfrm>
            <a:off x="1231061" y="71671"/>
            <a:ext cx="9905998" cy="735153"/>
          </a:xfrm>
        </p:spPr>
        <p:txBody>
          <a:bodyPr/>
          <a:lstStyle/>
          <a:p>
            <a:r>
              <a:rPr lang="en-IN" dirty="0"/>
              <a:t>Entity Extraction:</a:t>
            </a:r>
          </a:p>
        </p:txBody>
      </p:sp>
      <p:sp>
        <p:nvSpPr>
          <p:cNvPr id="4" name="TextBox 3">
            <a:extLst>
              <a:ext uri="{FF2B5EF4-FFF2-40B4-BE49-F238E27FC236}">
                <a16:creationId xmlns:a16="http://schemas.microsoft.com/office/drawing/2014/main" id="{2AE8B537-D8B8-4E09-8537-DB5E39CAD072}"/>
              </a:ext>
            </a:extLst>
          </p:cNvPr>
          <p:cNvSpPr txBox="1"/>
          <p:nvPr/>
        </p:nvSpPr>
        <p:spPr>
          <a:xfrm>
            <a:off x="1231061" y="1013012"/>
            <a:ext cx="9750704"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Using </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PubTator</a:t>
            </a:r>
            <a:r>
              <a:rPr lang="en-US" sz="2000" dirty="0">
                <a:latin typeface="Calibri Light" panose="020F0302020204030204" pitchFamily="34" charset="0"/>
                <a:ea typeface="Calibri Light" panose="020F0302020204030204" pitchFamily="34" charset="0"/>
                <a:cs typeface="Calibri Light" panose="020F0302020204030204" pitchFamily="34" charset="0"/>
              </a:rPr>
              <a:t>, we were able to recognize and extract important biological concepts from the research articles we had gathered. </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PubTator</a:t>
            </a:r>
            <a:r>
              <a:rPr lang="en-US" sz="2000" dirty="0">
                <a:latin typeface="Calibri Light" panose="020F0302020204030204" pitchFamily="34" charset="0"/>
                <a:ea typeface="Calibri Light" panose="020F0302020204030204" pitchFamily="34" charset="0"/>
                <a:cs typeface="Calibri Light" panose="020F0302020204030204" pitchFamily="34" charset="0"/>
              </a:rPr>
              <a:t> facilitates the search for particular types of information in these publications, such as ALS-related genes, diseases, and chemicals related to ALS.</a:t>
            </a:r>
          </a:p>
          <a:p>
            <a:pPr marL="285750" indent="-285750">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The requests library in Python was utilized to interact with the </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PubTator</a:t>
            </a:r>
            <a:r>
              <a:rPr lang="en-US" sz="2000" dirty="0">
                <a:latin typeface="Calibri Light" panose="020F0302020204030204" pitchFamily="34" charset="0"/>
                <a:ea typeface="Calibri Light" panose="020F0302020204030204" pitchFamily="34" charset="0"/>
                <a:cs typeface="Calibri Light" panose="020F0302020204030204" pitchFamily="34" charset="0"/>
              </a:rPr>
              <a:t> API. It sends out a request for the PMID (PubMed Identifier), a special number assigned to each PubMed publication. In response, </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PubTator</a:t>
            </a:r>
            <a:r>
              <a:rPr lang="en-US" sz="2000" dirty="0">
                <a:latin typeface="Calibri Light" panose="020F0302020204030204" pitchFamily="34" charset="0"/>
                <a:ea typeface="Calibri Light" panose="020F0302020204030204" pitchFamily="34" charset="0"/>
                <a:cs typeface="Calibri Light" panose="020F0302020204030204" pitchFamily="34" charset="0"/>
              </a:rPr>
              <a:t> provides text data with annotations. Annotations are notes added to the text that identify and provide information about specific biomedical entities mentioned in the article.</a:t>
            </a:r>
          </a:p>
          <a:p>
            <a:pPr marL="285750" indent="-285750">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After then, the response text is processed by the code. It processes the data line by line using a parsing function. Details on the entities found in the article are included in every line of the </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PubTator</a:t>
            </a:r>
            <a:r>
              <a:rPr lang="en-US" sz="2000" dirty="0">
                <a:latin typeface="Calibri Light" panose="020F0302020204030204" pitchFamily="34" charset="0"/>
                <a:ea typeface="Calibri Light" panose="020F0302020204030204" pitchFamily="34" charset="0"/>
                <a:cs typeface="Calibri Light" panose="020F0302020204030204" pitchFamily="34" charset="0"/>
              </a:rPr>
              <a:t> response. The code searches each line for segments that correspond to an entity annotation's format. This covers the kind of entity (such as a gene or illness), where it appears in the text, and the text itself. An entity is located, extracted, and stored. For later examination, the code usually stores this data in an organized format.</a:t>
            </a:r>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929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57BA-C5AA-00EF-A30A-2B7C11D2929B}"/>
              </a:ext>
            </a:extLst>
          </p:cNvPr>
          <p:cNvSpPr>
            <a:spLocks noGrp="1"/>
          </p:cNvSpPr>
          <p:nvPr>
            <p:ph type="title"/>
          </p:nvPr>
        </p:nvSpPr>
        <p:spPr>
          <a:xfrm>
            <a:off x="1143001" y="134424"/>
            <a:ext cx="9905998" cy="717223"/>
          </a:xfrm>
        </p:spPr>
        <p:txBody>
          <a:bodyPr/>
          <a:lstStyle/>
          <a:p>
            <a:r>
              <a:rPr lang="en-US" dirty="0"/>
              <a:t>Entity Extraction</a:t>
            </a:r>
            <a:endParaRPr lang="en-IN" dirty="0"/>
          </a:p>
        </p:txBody>
      </p:sp>
      <p:sp>
        <p:nvSpPr>
          <p:cNvPr id="3" name="Content Placeholder 2">
            <a:extLst>
              <a:ext uri="{FF2B5EF4-FFF2-40B4-BE49-F238E27FC236}">
                <a16:creationId xmlns:a16="http://schemas.microsoft.com/office/drawing/2014/main" id="{F3A70AF6-5C1B-9CFC-D3ED-391B14FDFB43}"/>
              </a:ext>
            </a:extLst>
          </p:cNvPr>
          <p:cNvSpPr>
            <a:spLocks noGrp="1"/>
          </p:cNvSpPr>
          <p:nvPr>
            <p:ph idx="1"/>
          </p:nvPr>
        </p:nvSpPr>
        <p:spPr>
          <a:xfrm>
            <a:off x="1143001" y="708212"/>
            <a:ext cx="9905999" cy="3685149"/>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Programming for Data Retrieval: We extracted lists of biological terms, such as genes and illnesses, from the abstract of each ALS publication by utilizing a Python script to interact with the </a:t>
            </a:r>
            <a:r>
              <a:rPr lang="en-US" sz="2000" dirty="0" err="1">
                <a:latin typeface="Calibri" panose="020F0502020204030204" pitchFamily="34" charset="0"/>
                <a:ea typeface="Calibri" panose="020F0502020204030204" pitchFamily="34" charset="0"/>
                <a:cs typeface="Calibri" panose="020F0502020204030204" pitchFamily="34" charset="0"/>
              </a:rPr>
              <a:t>PubTator</a:t>
            </a:r>
            <a:r>
              <a:rPr lang="en-US" sz="2000" dirty="0">
                <a:latin typeface="Calibri" panose="020F0502020204030204" pitchFamily="34" charset="0"/>
                <a:ea typeface="Calibri" panose="020F0502020204030204" pitchFamily="34" charset="0"/>
                <a:cs typeface="Calibri" panose="020F0502020204030204" pitchFamily="34" charset="0"/>
              </a:rPr>
              <a:t> API.</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Organizing Annotations: After sending batches of PMIDs to </a:t>
            </a:r>
            <a:r>
              <a:rPr lang="en-US" sz="2000" dirty="0" err="1">
                <a:latin typeface="Calibri" panose="020F0502020204030204" pitchFamily="34" charset="0"/>
                <a:ea typeface="Calibri" panose="020F0502020204030204" pitchFamily="34" charset="0"/>
                <a:cs typeface="Calibri" panose="020F0502020204030204" pitchFamily="34" charset="0"/>
              </a:rPr>
              <a:t>PubTator</a:t>
            </a:r>
            <a:r>
              <a:rPr lang="en-US" sz="2000" dirty="0">
                <a:latin typeface="Calibri" panose="020F0502020204030204" pitchFamily="34" charset="0"/>
                <a:ea typeface="Calibri" panose="020F0502020204030204" pitchFamily="34" charset="0"/>
                <a:cs typeface="Calibri" panose="020F0502020204030204" pitchFamily="34" charset="0"/>
              </a:rPr>
              <a:t>, the script saved the information it received—such as genes and disorders—in a text file for later analysis.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Extracting and Classifying Entities: We ran our program over the text file to identify biomedical entities and their classifications, which we then put to our database.</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Improving the Dataset: We were able to gain a deeper understanding of each study by including these categorized biomedical terms with the information from each paper in the dataset. This allowed for more sophisticated analysis of ALS research.</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246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FB2C-3FF9-AAD3-89DB-21C749A7D7C8}"/>
              </a:ext>
            </a:extLst>
          </p:cNvPr>
          <p:cNvSpPr>
            <a:spLocks noGrp="1"/>
          </p:cNvSpPr>
          <p:nvPr>
            <p:ph type="title"/>
          </p:nvPr>
        </p:nvSpPr>
        <p:spPr>
          <a:xfrm>
            <a:off x="1213130" y="71718"/>
            <a:ext cx="9905998" cy="672400"/>
          </a:xfrm>
        </p:spPr>
        <p:txBody>
          <a:bodyPr/>
          <a:lstStyle/>
          <a:p>
            <a:r>
              <a:rPr lang="en-IN" dirty="0"/>
              <a:t>Entity merging </a:t>
            </a:r>
          </a:p>
        </p:txBody>
      </p:sp>
      <p:sp>
        <p:nvSpPr>
          <p:cNvPr id="4" name="TextBox 3">
            <a:extLst>
              <a:ext uri="{FF2B5EF4-FFF2-40B4-BE49-F238E27FC236}">
                <a16:creationId xmlns:a16="http://schemas.microsoft.com/office/drawing/2014/main" id="{281895CF-3BFA-1358-903C-0BE42C0E6561}"/>
              </a:ext>
            </a:extLst>
          </p:cNvPr>
          <p:cNvSpPr txBox="1"/>
          <p:nvPr/>
        </p:nvSpPr>
        <p:spPr>
          <a:xfrm>
            <a:off x="1248988" y="1443318"/>
            <a:ext cx="9834282" cy="4401205"/>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Calibri Light" panose="020F0302020204030204" pitchFamily="34" charset="0"/>
                <a:ea typeface="Calibri Light" panose="020F0302020204030204" pitchFamily="34" charset="0"/>
                <a:cs typeface="Calibri Light" panose="020F0302020204030204" pitchFamily="34" charset="0"/>
              </a:rPr>
              <a:t>Standardizing Terms: </a:t>
            </a:r>
            <a:r>
              <a:rPr lang="en-US" sz="2000" dirty="0">
                <a:latin typeface="Calibri Light" panose="020F0302020204030204" pitchFamily="34" charset="0"/>
                <a:ea typeface="Calibri Light" panose="020F0302020204030204" pitchFamily="34" charset="0"/>
                <a:cs typeface="Calibri Light" panose="020F0302020204030204" pitchFamily="34" charset="0"/>
              </a:rPr>
              <a:t>We changed all the biomedical terms to lowercase and removed punctuation for consistency, using a tool called '</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spaCy</a:t>
            </a:r>
            <a:r>
              <a:rPr lang="en-US" sz="2000" dirty="0">
                <a:latin typeface="Calibri Light" panose="020F0302020204030204" pitchFamily="34" charset="0"/>
                <a:ea typeface="Calibri Light" panose="020F0302020204030204" pitchFamily="34" charset="0"/>
                <a:cs typeface="Calibri Light" panose="020F0302020204030204" pitchFamily="34" charset="0"/>
              </a:rPr>
              <a:t>' to simplify words to their basic forms.</a:t>
            </a:r>
          </a:p>
          <a:p>
            <a:pPr marL="285750" indent="-285750">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000" b="1" dirty="0">
                <a:latin typeface="Calibri Light" panose="020F0302020204030204" pitchFamily="34" charset="0"/>
                <a:ea typeface="Calibri Light" panose="020F0302020204030204" pitchFamily="34" charset="0"/>
                <a:cs typeface="Calibri Light" panose="020F0302020204030204" pitchFamily="34" charset="0"/>
              </a:rPr>
              <a:t>Finding Similar Terms: </a:t>
            </a:r>
            <a:r>
              <a:rPr lang="en-US" sz="2000" dirty="0">
                <a:latin typeface="Calibri Light" panose="020F0302020204030204" pitchFamily="34" charset="0"/>
                <a:ea typeface="Calibri Light" panose="020F0302020204030204" pitchFamily="34" charset="0"/>
                <a:cs typeface="Calibri Light" panose="020F0302020204030204" pitchFamily="34" charset="0"/>
              </a:rPr>
              <a:t>We used special methods (</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Levenshtein</a:t>
            </a:r>
            <a:r>
              <a:rPr lang="en-US" sz="2000" dirty="0">
                <a:latin typeface="Calibri Light" panose="020F0302020204030204" pitchFamily="34" charset="0"/>
                <a:ea typeface="Calibri Light" panose="020F0302020204030204" pitchFamily="34" charset="0"/>
                <a:cs typeface="Calibri Light" panose="020F0302020204030204" pitchFamily="34" charset="0"/>
              </a:rPr>
              <a:t> distance and Jaccard similarity) to figure out which terms were actually the same even if they looked a bit different.</a:t>
            </a:r>
          </a:p>
          <a:p>
            <a:pPr marL="285750" indent="-285750">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000" b="1" dirty="0">
                <a:latin typeface="Calibri Light" panose="020F0302020204030204" pitchFamily="34" charset="0"/>
                <a:ea typeface="Calibri Light" panose="020F0302020204030204" pitchFamily="34" charset="0"/>
                <a:cs typeface="Calibri Light" panose="020F0302020204030204" pitchFamily="34" charset="0"/>
              </a:rPr>
              <a:t>Merging Duplicates: </a:t>
            </a:r>
            <a:r>
              <a:rPr lang="en-US" sz="2000" dirty="0">
                <a:latin typeface="Calibri Light" panose="020F0302020204030204" pitchFamily="34" charset="0"/>
                <a:ea typeface="Calibri Light" panose="020F0302020204030204" pitchFamily="34" charset="0"/>
                <a:cs typeface="Calibri Light" panose="020F0302020204030204" pitchFamily="34" charset="0"/>
              </a:rPr>
              <a:t>By identifying and combining similar terms, we ensured that each idea in our data was represented only once, removing any repeated terms.</a:t>
            </a:r>
          </a:p>
          <a:p>
            <a:pPr marL="285750" indent="-285750">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000" b="1" dirty="0">
                <a:latin typeface="Calibri Light" panose="020F0302020204030204" pitchFamily="34" charset="0"/>
                <a:ea typeface="Calibri Light" panose="020F0302020204030204" pitchFamily="34" charset="0"/>
                <a:cs typeface="Calibri Light" panose="020F0302020204030204" pitchFamily="34" charset="0"/>
              </a:rPr>
              <a:t>Setting up for Relationship Mapping: </a:t>
            </a:r>
            <a:r>
              <a:rPr lang="en-US" sz="2000" dirty="0">
                <a:latin typeface="Calibri Light" panose="020F0302020204030204" pitchFamily="34" charset="0"/>
                <a:ea typeface="Calibri Light" panose="020F0302020204030204" pitchFamily="34" charset="0"/>
                <a:cs typeface="Calibri Light" panose="020F0302020204030204" pitchFamily="34" charset="0"/>
              </a:rPr>
              <a:t>With the data cleaned and organized, we prepared to map how these terms are related to each other, an important step for building the ALS knowledge graph.</a:t>
            </a:r>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2935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6205-5E07-3F06-18FF-37F31064BB99}"/>
              </a:ext>
            </a:extLst>
          </p:cNvPr>
          <p:cNvSpPr>
            <a:spLocks noGrp="1"/>
          </p:cNvSpPr>
          <p:nvPr>
            <p:ph type="title"/>
          </p:nvPr>
        </p:nvSpPr>
        <p:spPr>
          <a:xfrm>
            <a:off x="1143001" y="268895"/>
            <a:ext cx="9905998" cy="842729"/>
          </a:xfrm>
        </p:spPr>
        <p:txBody>
          <a:bodyPr/>
          <a:lstStyle/>
          <a:p>
            <a:r>
              <a:rPr lang="en-US" dirty="0"/>
              <a:t>Extracting Relationships</a:t>
            </a:r>
            <a:endParaRPr lang="en-IN" dirty="0"/>
          </a:p>
        </p:txBody>
      </p:sp>
      <p:sp>
        <p:nvSpPr>
          <p:cNvPr id="6" name="TextBox 5">
            <a:extLst>
              <a:ext uri="{FF2B5EF4-FFF2-40B4-BE49-F238E27FC236}">
                <a16:creationId xmlns:a16="http://schemas.microsoft.com/office/drawing/2014/main" id="{8F2FD2E9-51E0-92E6-8F22-205A5C0F85C6}"/>
              </a:ext>
            </a:extLst>
          </p:cNvPr>
          <p:cNvSpPr txBox="1"/>
          <p:nvPr/>
        </p:nvSpPr>
        <p:spPr>
          <a:xfrm>
            <a:off x="1281953" y="1488141"/>
            <a:ext cx="9090212" cy="6863417"/>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Using Stanza for Connection Analysis: </a:t>
            </a:r>
            <a:r>
              <a:rPr lang="en-US" sz="2000" dirty="0">
                <a:latin typeface="Calibri" panose="020F0502020204030204" pitchFamily="34" charset="0"/>
                <a:ea typeface="Calibri" panose="020F0502020204030204" pitchFamily="34" charset="0"/>
                <a:cs typeface="Calibri" panose="020F0502020204030204" pitchFamily="34" charset="0"/>
              </a:rPr>
              <a:t>We used a tool called Stanza to understand how different medical terms, like genes or diseases, are connected in ALS research papers.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Identifying Relationships in Sentences: </a:t>
            </a:r>
            <a:r>
              <a:rPr lang="en-US" sz="2000" dirty="0">
                <a:latin typeface="Calibri" panose="020F0502020204030204" pitchFamily="34" charset="0"/>
                <a:ea typeface="Calibri" panose="020F0502020204030204" pitchFamily="34" charset="0"/>
                <a:cs typeface="Calibri" panose="020F0502020204030204" pitchFamily="34" charset="0"/>
              </a:rPr>
              <a:t>Our process involved analyzing sentences in each paper to find relationships, represented as 'subject', 'relation', and 'object' - like finding who is doing what to whom in a sentence.</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Automating with Python: </a:t>
            </a:r>
            <a:r>
              <a:rPr lang="en-US" sz="2000" dirty="0">
                <a:latin typeface="Calibri" panose="020F0502020204030204" pitchFamily="34" charset="0"/>
                <a:ea typeface="Calibri" panose="020F0502020204030204" pitchFamily="34" charset="0"/>
                <a:cs typeface="Calibri" panose="020F0502020204030204" pitchFamily="34" charset="0"/>
              </a:rPr>
              <a:t>We automated this task for all papers using a Python script that worked through each abstract to find these relationships.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Preparing for Knowledge Graph Construction: </a:t>
            </a:r>
            <a:r>
              <a:rPr lang="en-US" sz="2000" dirty="0">
                <a:latin typeface="Calibri" panose="020F0502020204030204" pitchFamily="34" charset="0"/>
                <a:ea typeface="Calibri" panose="020F0502020204030204" pitchFamily="34" charset="0"/>
                <a:cs typeface="Calibri" panose="020F0502020204030204" pitchFamily="34" charset="0"/>
              </a:rPr>
              <a:t>With all these connections identified, we're now ready to build a knowledge graph that will visually show how different terms in ALS research are linked, helping us to discover new insights about the disease.</a:t>
            </a: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9772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03EF818-EDF6-480C-9B86-0A3B979BCC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design</Template>
  <TotalTime>4943</TotalTime>
  <Words>1675</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Tw Cen MT</vt:lpstr>
      <vt:lpstr>Circuit</vt:lpstr>
      <vt:lpstr>Constructing the AMYOTROPHIC LATERAL SCLEROSIS (ALS) Knowledge Graph</vt:lpstr>
      <vt:lpstr>Introduction</vt:lpstr>
      <vt:lpstr>Overview of the problem:</vt:lpstr>
      <vt:lpstr>Methodology</vt:lpstr>
      <vt:lpstr>Corpus selection:</vt:lpstr>
      <vt:lpstr>Entity Extraction:</vt:lpstr>
      <vt:lpstr>Entity Extraction</vt:lpstr>
      <vt:lpstr>Entity merging </vt:lpstr>
      <vt:lpstr>Extracting Relationships</vt:lpstr>
      <vt:lpstr>Building Knowledge Graph</vt:lpstr>
      <vt:lpstr>PowerPoint Presentation</vt:lpstr>
      <vt:lpstr>Knowledge Graph for one pmid</vt:lpstr>
      <vt:lpstr>PowerPoint Presentation</vt:lpstr>
      <vt:lpstr>Future work</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Constructing the AMYOTROPHIC LATERAL SCLEROSIS (ALS) Knowledge Graph</dc:title>
  <dc:creator>Naraharisetti Pravallika</dc:creator>
  <cp:lastModifiedBy>Naraharisetti Pravallika</cp:lastModifiedBy>
  <cp:revision>3</cp:revision>
  <dcterms:created xsi:type="dcterms:W3CDTF">2023-12-04T23:07:09Z</dcterms:created>
  <dcterms:modified xsi:type="dcterms:W3CDTF">2023-12-10T04:53:20Z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