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759" r:id="rId2"/>
  </p:sldMasterIdLst>
  <p:notesMasterIdLst>
    <p:notesMasterId r:id="rId19"/>
  </p:notesMasterIdLst>
  <p:sldIdLst>
    <p:sldId id="256" r:id="rId3"/>
    <p:sldId id="257" r:id="rId4"/>
    <p:sldId id="258" r:id="rId5"/>
    <p:sldId id="27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B7352-8A91-4FD6-9046-DEB68BA32C43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909F0-4258-45C5-BE4D-A50065330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8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909F0-4258-45C5-BE4D-A50065330A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5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98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10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7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2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77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14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6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7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97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96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133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229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9420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23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7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0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1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9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5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6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5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37794-CE39-40DD-AFE3-65E7729BE9F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743" y="681023"/>
            <a:ext cx="9144000" cy="1512721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Pneumonia Detection </a:t>
            </a:r>
            <a:r>
              <a:rPr lang="en-US" sz="4000" dirty="0" smtClean="0"/>
              <a:t>from </a:t>
            </a:r>
            <a:br>
              <a:rPr lang="en-US" sz="4000" dirty="0" smtClean="0"/>
            </a:br>
            <a:r>
              <a:rPr lang="en-US" sz="4000" dirty="0" smtClean="0"/>
              <a:t>Chest X-Ray Images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743" y="3468914"/>
            <a:ext cx="9144000" cy="3176146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/>
              <a:t>By</a:t>
            </a:r>
          </a:p>
          <a:p>
            <a:pPr algn="r"/>
            <a:r>
              <a:rPr lang="en-US" dirty="0" smtClean="0"/>
              <a:t>A Jyotishwara Prasad and N Mukesh </a:t>
            </a:r>
          </a:p>
          <a:p>
            <a:pPr algn="r"/>
            <a:r>
              <a:rPr lang="en-US" dirty="0" smtClean="0"/>
              <a:t>(Geetanjali College of Engineering and Technology) </a:t>
            </a:r>
          </a:p>
          <a:p>
            <a:pPr algn="r"/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E Pravallika , P Saileswar Reddy and K R G Deepak Teja  </a:t>
            </a:r>
          </a:p>
          <a:p>
            <a:pPr algn="r"/>
            <a:r>
              <a:rPr lang="en-US" dirty="0" smtClean="0"/>
              <a:t>(JNTUA College of Engineering, Pulivendula)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15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2" b="60746"/>
          <a:stretch/>
        </p:blipFill>
        <p:spPr>
          <a:xfrm>
            <a:off x="1458350" y="2018714"/>
            <a:ext cx="4185488" cy="801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42" b="6475"/>
          <a:stretch/>
        </p:blipFill>
        <p:spPr>
          <a:xfrm>
            <a:off x="6719667" y="2077329"/>
            <a:ext cx="4185488" cy="7432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58350" y="75870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Functions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err="1" smtClean="0"/>
              <a:t>image_data_format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72" y="3123531"/>
            <a:ext cx="7088541" cy="23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507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89" y="3063540"/>
            <a:ext cx="8242266" cy="1941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89" y="862411"/>
            <a:ext cx="10749651" cy="149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47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41" y="265711"/>
            <a:ext cx="8414887" cy="5759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845" y="5178108"/>
            <a:ext cx="4695565" cy="8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88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8969" y="676065"/>
            <a:ext cx="101060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fit_generator</a:t>
            </a:r>
            <a:r>
              <a:rPr lang="en-US" b="1" dirty="0" smtClean="0"/>
              <a:t>()   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 err="1" smtClean="0"/>
              <a:t>fit_generator</a:t>
            </a:r>
            <a:r>
              <a:rPr lang="en-US" dirty="0" smtClean="0"/>
              <a:t>() , you don't pass the x and y directly, instead they come from a generator.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Generator is used when you want to avoid duplicate data when using multiprocessing. </a:t>
            </a:r>
          </a:p>
          <a:p>
            <a:endParaRPr lang="en-US" dirty="0"/>
          </a:p>
          <a:p>
            <a:r>
              <a:rPr lang="en-US" b="1" dirty="0" smtClean="0"/>
              <a:t>keras’ </a:t>
            </a:r>
            <a:r>
              <a:rPr lang="en-US" b="1" dirty="0" err="1" smtClean="0"/>
              <a:t>fit_generator</a:t>
            </a:r>
            <a:r>
              <a:rPr lang="en-US" b="1" dirty="0" smtClean="0"/>
              <a:t>() function is used 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smtClean="0"/>
              <a:t>datasets are often too large to fit into memory.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 avoid </a:t>
            </a:r>
            <a:r>
              <a:rPr lang="en-US" dirty="0" err="1" smtClean="0"/>
              <a:t>overfitting</a:t>
            </a:r>
            <a:r>
              <a:rPr lang="en-US" dirty="0" smtClean="0"/>
              <a:t> and increase the ability of our model.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69" y="4092385"/>
            <a:ext cx="9748206" cy="207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28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0982" y="886144"/>
            <a:ext cx="3102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evaluate_generator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82" y="2844189"/>
            <a:ext cx="9161996" cy="16728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00982" y="1634334"/>
            <a:ext cx="9334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Evaluates the model on a data generator.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Predicts the accuracy of 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5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1389" y="84335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Output 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Accuracy for </a:t>
            </a:r>
            <a:r>
              <a:rPr lang="en-US" dirty="0" err="1" smtClean="0"/>
              <a:t>train_data</a:t>
            </a:r>
            <a:r>
              <a:rPr lang="en-US" dirty="0" smtClean="0"/>
              <a:t> 	:  95.80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Loss for </a:t>
            </a:r>
            <a:r>
              <a:rPr lang="en-US" dirty="0" err="1" smtClean="0"/>
              <a:t>train_data</a:t>
            </a:r>
            <a:r>
              <a:rPr lang="en-US" dirty="0" smtClean="0"/>
              <a:t>  	: 13.14 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Accuracy of </a:t>
            </a:r>
            <a:r>
              <a:rPr lang="en-US" dirty="0" err="1" smtClean="0"/>
              <a:t>Test_Data</a:t>
            </a:r>
            <a:r>
              <a:rPr lang="en-US" dirty="0" smtClean="0"/>
              <a:t> 	:  90.31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1388" y="3345921"/>
            <a:ext cx="99768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Conclusion 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Thus a model was built for detecting pneumonia from scanned X-ray images by using CNN with </a:t>
            </a:r>
          </a:p>
          <a:p>
            <a:r>
              <a:rPr lang="en-US" sz="2000" dirty="0" smtClean="0"/>
              <a:t>an accuracy of </a:t>
            </a:r>
            <a:r>
              <a:rPr lang="en-US" sz="2000" b="1" dirty="0" smtClean="0"/>
              <a:t>95% (on </a:t>
            </a:r>
            <a:r>
              <a:rPr lang="en-US" sz="2000" b="1" dirty="0" err="1" smtClean="0"/>
              <a:t>train_data</a:t>
            </a:r>
            <a:r>
              <a:rPr lang="en-US" sz="2000" b="1" dirty="0" smtClean="0"/>
              <a:t>)</a:t>
            </a:r>
            <a:r>
              <a:rPr lang="en-US" sz="2000" dirty="0" smtClean="0"/>
              <a:t> and an accuracy of </a:t>
            </a:r>
            <a:r>
              <a:rPr lang="en-US" sz="2000" b="1" dirty="0" smtClean="0"/>
              <a:t>90% (on </a:t>
            </a:r>
            <a:r>
              <a:rPr lang="en-US" sz="2000" b="1" dirty="0" err="1" smtClean="0"/>
              <a:t>test_data</a:t>
            </a:r>
            <a:r>
              <a:rPr lang="en-US" sz="2000" b="1" dirty="0" smtClean="0"/>
              <a:t>)</a:t>
            </a:r>
            <a:r>
              <a:rPr lang="en-US" sz="2000" dirty="0" smtClean="0"/>
              <a:t> approximately.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9752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8879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848976"/>
            <a:ext cx="109006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Problem Statement: </a:t>
            </a:r>
          </a:p>
          <a:p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To detect Pneumonia clouds in scanned Chest X-Rays of pediatric patients using CNN( </a:t>
            </a:r>
            <a:r>
              <a:rPr lang="fr-FR" sz="2400" dirty="0" smtClean="0"/>
              <a:t>Convolutional Neural Networks</a:t>
            </a:r>
            <a:r>
              <a:rPr lang="en-US" sz="2400" dirty="0" smtClean="0"/>
              <a:t>).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14400" y="3836131"/>
            <a:ext cx="54573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Tools/Libraries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Languages 	: Python </a:t>
            </a:r>
          </a:p>
          <a:p>
            <a:r>
              <a:rPr lang="en-US" dirty="0" smtClean="0"/>
              <a:t>Tools/IDE 		: Anaconda</a:t>
            </a:r>
          </a:p>
          <a:p>
            <a:r>
              <a:rPr lang="en-US" dirty="0" smtClean="0"/>
              <a:t>Libraries 		: keras, tensorflow, pillow, matplotlib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1" y="2696496"/>
            <a:ext cx="508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Domain 		 : Artificial Intelligence</a:t>
            </a:r>
          </a:p>
          <a:p>
            <a:r>
              <a:rPr lang="fr-FR" dirty="0" smtClean="0"/>
              <a:t>Sub-Domain	 : Image Recognition</a:t>
            </a:r>
          </a:p>
          <a:p>
            <a:r>
              <a:rPr lang="fr-FR" dirty="0" smtClean="0"/>
              <a:t>Techniques 	 : Convolutional Neural Networks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138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6629" y="1876696"/>
            <a:ext cx="10421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Artificial intelligence (AI) </a:t>
            </a:r>
            <a:r>
              <a:rPr lang="en-US" dirty="0" smtClean="0"/>
              <a:t>is the branch of computer science which aims to create intelligence machines.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6629" y="711200"/>
            <a:ext cx="1042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Technical Details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1146629" y="2690336"/>
            <a:ext cx="10421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Image processing </a:t>
            </a:r>
            <a:r>
              <a:rPr lang="en-US" dirty="0" smtClean="0"/>
              <a:t>is a method to perform some operations on an image, in order to get an enhanced image or to extract some useful information from it.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6629" y="37636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Neuron</a:t>
            </a:r>
            <a:r>
              <a:rPr lang="en-US" dirty="0" smtClean="0"/>
              <a:t> (also called nerve cell) is a cell that carries electrical impulses. Neurons are the basic units of the nervous system. Every neuron is made of a cell body (also called a soma), dendrites and an axon. Dendrites and axons are nerve fibers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28" y="3780974"/>
            <a:ext cx="4475760" cy="255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66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6627" y="1135679"/>
            <a:ext cx="10153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Neural Network </a:t>
            </a:r>
            <a:r>
              <a:rPr lang="en-US" dirty="0" smtClean="0"/>
              <a:t>is a network or circuit of neurons, or in a modern sense, an artificial neural network, composed of artificial neurons or </a:t>
            </a:r>
            <a:r>
              <a:rPr lang="en-US" b="1" dirty="0" smtClean="0"/>
              <a:t>nodes</a:t>
            </a:r>
            <a:r>
              <a:rPr lang="en-US" dirty="0" smtClean="0"/>
              <a:t> for solving Artificial Intelligence (AI) problems.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27" y="2106570"/>
            <a:ext cx="6778172" cy="33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8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9257" y="876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Convolutional Neural Networks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A Convolutional Neural Network (CNN) is a class of deep neural networks, most commonly applied to analyzing visual imagery.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7"/>
          <a:stretch/>
        </p:blipFill>
        <p:spPr>
          <a:xfrm>
            <a:off x="769257" y="2630376"/>
            <a:ext cx="9938848" cy="38411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79657" y="876050"/>
            <a:ext cx="29284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Building Blocks </a:t>
            </a:r>
          </a:p>
          <a:p>
            <a:endParaRPr lang="en-US" dirty="0" smtClean="0"/>
          </a:p>
          <a:p>
            <a:r>
              <a:rPr lang="en-US" dirty="0" smtClean="0"/>
              <a:t>Convolution Layer </a:t>
            </a:r>
          </a:p>
          <a:p>
            <a:r>
              <a:rPr lang="en-US" dirty="0" smtClean="0"/>
              <a:t>Pooling Layer </a:t>
            </a:r>
          </a:p>
          <a:p>
            <a:r>
              <a:rPr lang="en-US" dirty="0" smtClean="0"/>
              <a:t>RELU Layer </a:t>
            </a:r>
          </a:p>
          <a:p>
            <a:r>
              <a:rPr lang="en-US" dirty="0" smtClean="0"/>
              <a:t>Full Connection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8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7420" y="710048"/>
            <a:ext cx="1057927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2400" b="1" dirty="0" smtClean="0"/>
              <a:t>Dataset Details  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b="1" dirty="0" smtClean="0"/>
              <a:t>Dataset Name </a:t>
            </a:r>
            <a:r>
              <a:rPr lang="en-US" dirty="0" smtClean="0"/>
              <a:t>:         chest-</a:t>
            </a:r>
            <a:r>
              <a:rPr lang="en-US" dirty="0" err="1" smtClean="0"/>
              <a:t>xray</a:t>
            </a:r>
            <a:r>
              <a:rPr lang="en-US" dirty="0" smtClean="0"/>
              <a:t>-pneumonia </a:t>
            </a:r>
          </a:p>
          <a:p>
            <a:r>
              <a:rPr lang="en-US" dirty="0"/>
              <a:t>	</a:t>
            </a:r>
            <a:r>
              <a:rPr lang="en-US" b="1" dirty="0" smtClean="0"/>
              <a:t>Dataset source </a:t>
            </a:r>
            <a:r>
              <a:rPr lang="en-US" dirty="0" smtClean="0"/>
              <a:t>:         https://www.kaggle.com/paultimothymooney/chest-xray-pneumonia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Chest X-ray images of pediatric patients of one to five years old were selected as part of patients’ routine clinical care and grouped in this dataset. </a:t>
            </a:r>
          </a:p>
          <a:p>
            <a:r>
              <a:rPr lang="en-US" dirty="0" smtClean="0"/>
              <a:t>The Dataset is organized into three folders (train, test and </a:t>
            </a:r>
            <a:r>
              <a:rPr lang="en-US" dirty="0" err="1" smtClean="0"/>
              <a:t>val</a:t>
            </a:r>
            <a:r>
              <a:rPr lang="en-US" dirty="0" smtClean="0"/>
              <a:t>) and contains two subfolders (Pneumonia/Normal) for each image category.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09" y="3729789"/>
            <a:ext cx="2332194" cy="210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03" y="3673704"/>
            <a:ext cx="2307590" cy="21031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79109" y="5929661"/>
            <a:ext cx="2361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X-ray of Normal Person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82606" y="5859694"/>
            <a:ext cx="3550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X-ray of Pneumonia Infected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17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7845" y="683012"/>
            <a:ext cx="100068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Libraries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Keras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Open-source neural-network library written in Python.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Capable of running on top of </a:t>
            </a:r>
            <a:r>
              <a:rPr lang="en-US" dirty="0" err="1" smtClean="0"/>
              <a:t>TensorFlow</a:t>
            </a:r>
            <a:r>
              <a:rPr lang="en-US" dirty="0" smtClean="0"/>
              <a:t>, Microsoft Cognitive Toolkit, </a:t>
            </a:r>
            <a:r>
              <a:rPr lang="en-US" dirty="0" err="1" smtClean="0"/>
              <a:t>Theano</a:t>
            </a:r>
            <a:r>
              <a:rPr lang="en-US" dirty="0" smtClean="0"/>
              <a:t>, or </a:t>
            </a:r>
            <a:r>
              <a:rPr lang="en-US" dirty="0" err="1" smtClean="0"/>
              <a:t>PlaidML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It focuses on being user friendly, modular, and extensible.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3778" y="3719456"/>
            <a:ext cx="1000681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TensorFlow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Free and open-source software library for dataflow and differentiable programming across a range of tasks.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Also used for machine learning applications such as neural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649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6693" y="1100230"/>
            <a:ext cx="98739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Pillow 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Python Imaging Library (abbreviated as PIL) (in newer versions known as Pillow) is a free library for the Python programming language that adds support for opening, manipulating, and saving many different image file formats.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It is available for Windows, Mac OS X and Linux.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6693" y="3408554"/>
            <a:ext cx="987391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Matplotlib 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 plotting library for the Python programming language and its numerical mathematics extension </a:t>
            </a:r>
            <a:r>
              <a:rPr lang="en-US" dirty="0" err="1" smtClean="0"/>
              <a:t>NumPy</a:t>
            </a:r>
            <a:r>
              <a:rPr lang="en-US" dirty="0" smtClean="0"/>
              <a:t>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Provides an object-oriented API for embedding plots into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174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67" y="3231270"/>
            <a:ext cx="4355528" cy="30710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86667" y="922946"/>
            <a:ext cx="10403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Loading Image Path</a:t>
            </a:r>
          </a:p>
          <a:p>
            <a:endParaRPr lang="en-US" dirty="0"/>
          </a:p>
          <a:p>
            <a:r>
              <a:rPr lang="en-US" dirty="0" err="1" smtClean="0"/>
              <a:t>img_n</a:t>
            </a:r>
            <a:r>
              <a:rPr lang="en-US" dirty="0" smtClean="0"/>
              <a:t> = </a:t>
            </a:r>
            <a:r>
              <a:rPr lang="en-US" dirty="0" err="1" smtClean="0"/>
              <a:t>load_img</a:t>
            </a:r>
            <a:r>
              <a:rPr lang="en-US" dirty="0" smtClean="0"/>
              <a:t>('G:/AI/chest-</a:t>
            </a:r>
            <a:r>
              <a:rPr lang="en-US" dirty="0" err="1" smtClean="0"/>
              <a:t>xray</a:t>
            </a:r>
            <a:r>
              <a:rPr lang="en-US" dirty="0" smtClean="0"/>
              <a:t>-pneumonia/</a:t>
            </a:r>
            <a:r>
              <a:rPr lang="en-US" dirty="0" err="1" smtClean="0"/>
              <a:t>chest_xray</a:t>
            </a:r>
            <a:r>
              <a:rPr lang="en-US" dirty="0" smtClean="0"/>
              <a:t>/</a:t>
            </a:r>
            <a:r>
              <a:rPr lang="en-US" dirty="0" err="1" smtClean="0"/>
              <a:t>chest_xray</a:t>
            </a:r>
            <a:r>
              <a:rPr lang="en-US" dirty="0" smtClean="0"/>
              <a:t>/train/NORMAL/IM-0234-0001.jpeg')</a:t>
            </a:r>
          </a:p>
          <a:p>
            <a:r>
              <a:rPr lang="en-US" dirty="0" err="1" smtClean="0"/>
              <a:t>plt.imshow</a:t>
            </a:r>
            <a:r>
              <a:rPr lang="en-US" dirty="0" smtClean="0"/>
              <a:t>(</a:t>
            </a:r>
            <a:r>
              <a:rPr lang="en-US" dirty="0" err="1" smtClean="0"/>
              <a:t>img_n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plt.title</a:t>
            </a:r>
            <a:r>
              <a:rPr lang="en-US" dirty="0" smtClean="0"/>
              <a:t>("Normal")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b="1" dirty="0" smtClean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91516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157</TotalTime>
  <Words>533</Words>
  <Application>Microsoft Office PowerPoint</Application>
  <PresentationFormat>Widescreen</PresentationFormat>
  <Paragraphs>96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Trebuchet MS</vt:lpstr>
      <vt:lpstr>Tw Cen MT</vt:lpstr>
      <vt:lpstr>Tw Cen MT Condensed</vt:lpstr>
      <vt:lpstr>Wingdings</vt:lpstr>
      <vt:lpstr>Wingdings 3</vt:lpstr>
      <vt:lpstr>Integral</vt:lpstr>
      <vt:lpstr>Facet</vt:lpstr>
      <vt:lpstr>Pneumonia Detection from  Chest X-Ray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Detection from Chest X-Ray Images</dc:title>
  <dc:creator>K R G Deepak Teja</dc:creator>
  <cp:lastModifiedBy>K R G Deepak Teja</cp:lastModifiedBy>
  <cp:revision>82</cp:revision>
  <dcterms:created xsi:type="dcterms:W3CDTF">2019-05-24T13:19:53Z</dcterms:created>
  <dcterms:modified xsi:type="dcterms:W3CDTF">2019-05-24T15:57:16Z</dcterms:modified>
</cp:coreProperties>
</file>