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63" r:id="rId2"/>
    <p:sldId id="362" r:id="rId3"/>
    <p:sldId id="352" r:id="rId4"/>
    <p:sldId id="364" r:id="rId5"/>
    <p:sldId id="353" r:id="rId6"/>
    <p:sldId id="368" r:id="rId7"/>
    <p:sldId id="367" r:id="rId8"/>
    <p:sldId id="365" r:id="rId9"/>
    <p:sldId id="366" r:id="rId10"/>
    <p:sldId id="361" r:id="rId11"/>
    <p:sldId id="369" r:id="rId12"/>
    <p:sldId id="370" r:id="rId13"/>
  </p:sldIdLst>
  <p:sldSz cx="9144000" cy="5143500" type="screen16x9"/>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66FF"/>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089" autoAdjust="0"/>
    <p:restoredTop sz="91979" autoAdjust="0"/>
  </p:normalViewPr>
  <p:slideViewPr>
    <p:cSldViewPr snapToGrid="0">
      <p:cViewPr varScale="1">
        <p:scale>
          <a:sx n="92" d="100"/>
          <a:sy n="92" d="100"/>
        </p:scale>
        <p:origin x="1206"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3177" tIns="46589" rIns="93177" bIns="46589" rtlCol="0"/>
          <a:lstStyle>
            <a:lvl1pPr algn="r">
              <a:defRPr sz="1200"/>
            </a:lvl1pPr>
          </a:lstStyle>
          <a:p>
            <a:fld id="{965504ED-601C-9F41-A2BB-A84CD9D575D8}" type="datetimeFigureOut">
              <a:rPr lang="en-US" smtClean="0"/>
              <a:t>11/9/2015</a:t>
            </a:fld>
            <a:endParaRPr lang="en-US" dirty="0"/>
          </a:p>
        </p:txBody>
      </p:sp>
      <p:sp>
        <p:nvSpPr>
          <p:cNvPr id="4" name="Footer Placeholder 3"/>
          <p:cNvSpPr>
            <a:spLocks noGrp="1"/>
          </p:cNvSpPr>
          <p:nvPr>
            <p:ph type="ftr" sz="quarter" idx="2"/>
          </p:nvPr>
        </p:nvSpPr>
        <p:spPr>
          <a:xfrm>
            <a:off x="0"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33107"/>
            <a:ext cx="2944283" cy="496570"/>
          </a:xfrm>
          <a:prstGeom prst="rect">
            <a:avLst/>
          </a:prstGeom>
        </p:spPr>
        <p:txBody>
          <a:bodyPr vert="horz" lIns="93177" tIns="46589" rIns="93177" bIns="46589"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48645" y="0"/>
            <a:ext cx="2944283" cy="496570"/>
          </a:xfrm>
          <a:prstGeom prst="rect">
            <a:avLst/>
          </a:prstGeom>
        </p:spPr>
        <p:txBody>
          <a:bodyPr vert="horz" lIns="93177" tIns="46589" rIns="93177" bIns="46589" rtlCol="0"/>
          <a:lstStyle>
            <a:lvl1pPr algn="r">
              <a:defRPr sz="1200"/>
            </a:lvl1pPr>
          </a:lstStyle>
          <a:p>
            <a:fld id="{C4499A69-9E3B-7C4C-9E3F-523F007A72CB}" type="datetimeFigureOut">
              <a:rPr lang="en-US" smtClean="0"/>
              <a:t>11/9/2015</a:t>
            </a:fld>
            <a:endParaRPr lang="en-US" dirty="0"/>
          </a:p>
        </p:txBody>
      </p:sp>
      <p:sp>
        <p:nvSpPr>
          <p:cNvPr id="4" name="Slide Image Placeholder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8645" y="9433107"/>
            <a:ext cx="2944283" cy="496570"/>
          </a:xfrm>
          <a:prstGeom prst="rect">
            <a:avLst/>
          </a:prstGeom>
        </p:spPr>
        <p:txBody>
          <a:bodyPr vert="horz" lIns="93177" tIns="46589" rIns="93177" bIns="46589"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1</a:t>
            </a:fld>
            <a:endParaRPr lang="en-GB" dirty="0"/>
          </a:p>
        </p:txBody>
      </p:sp>
    </p:spTree>
    <p:extLst>
      <p:ext uri="{BB962C8B-B14F-4D97-AF65-F5344CB8AC3E}">
        <p14:creationId xmlns:p14="http://schemas.microsoft.com/office/powerpoint/2010/main" val="259665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2</a:t>
            </a:fld>
            <a:endParaRPr lang="en-GB" dirty="0"/>
          </a:p>
        </p:txBody>
      </p:sp>
    </p:spTree>
    <p:extLst>
      <p:ext uri="{BB962C8B-B14F-4D97-AF65-F5344CB8AC3E}">
        <p14:creationId xmlns:p14="http://schemas.microsoft.com/office/powerpoint/2010/main" val="380881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3</a:t>
            </a:fld>
            <a:endParaRPr lang="en-GB" dirty="0"/>
          </a:p>
        </p:txBody>
      </p:sp>
    </p:spTree>
    <p:extLst>
      <p:ext uri="{BB962C8B-B14F-4D97-AF65-F5344CB8AC3E}">
        <p14:creationId xmlns:p14="http://schemas.microsoft.com/office/powerpoint/2010/main" val="275817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4</a:t>
            </a:fld>
            <a:endParaRPr lang="en-GB" dirty="0"/>
          </a:p>
        </p:txBody>
      </p:sp>
    </p:spTree>
    <p:extLst>
      <p:ext uri="{BB962C8B-B14F-4D97-AF65-F5344CB8AC3E}">
        <p14:creationId xmlns:p14="http://schemas.microsoft.com/office/powerpoint/2010/main" val="10042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5</a:t>
            </a:fld>
            <a:endParaRPr lang="en-GB" dirty="0"/>
          </a:p>
        </p:txBody>
      </p:sp>
    </p:spTree>
    <p:extLst>
      <p:ext uri="{BB962C8B-B14F-4D97-AF65-F5344CB8AC3E}">
        <p14:creationId xmlns:p14="http://schemas.microsoft.com/office/powerpoint/2010/main" val="2758171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6</a:t>
            </a:fld>
            <a:endParaRPr lang="en-GB" dirty="0"/>
          </a:p>
        </p:txBody>
      </p:sp>
    </p:spTree>
    <p:extLst>
      <p:ext uri="{BB962C8B-B14F-4D97-AF65-F5344CB8AC3E}">
        <p14:creationId xmlns:p14="http://schemas.microsoft.com/office/powerpoint/2010/main" val="105130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7</a:t>
            </a:fld>
            <a:endParaRPr lang="en-GB" dirty="0"/>
          </a:p>
        </p:txBody>
      </p:sp>
    </p:spTree>
    <p:extLst>
      <p:ext uri="{BB962C8B-B14F-4D97-AF65-F5344CB8AC3E}">
        <p14:creationId xmlns:p14="http://schemas.microsoft.com/office/powerpoint/2010/main" val="235681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8</a:t>
            </a:fld>
            <a:endParaRPr lang="en-GB" dirty="0"/>
          </a:p>
        </p:txBody>
      </p:sp>
    </p:spTree>
    <p:extLst>
      <p:ext uri="{BB962C8B-B14F-4D97-AF65-F5344CB8AC3E}">
        <p14:creationId xmlns:p14="http://schemas.microsoft.com/office/powerpoint/2010/main" val="8219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9</a:t>
            </a:fld>
            <a:endParaRPr lang="en-GB" dirty="0"/>
          </a:p>
        </p:txBody>
      </p:sp>
    </p:spTree>
    <p:extLst>
      <p:ext uri="{BB962C8B-B14F-4D97-AF65-F5344CB8AC3E}">
        <p14:creationId xmlns:p14="http://schemas.microsoft.com/office/powerpoint/2010/main" val="311897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2015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508672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731837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b="74"/>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13522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88234"/>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lvl1pPr>
              <a:defRPr lang="en-US" sz="1800" b="0">
                <a:latin typeface="Century Gothic" panose="020B0502020202020204" pitchFamily="34" charset="0"/>
              </a:defRPr>
            </a:lvl1pPr>
          </a:lstStyle>
          <a:p>
            <a:pPr lvl="0"/>
            <a:r>
              <a:rPr lang="en-US" smtClean="0"/>
              <a:t>Click to edit Master title style</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63802755-11BF-49D8-996A-5149E2C37F28}" type="slidenum">
              <a:rPr lang="en-US" smtClean="0"/>
              <a:pPr>
                <a:defRPr/>
              </a:pPr>
              <a:t>‹#›</a:t>
            </a:fld>
            <a:endParaRPr lang="en-US" dirty="0"/>
          </a:p>
        </p:txBody>
      </p:sp>
    </p:spTree>
    <p:extLst>
      <p:ext uri="{BB962C8B-B14F-4D97-AF65-F5344CB8AC3E}">
        <p14:creationId xmlns:p14="http://schemas.microsoft.com/office/powerpoint/2010/main" val="32427110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349251" y="4817269"/>
            <a:ext cx="3967163" cy="276225"/>
          </a:xfrm>
          <a:prstGeom prst="rect">
            <a:avLst/>
          </a:prstGeom>
          <a:ln/>
        </p:spPr>
        <p:txBody>
          <a:bodyPr/>
          <a:lstStyle>
            <a:lvl1pPr>
              <a:defRPr/>
            </a:lvl1pPr>
          </a:lstStyle>
          <a:p>
            <a:endParaRPr lang="en-US" dirty="0">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fld id="{C76BF74F-E196-4F3C-925F-15B085FF433B}" type="slidenum">
              <a:rPr lang="en-US" smtClean="0"/>
              <a:pPr/>
              <a:t>‹#›</a:t>
            </a:fld>
            <a:endParaRPr lang="en-US" dirty="0"/>
          </a:p>
        </p:txBody>
      </p:sp>
    </p:spTree>
    <p:extLst>
      <p:ext uri="{BB962C8B-B14F-4D97-AF65-F5344CB8AC3E}">
        <p14:creationId xmlns:p14="http://schemas.microsoft.com/office/powerpoint/2010/main" val="14495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b="41"/>
          <a:stretch/>
        </p:blipFill>
        <p:spPr>
          <a:xfrm>
            <a:off x="-1" y="0"/>
            <a:ext cx="8652933" cy="5143500"/>
          </a:xfrm>
          <a:prstGeom prst="rect">
            <a:avLst/>
          </a:prstGeom>
        </p:spPr>
      </p:pic>
      <p:sp>
        <p:nvSpPr>
          <p:cNvPr id="11" name="TextBox 10"/>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2014 Cognizant </a:t>
            </a:r>
            <a:endParaRPr lang="en-US" sz="900" dirty="0">
              <a:solidFill>
                <a:schemeClr val="bg1"/>
              </a:solidFill>
              <a:latin typeface="+mn-lt"/>
              <a:cs typeface="Arial"/>
            </a:endParaRPr>
          </a:p>
        </p:txBody>
      </p:sp>
      <p:pic>
        <p:nvPicPr>
          <p:cNvPr id="14" name="Picture 13"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930400"/>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9"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2015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b="41"/>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2014 Cognizant </a:t>
            </a:r>
            <a:endParaRPr lang="en-US" sz="900" dirty="0">
              <a:solidFill>
                <a:schemeClr val="bg1"/>
              </a:solidFill>
              <a:latin typeface="+mn-lt"/>
              <a:cs typeface="Arial"/>
            </a:endParaRPr>
          </a:p>
        </p:txBody>
      </p:sp>
      <p:pic>
        <p:nvPicPr>
          <p:cNvPr id="20" name="Picture 19"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2015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25510" y="4781162"/>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75" r:id="rId4"/>
    <p:sldLayoutId id="2147483666" r:id="rId5"/>
    <p:sldLayoutId id="2147483661" r:id="rId6"/>
    <p:sldLayoutId id="2147483650" r:id="rId7"/>
    <p:sldLayoutId id="2147483651" r:id="rId8"/>
    <p:sldLayoutId id="2147483665" r:id="rId9"/>
    <p:sldLayoutId id="2147483668" r:id="rId10"/>
    <p:sldLayoutId id="2147483673" r:id="rId11"/>
    <p:sldLayoutId id="2147483663" r:id="rId12"/>
    <p:sldLayoutId id="2147483664" r:id="rId13"/>
    <p:sldLayoutId id="2147483670" r:id="rId14"/>
    <p:sldLayoutId id="2147483669" r:id="rId15"/>
    <p:sldLayoutId id="2147483667" r:id="rId16"/>
    <p:sldLayoutId id="2147483672" r:id="rId17"/>
    <p:sldLayoutId id="2147483676" r:id="rId18"/>
    <p:sldLayoutId id="2147483677" r:id="rId1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1</a:t>
            </a:fld>
            <a:endParaRPr lang="en-US" dirty="0">
              <a:latin typeface="Century Gothic" panose="020B0502020202020204" pitchFamily="34" charset="0"/>
            </a:endParaRPr>
          </a:p>
        </p:txBody>
      </p:sp>
      <p:sp>
        <p:nvSpPr>
          <p:cNvPr id="2" name="Rectangle 1"/>
          <p:cNvSpPr/>
          <p:nvPr/>
        </p:nvSpPr>
        <p:spPr>
          <a:xfrm>
            <a:off x="304800" y="879039"/>
            <a:ext cx="7620000" cy="954107"/>
          </a:xfrm>
          <a:prstGeom prst="rect">
            <a:avLst/>
          </a:prstGeom>
        </p:spPr>
        <p:txBody>
          <a:bodyPr wrap="square">
            <a:spAutoFit/>
          </a:bodyPr>
          <a:lstStyle/>
          <a:p>
            <a:r>
              <a:rPr lang="en-GB" sz="1400" dirty="0" smtClean="0">
                <a:solidFill>
                  <a:srgbClr val="FF0000"/>
                </a:solidFill>
              </a:rPr>
              <a:t>Q#1 </a:t>
            </a:r>
            <a:r>
              <a:rPr lang="en-GB" sz="1400" dirty="0">
                <a:solidFill>
                  <a:srgbClr val="FF0000"/>
                </a:solidFill>
              </a:rPr>
              <a:t>:</a:t>
            </a:r>
            <a:r>
              <a:rPr lang="en-GB" sz="1400" dirty="0"/>
              <a:t> When button maker John Taylor and iron producer and dealer Sampson  set up a private banking business in Dale End, Birmingham. The first branch office opened in Oldbury, some six miles (10 km) west of Birmingham, in 1864. The symbol adopted by the founder was the beehive, representing industry and hard work</a:t>
            </a:r>
            <a:r>
              <a:rPr lang="en-GB" sz="1400" dirty="0" smtClean="0"/>
              <a:t>.</a:t>
            </a:r>
            <a:endParaRPr lang="en-GB" sz="1400" dirty="0"/>
          </a:p>
        </p:txBody>
      </p:sp>
      <p:pic>
        <p:nvPicPr>
          <p:cNvPr id="3" name="Picture 2"/>
          <p:cNvPicPr>
            <a:picLocks noChangeAspect="1"/>
          </p:cNvPicPr>
          <p:nvPr/>
        </p:nvPicPr>
        <p:blipFill>
          <a:blip r:embed="rId3"/>
          <a:stretch>
            <a:fillRect/>
          </a:stretch>
        </p:blipFill>
        <p:spPr>
          <a:xfrm>
            <a:off x="381000" y="1857563"/>
            <a:ext cx="2209800" cy="1428750"/>
          </a:xfrm>
          <a:prstGeom prst="rect">
            <a:avLst/>
          </a:prstGeom>
        </p:spPr>
      </p:pic>
      <p:pic>
        <p:nvPicPr>
          <p:cNvPr id="5" name="Picture 4"/>
          <p:cNvPicPr>
            <a:picLocks noChangeAspect="1"/>
          </p:cNvPicPr>
          <p:nvPr/>
        </p:nvPicPr>
        <p:blipFill>
          <a:blip r:embed="rId4"/>
          <a:stretch>
            <a:fillRect/>
          </a:stretch>
        </p:blipFill>
        <p:spPr>
          <a:xfrm>
            <a:off x="3006870" y="1857564"/>
            <a:ext cx="2147022" cy="1428750"/>
          </a:xfrm>
          <a:prstGeom prst="rect">
            <a:avLst/>
          </a:prstGeom>
        </p:spPr>
      </p:pic>
      <p:pic>
        <p:nvPicPr>
          <p:cNvPr id="10" name="Picture 9"/>
          <p:cNvPicPr>
            <a:picLocks noChangeAspect="1"/>
          </p:cNvPicPr>
          <p:nvPr/>
        </p:nvPicPr>
        <p:blipFill>
          <a:blip r:embed="rId5"/>
          <a:stretch>
            <a:fillRect/>
          </a:stretch>
        </p:blipFill>
        <p:spPr>
          <a:xfrm>
            <a:off x="5427085" y="1857563"/>
            <a:ext cx="2137497" cy="1428750"/>
          </a:xfrm>
          <a:prstGeom prst="rect">
            <a:avLst/>
          </a:prstGeom>
        </p:spPr>
      </p:pic>
    </p:spTree>
    <p:extLst>
      <p:ext uri="{BB962C8B-B14F-4D97-AF65-F5344CB8AC3E}">
        <p14:creationId xmlns:p14="http://schemas.microsoft.com/office/powerpoint/2010/main" val="41748304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63802755-11BF-49D8-996A-5149E2C37F28}" type="slidenum">
              <a:rPr lang="en-US" smtClean="0"/>
              <a:pPr>
                <a:defRPr/>
              </a:pPr>
              <a:t>10</a:t>
            </a:fld>
            <a:endParaRPr lang="en-US" dirty="0"/>
          </a:p>
        </p:txBody>
      </p:sp>
      <p:sp>
        <p:nvSpPr>
          <p:cNvPr id="4" name="Rectangle 3"/>
          <p:cNvSpPr/>
          <p:nvPr/>
        </p:nvSpPr>
        <p:spPr>
          <a:xfrm>
            <a:off x="283644" y="496974"/>
            <a:ext cx="8499392" cy="307777"/>
          </a:xfrm>
          <a:prstGeom prst="rect">
            <a:avLst/>
          </a:prstGeom>
        </p:spPr>
        <p:txBody>
          <a:bodyPr wrap="square">
            <a:spAutoFit/>
          </a:bodyPr>
          <a:lstStyle/>
          <a:p>
            <a:r>
              <a:rPr lang="en-GB" sz="1400" dirty="0" smtClean="0">
                <a:solidFill>
                  <a:srgbClr val="FF0000"/>
                </a:solidFill>
              </a:rPr>
              <a:t>Q#10: </a:t>
            </a:r>
            <a:r>
              <a:rPr lang="en-GB" sz="1400" dirty="0" smtClean="0"/>
              <a:t>Which European city is planning on launching its own digital currency</a:t>
            </a:r>
            <a:r>
              <a:rPr lang="en-GB" sz="1400" dirty="0" smtClean="0"/>
              <a:t>?</a:t>
            </a:r>
            <a:endParaRPr lang="en-GB" sz="1400" dirty="0" smtClean="0"/>
          </a:p>
        </p:txBody>
      </p:sp>
      <p:pic>
        <p:nvPicPr>
          <p:cNvPr id="2" name="Picture 1"/>
          <p:cNvPicPr>
            <a:picLocks noChangeAspect="1"/>
          </p:cNvPicPr>
          <p:nvPr/>
        </p:nvPicPr>
        <p:blipFill>
          <a:blip r:embed="rId2"/>
          <a:stretch>
            <a:fillRect/>
          </a:stretch>
        </p:blipFill>
        <p:spPr>
          <a:xfrm>
            <a:off x="429058" y="1014845"/>
            <a:ext cx="2075151" cy="1409700"/>
          </a:xfrm>
          <a:prstGeom prst="rect">
            <a:avLst/>
          </a:prstGeom>
        </p:spPr>
      </p:pic>
      <p:pic>
        <p:nvPicPr>
          <p:cNvPr id="9" name="Picture 8"/>
          <p:cNvPicPr>
            <a:picLocks noChangeAspect="1"/>
          </p:cNvPicPr>
          <p:nvPr/>
        </p:nvPicPr>
        <p:blipFill>
          <a:blip r:embed="rId3"/>
          <a:stretch>
            <a:fillRect/>
          </a:stretch>
        </p:blipFill>
        <p:spPr>
          <a:xfrm>
            <a:off x="2771775" y="1014845"/>
            <a:ext cx="2000250" cy="1409700"/>
          </a:xfrm>
          <a:prstGeom prst="rect">
            <a:avLst/>
          </a:prstGeom>
        </p:spPr>
      </p:pic>
      <p:pic>
        <p:nvPicPr>
          <p:cNvPr id="10" name="Picture 9"/>
          <p:cNvPicPr>
            <a:picLocks noChangeAspect="1"/>
          </p:cNvPicPr>
          <p:nvPr/>
        </p:nvPicPr>
        <p:blipFill>
          <a:blip r:embed="rId4"/>
          <a:stretch>
            <a:fillRect/>
          </a:stretch>
        </p:blipFill>
        <p:spPr>
          <a:xfrm>
            <a:off x="5039591" y="1014845"/>
            <a:ext cx="2317173" cy="1409700"/>
          </a:xfrm>
          <a:prstGeom prst="rect">
            <a:avLst/>
          </a:prstGeom>
        </p:spPr>
      </p:pic>
    </p:spTree>
    <p:extLst>
      <p:ext uri="{BB962C8B-B14F-4D97-AF65-F5344CB8AC3E}">
        <p14:creationId xmlns:p14="http://schemas.microsoft.com/office/powerpoint/2010/main" val="3188542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63802755-11BF-49D8-996A-5149E2C37F28}" type="slidenum">
              <a:rPr lang="en-US" smtClean="0"/>
              <a:pPr>
                <a:defRPr/>
              </a:pPr>
              <a:t>11</a:t>
            </a:fld>
            <a:endParaRPr lang="en-US" dirty="0"/>
          </a:p>
        </p:txBody>
      </p:sp>
      <p:sp>
        <p:nvSpPr>
          <p:cNvPr id="6" name="Rectangle 5"/>
          <p:cNvSpPr/>
          <p:nvPr/>
        </p:nvSpPr>
        <p:spPr>
          <a:xfrm>
            <a:off x="283644" y="1111828"/>
            <a:ext cx="8651792" cy="738664"/>
          </a:xfrm>
          <a:prstGeom prst="rect">
            <a:avLst/>
          </a:prstGeom>
        </p:spPr>
        <p:txBody>
          <a:bodyPr wrap="square">
            <a:spAutoFit/>
          </a:bodyPr>
          <a:lstStyle/>
          <a:p>
            <a:r>
              <a:rPr lang="en-GB" sz="1400" dirty="0" smtClean="0">
                <a:solidFill>
                  <a:srgbClr val="FF0000"/>
                </a:solidFill>
              </a:rPr>
              <a:t>Q#11: </a:t>
            </a:r>
            <a:r>
              <a:rPr lang="en-GB" sz="1400" dirty="0" smtClean="0"/>
              <a:t>At present, SEPA is required for euro payments in the euro area. Non-euro countries, Denmark and the UK are required to join SEPA by what date?</a:t>
            </a:r>
          </a:p>
          <a:p>
            <a:endParaRPr lang="en-GB" sz="1400" dirty="0" smtClean="0"/>
          </a:p>
        </p:txBody>
      </p:sp>
      <p:pic>
        <p:nvPicPr>
          <p:cNvPr id="9" name="Picture 8"/>
          <p:cNvPicPr>
            <a:picLocks noChangeAspect="1"/>
          </p:cNvPicPr>
          <p:nvPr/>
        </p:nvPicPr>
        <p:blipFill>
          <a:blip r:embed="rId2"/>
          <a:stretch>
            <a:fillRect/>
          </a:stretch>
        </p:blipFill>
        <p:spPr>
          <a:xfrm>
            <a:off x="309243" y="1701318"/>
            <a:ext cx="1873827" cy="1427329"/>
          </a:xfrm>
          <a:prstGeom prst="rect">
            <a:avLst/>
          </a:prstGeom>
        </p:spPr>
      </p:pic>
      <p:pic>
        <p:nvPicPr>
          <p:cNvPr id="10" name="Picture 9"/>
          <p:cNvPicPr>
            <a:picLocks noChangeAspect="1"/>
          </p:cNvPicPr>
          <p:nvPr/>
        </p:nvPicPr>
        <p:blipFill>
          <a:blip r:embed="rId3"/>
          <a:stretch>
            <a:fillRect/>
          </a:stretch>
        </p:blipFill>
        <p:spPr>
          <a:xfrm>
            <a:off x="2452667" y="1701318"/>
            <a:ext cx="1984251" cy="1427329"/>
          </a:xfrm>
          <a:prstGeom prst="rect">
            <a:avLst/>
          </a:prstGeom>
        </p:spPr>
      </p:pic>
      <p:pic>
        <p:nvPicPr>
          <p:cNvPr id="11" name="Picture 10"/>
          <p:cNvPicPr>
            <a:picLocks noChangeAspect="1"/>
          </p:cNvPicPr>
          <p:nvPr/>
        </p:nvPicPr>
        <p:blipFill>
          <a:blip r:embed="rId4"/>
          <a:stretch>
            <a:fillRect/>
          </a:stretch>
        </p:blipFill>
        <p:spPr>
          <a:xfrm>
            <a:off x="4609540" y="1701318"/>
            <a:ext cx="1957515" cy="1427329"/>
          </a:xfrm>
          <a:prstGeom prst="rect">
            <a:avLst/>
          </a:prstGeom>
        </p:spPr>
      </p:pic>
    </p:spTree>
    <p:extLst>
      <p:ext uri="{BB962C8B-B14F-4D97-AF65-F5344CB8AC3E}">
        <p14:creationId xmlns:p14="http://schemas.microsoft.com/office/powerpoint/2010/main" val="2922755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63802755-11BF-49D8-996A-5149E2C37F28}" type="slidenum">
              <a:rPr lang="en-US" smtClean="0"/>
              <a:pPr>
                <a:defRPr/>
              </a:pPr>
              <a:t>12</a:t>
            </a:fld>
            <a:endParaRPr lang="en-US" dirty="0"/>
          </a:p>
        </p:txBody>
      </p:sp>
      <p:sp>
        <p:nvSpPr>
          <p:cNvPr id="8" name="Rectangle 7"/>
          <p:cNvSpPr/>
          <p:nvPr/>
        </p:nvSpPr>
        <p:spPr>
          <a:xfrm>
            <a:off x="309243" y="840768"/>
            <a:ext cx="8651792" cy="307777"/>
          </a:xfrm>
          <a:prstGeom prst="rect">
            <a:avLst/>
          </a:prstGeom>
        </p:spPr>
        <p:txBody>
          <a:bodyPr wrap="square">
            <a:spAutoFit/>
          </a:bodyPr>
          <a:lstStyle/>
          <a:p>
            <a:r>
              <a:rPr lang="en-GB" sz="1400" dirty="0" smtClean="0">
                <a:solidFill>
                  <a:srgbClr val="FF0000"/>
                </a:solidFill>
              </a:rPr>
              <a:t>Q#12:</a:t>
            </a:r>
            <a:r>
              <a:rPr lang="en-GB" sz="1400" dirty="0" smtClean="0"/>
              <a:t> </a:t>
            </a:r>
            <a:r>
              <a:rPr lang="en-GB" sz="1400" dirty="0"/>
              <a:t>Which bank has the following slogan ‘Love your bank at last</a:t>
            </a:r>
            <a:r>
              <a:rPr lang="en-GB" sz="1400" dirty="0" smtClean="0"/>
              <a:t>’?</a:t>
            </a:r>
            <a:endParaRPr lang="en-GB" sz="1400" dirty="0" smtClean="0"/>
          </a:p>
        </p:txBody>
      </p:sp>
      <p:pic>
        <p:nvPicPr>
          <p:cNvPr id="2" name="Picture 1"/>
          <p:cNvPicPr>
            <a:picLocks noChangeAspect="1"/>
          </p:cNvPicPr>
          <p:nvPr/>
        </p:nvPicPr>
        <p:blipFill>
          <a:blip r:embed="rId2"/>
          <a:stretch>
            <a:fillRect/>
          </a:stretch>
        </p:blipFill>
        <p:spPr>
          <a:xfrm>
            <a:off x="426460" y="1587645"/>
            <a:ext cx="2422849" cy="1425720"/>
          </a:xfrm>
          <a:prstGeom prst="rect">
            <a:avLst/>
          </a:prstGeom>
        </p:spPr>
      </p:pic>
      <p:pic>
        <p:nvPicPr>
          <p:cNvPr id="12" name="Picture 11"/>
          <p:cNvPicPr>
            <a:picLocks noChangeAspect="1"/>
          </p:cNvPicPr>
          <p:nvPr/>
        </p:nvPicPr>
        <p:blipFill>
          <a:blip r:embed="rId3"/>
          <a:stretch>
            <a:fillRect/>
          </a:stretch>
        </p:blipFill>
        <p:spPr>
          <a:xfrm>
            <a:off x="3269673" y="1587645"/>
            <a:ext cx="2209800" cy="1428750"/>
          </a:xfrm>
          <a:prstGeom prst="rect">
            <a:avLst/>
          </a:prstGeom>
        </p:spPr>
      </p:pic>
      <p:pic>
        <p:nvPicPr>
          <p:cNvPr id="13" name="Picture 12"/>
          <p:cNvPicPr>
            <a:picLocks noChangeAspect="1"/>
          </p:cNvPicPr>
          <p:nvPr/>
        </p:nvPicPr>
        <p:blipFill>
          <a:blip r:embed="rId4"/>
          <a:stretch>
            <a:fillRect/>
          </a:stretch>
        </p:blipFill>
        <p:spPr>
          <a:xfrm>
            <a:off x="5899837" y="1589092"/>
            <a:ext cx="2257027" cy="1457325"/>
          </a:xfrm>
          <a:prstGeom prst="rect">
            <a:avLst/>
          </a:prstGeom>
        </p:spPr>
      </p:pic>
    </p:spTree>
    <p:extLst>
      <p:ext uri="{BB962C8B-B14F-4D97-AF65-F5344CB8AC3E}">
        <p14:creationId xmlns:p14="http://schemas.microsoft.com/office/powerpoint/2010/main" val="4023920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2</a:t>
            </a:fld>
            <a:endParaRPr lang="en-US" dirty="0">
              <a:latin typeface="Century Gothic" panose="020B0502020202020204" pitchFamily="34" charset="0"/>
            </a:endParaRPr>
          </a:p>
        </p:txBody>
      </p:sp>
      <p:sp>
        <p:nvSpPr>
          <p:cNvPr id="9" name="Rectangle 8"/>
          <p:cNvSpPr/>
          <p:nvPr/>
        </p:nvSpPr>
        <p:spPr>
          <a:xfrm>
            <a:off x="309243" y="606159"/>
            <a:ext cx="8291513" cy="523220"/>
          </a:xfrm>
          <a:prstGeom prst="rect">
            <a:avLst/>
          </a:prstGeom>
        </p:spPr>
        <p:txBody>
          <a:bodyPr wrap="square">
            <a:spAutoFit/>
          </a:bodyPr>
          <a:lstStyle/>
          <a:p>
            <a:r>
              <a:rPr lang="en-GB" sz="1400" dirty="0" smtClean="0">
                <a:solidFill>
                  <a:srgbClr val="FF0000"/>
                </a:solidFill>
              </a:rPr>
              <a:t>Q2 :</a:t>
            </a:r>
            <a:r>
              <a:rPr lang="en-GB" sz="1400" dirty="0" smtClean="0"/>
              <a:t> Which of the worlds largest online travel agencies has announced that they will be accepting bitcoins as a payment method. </a:t>
            </a:r>
          </a:p>
        </p:txBody>
      </p:sp>
      <p:pic>
        <p:nvPicPr>
          <p:cNvPr id="10" name="Picture 9"/>
          <p:cNvPicPr>
            <a:picLocks noChangeAspect="1"/>
          </p:cNvPicPr>
          <p:nvPr/>
        </p:nvPicPr>
        <p:blipFill>
          <a:blip r:embed="rId3"/>
          <a:stretch>
            <a:fillRect/>
          </a:stretch>
        </p:blipFill>
        <p:spPr>
          <a:xfrm>
            <a:off x="3015095" y="1519671"/>
            <a:ext cx="2095500" cy="1046884"/>
          </a:xfrm>
          <a:prstGeom prst="rect">
            <a:avLst/>
          </a:prstGeom>
        </p:spPr>
      </p:pic>
      <p:pic>
        <p:nvPicPr>
          <p:cNvPr id="11" name="Picture 10"/>
          <p:cNvPicPr>
            <a:picLocks noChangeAspect="1"/>
          </p:cNvPicPr>
          <p:nvPr/>
        </p:nvPicPr>
        <p:blipFill>
          <a:blip r:embed="rId4"/>
          <a:stretch>
            <a:fillRect/>
          </a:stretch>
        </p:blipFill>
        <p:spPr>
          <a:xfrm>
            <a:off x="5373398" y="1435244"/>
            <a:ext cx="2200275" cy="942975"/>
          </a:xfrm>
          <a:prstGeom prst="rect">
            <a:avLst/>
          </a:prstGeom>
        </p:spPr>
      </p:pic>
      <p:pic>
        <p:nvPicPr>
          <p:cNvPr id="12" name="Picture 11"/>
          <p:cNvPicPr>
            <a:picLocks noChangeAspect="1"/>
          </p:cNvPicPr>
          <p:nvPr/>
        </p:nvPicPr>
        <p:blipFill>
          <a:blip r:embed="rId5"/>
          <a:stretch>
            <a:fillRect/>
          </a:stretch>
        </p:blipFill>
        <p:spPr>
          <a:xfrm>
            <a:off x="783431" y="1494991"/>
            <a:ext cx="1400175" cy="800100"/>
          </a:xfrm>
          <a:prstGeom prst="rect">
            <a:avLst/>
          </a:prstGeom>
        </p:spPr>
      </p:pic>
    </p:spTree>
    <p:extLst>
      <p:ext uri="{BB962C8B-B14F-4D97-AF65-F5344CB8AC3E}">
        <p14:creationId xmlns:p14="http://schemas.microsoft.com/office/powerpoint/2010/main" val="37092477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3</a:t>
            </a:fld>
            <a:endParaRPr lang="en-US" dirty="0">
              <a:latin typeface="Century Gothic" panose="020B0502020202020204" pitchFamily="34" charset="0"/>
            </a:endParaRPr>
          </a:p>
        </p:txBody>
      </p:sp>
      <p:sp>
        <p:nvSpPr>
          <p:cNvPr id="4" name="Rectangle 3"/>
          <p:cNvSpPr/>
          <p:nvPr/>
        </p:nvSpPr>
        <p:spPr>
          <a:xfrm>
            <a:off x="327024" y="852811"/>
            <a:ext cx="8626612" cy="523220"/>
          </a:xfrm>
          <a:prstGeom prst="rect">
            <a:avLst/>
          </a:prstGeom>
        </p:spPr>
        <p:txBody>
          <a:bodyPr wrap="square">
            <a:spAutoFit/>
          </a:bodyPr>
          <a:lstStyle/>
          <a:p>
            <a:r>
              <a:rPr lang="en-GB" sz="1400" dirty="0" smtClean="0">
                <a:solidFill>
                  <a:srgbClr val="FF0000"/>
                </a:solidFill>
              </a:rPr>
              <a:t>Q#3 </a:t>
            </a:r>
            <a:r>
              <a:rPr lang="en-GB" sz="1400" dirty="0">
                <a:solidFill>
                  <a:srgbClr val="FF0000"/>
                </a:solidFill>
              </a:rPr>
              <a:t>: </a:t>
            </a:r>
            <a:r>
              <a:rPr lang="en-GB" sz="1400" dirty="0">
                <a:solidFill>
                  <a:srgbClr val="00B0F0"/>
                </a:solidFill>
              </a:rPr>
              <a:t>In May 1958, the Bank was the first UK bank to appoint a female bank manager. Hilda Harding managed the Bank’s Hanover Square branch in London </a:t>
            </a:r>
          </a:p>
        </p:txBody>
      </p:sp>
      <p:pic>
        <p:nvPicPr>
          <p:cNvPr id="5" name="Picture 4"/>
          <p:cNvPicPr>
            <a:picLocks noChangeAspect="1"/>
          </p:cNvPicPr>
          <p:nvPr/>
        </p:nvPicPr>
        <p:blipFill>
          <a:blip r:embed="rId3"/>
          <a:stretch>
            <a:fillRect/>
          </a:stretch>
        </p:blipFill>
        <p:spPr>
          <a:xfrm>
            <a:off x="432954" y="1736728"/>
            <a:ext cx="2209800" cy="1428750"/>
          </a:xfrm>
          <a:prstGeom prst="rect">
            <a:avLst/>
          </a:prstGeom>
        </p:spPr>
      </p:pic>
      <p:pic>
        <p:nvPicPr>
          <p:cNvPr id="16" name="Picture 15"/>
          <p:cNvPicPr>
            <a:picLocks noChangeAspect="1"/>
          </p:cNvPicPr>
          <p:nvPr/>
        </p:nvPicPr>
        <p:blipFill>
          <a:blip r:embed="rId4"/>
          <a:stretch>
            <a:fillRect/>
          </a:stretch>
        </p:blipFill>
        <p:spPr>
          <a:xfrm>
            <a:off x="3099519" y="1736728"/>
            <a:ext cx="2137497" cy="1428750"/>
          </a:xfrm>
          <a:prstGeom prst="rect">
            <a:avLst/>
          </a:prstGeom>
        </p:spPr>
      </p:pic>
      <p:pic>
        <p:nvPicPr>
          <p:cNvPr id="6" name="Picture 5"/>
          <p:cNvPicPr>
            <a:picLocks noChangeAspect="1"/>
          </p:cNvPicPr>
          <p:nvPr/>
        </p:nvPicPr>
        <p:blipFill>
          <a:blip r:embed="rId5"/>
          <a:stretch>
            <a:fillRect/>
          </a:stretch>
        </p:blipFill>
        <p:spPr>
          <a:xfrm>
            <a:off x="5733616" y="1736728"/>
            <a:ext cx="2124075" cy="1428750"/>
          </a:xfrm>
          <a:prstGeom prst="rect">
            <a:avLst/>
          </a:prstGeom>
        </p:spPr>
      </p:pic>
    </p:spTree>
    <p:extLst>
      <p:ext uri="{BB962C8B-B14F-4D97-AF65-F5344CB8AC3E}">
        <p14:creationId xmlns:p14="http://schemas.microsoft.com/office/powerpoint/2010/main" val="3931415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4</a:t>
            </a:fld>
            <a:endParaRPr lang="en-US" dirty="0">
              <a:latin typeface="Century Gothic" panose="020B0502020202020204" pitchFamily="34" charset="0"/>
            </a:endParaRPr>
          </a:p>
        </p:txBody>
      </p:sp>
      <p:sp>
        <p:nvSpPr>
          <p:cNvPr id="14" name="Rectangle 13"/>
          <p:cNvSpPr/>
          <p:nvPr/>
        </p:nvSpPr>
        <p:spPr>
          <a:xfrm>
            <a:off x="309243" y="649706"/>
            <a:ext cx="5105401" cy="523220"/>
          </a:xfrm>
          <a:prstGeom prst="rect">
            <a:avLst/>
          </a:prstGeom>
        </p:spPr>
        <p:txBody>
          <a:bodyPr wrap="square">
            <a:spAutoFit/>
          </a:bodyPr>
          <a:lstStyle/>
          <a:p>
            <a:r>
              <a:rPr lang="en-GB" sz="1400" dirty="0" smtClean="0">
                <a:solidFill>
                  <a:srgbClr val="FF0000"/>
                </a:solidFill>
              </a:rPr>
              <a:t>Q#4</a:t>
            </a:r>
            <a:r>
              <a:rPr lang="en-GB" sz="1400" dirty="0" smtClean="0"/>
              <a:t> </a:t>
            </a:r>
            <a:r>
              <a:rPr lang="en-GB" sz="1400" dirty="0" smtClean="0"/>
              <a:t>: This is it the Signature </a:t>
            </a:r>
            <a:r>
              <a:rPr lang="en-GB" sz="1400" dirty="0"/>
              <a:t>of United States financier </a:t>
            </a:r>
            <a:r>
              <a:rPr lang="en-GB" sz="1400" dirty="0" smtClean="0"/>
              <a:t>, identify him</a:t>
            </a:r>
            <a:r>
              <a:rPr lang="en-GB" sz="1400" dirty="0" smtClean="0"/>
              <a:t>.</a:t>
            </a:r>
            <a:endParaRPr lang="en-GB" sz="1400" dirty="0" smtClean="0"/>
          </a:p>
        </p:txBody>
      </p:sp>
      <p:pic>
        <p:nvPicPr>
          <p:cNvPr id="15" name="Picture 2" descr="File:CAB 1918 Morgan John Pierpont sign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75" y="1168005"/>
            <a:ext cx="3711575" cy="953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889413" y="2288597"/>
            <a:ext cx="1104900" cy="1114425"/>
          </a:xfrm>
          <a:prstGeom prst="rect">
            <a:avLst/>
          </a:prstGeom>
        </p:spPr>
      </p:pic>
      <p:pic>
        <p:nvPicPr>
          <p:cNvPr id="2" name="Picture 1"/>
          <p:cNvPicPr>
            <a:picLocks noChangeAspect="1"/>
          </p:cNvPicPr>
          <p:nvPr/>
        </p:nvPicPr>
        <p:blipFill>
          <a:blip r:embed="rId5"/>
          <a:stretch>
            <a:fillRect/>
          </a:stretch>
        </p:blipFill>
        <p:spPr>
          <a:xfrm>
            <a:off x="578841" y="2288597"/>
            <a:ext cx="1143000" cy="1085850"/>
          </a:xfrm>
          <a:prstGeom prst="rect">
            <a:avLst/>
          </a:prstGeom>
        </p:spPr>
      </p:pic>
      <p:pic>
        <p:nvPicPr>
          <p:cNvPr id="5" name="Picture 4"/>
          <p:cNvPicPr>
            <a:picLocks noChangeAspect="1"/>
          </p:cNvPicPr>
          <p:nvPr/>
        </p:nvPicPr>
        <p:blipFill>
          <a:blip r:embed="rId6"/>
          <a:stretch>
            <a:fillRect/>
          </a:stretch>
        </p:blipFill>
        <p:spPr>
          <a:xfrm>
            <a:off x="3161885" y="2298122"/>
            <a:ext cx="1104900" cy="1104900"/>
          </a:xfrm>
          <a:prstGeom prst="rect">
            <a:avLst/>
          </a:prstGeom>
        </p:spPr>
      </p:pic>
    </p:spTree>
    <p:extLst>
      <p:ext uri="{BB962C8B-B14F-4D97-AF65-F5344CB8AC3E}">
        <p14:creationId xmlns:p14="http://schemas.microsoft.com/office/powerpoint/2010/main" val="16697170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5</a:t>
            </a:fld>
            <a:endParaRPr lang="en-US" dirty="0">
              <a:latin typeface="Century Gothic" panose="020B0502020202020204" pitchFamily="34" charset="0"/>
            </a:endParaRPr>
          </a:p>
        </p:txBody>
      </p:sp>
      <p:sp>
        <p:nvSpPr>
          <p:cNvPr id="9" name="Rectangle 8"/>
          <p:cNvSpPr/>
          <p:nvPr/>
        </p:nvSpPr>
        <p:spPr>
          <a:xfrm>
            <a:off x="304361" y="652345"/>
            <a:ext cx="8291513" cy="954107"/>
          </a:xfrm>
          <a:prstGeom prst="rect">
            <a:avLst/>
          </a:prstGeom>
        </p:spPr>
        <p:txBody>
          <a:bodyPr wrap="square">
            <a:spAutoFit/>
          </a:bodyPr>
          <a:lstStyle/>
          <a:p>
            <a:r>
              <a:rPr lang="en-GB" sz="1400" dirty="0" smtClean="0">
                <a:solidFill>
                  <a:srgbClr val="FF0000"/>
                </a:solidFill>
              </a:rPr>
              <a:t>Q#5 </a:t>
            </a:r>
            <a:r>
              <a:rPr lang="en-GB" sz="1400" dirty="0" smtClean="0"/>
              <a:t>:The </a:t>
            </a:r>
            <a:r>
              <a:rPr lang="en-GB" sz="1400" dirty="0"/>
              <a:t>company organically entered the leasing and credit card sectors, and its introduction of US dollar denominated certificates of deposit in London marked the first new negotiable instrument in the market since 1888. Later to become part of MasterCard, the bank introduced credit card – popularly known as the "Everything Card</a:t>
            </a:r>
            <a:r>
              <a:rPr lang="en-GB" sz="1400" dirty="0" smtClean="0"/>
              <a:t>" </a:t>
            </a:r>
            <a:r>
              <a:rPr lang="en-GB" sz="1400" dirty="0"/>
              <a:t>in 1967</a:t>
            </a:r>
            <a:r>
              <a:rPr lang="en-GB" sz="1400" dirty="0" smtClean="0"/>
              <a:t>.</a:t>
            </a:r>
            <a:endParaRPr lang="en-GB" sz="1400" dirty="0" smtClean="0"/>
          </a:p>
        </p:txBody>
      </p:sp>
      <p:pic>
        <p:nvPicPr>
          <p:cNvPr id="2" name="Picture 1"/>
          <p:cNvPicPr>
            <a:picLocks noChangeAspect="1"/>
          </p:cNvPicPr>
          <p:nvPr/>
        </p:nvPicPr>
        <p:blipFill>
          <a:blip r:embed="rId3"/>
          <a:stretch>
            <a:fillRect/>
          </a:stretch>
        </p:blipFill>
        <p:spPr>
          <a:xfrm>
            <a:off x="413472" y="1724228"/>
            <a:ext cx="2319338" cy="1395026"/>
          </a:xfrm>
          <a:prstGeom prst="rect">
            <a:avLst/>
          </a:prstGeom>
        </p:spPr>
      </p:pic>
      <p:pic>
        <p:nvPicPr>
          <p:cNvPr id="15" name="Picture 14"/>
          <p:cNvPicPr>
            <a:picLocks noChangeAspect="1"/>
          </p:cNvPicPr>
          <p:nvPr/>
        </p:nvPicPr>
        <p:blipFill>
          <a:blip r:embed="rId4"/>
          <a:stretch>
            <a:fillRect/>
          </a:stretch>
        </p:blipFill>
        <p:spPr>
          <a:xfrm>
            <a:off x="3078740" y="1730459"/>
            <a:ext cx="2137497" cy="1384645"/>
          </a:xfrm>
          <a:prstGeom prst="rect">
            <a:avLst/>
          </a:prstGeom>
        </p:spPr>
      </p:pic>
      <p:pic>
        <p:nvPicPr>
          <p:cNvPr id="3" name="Picture 2"/>
          <p:cNvPicPr>
            <a:picLocks noChangeAspect="1"/>
          </p:cNvPicPr>
          <p:nvPr/>
        </p:nvPicPr>
        <p:blipFill>
          <a:blip r:embed="rId5"/>
          <a:stretch>
            <a:fillRect/>
          </a:stretch>
        </p:blipFill>
        <p:spPr>
          <a:xfrm>
            <a:off x="5663045" y="1724228"/>
            <a:ext cx="2299422" cy="1390876"/>
          </a:xfrm>
          <a:prstGeom prst="rect">
            <a:avLst/>
          </a:prstGeom>
        </p:spPr>
      </p:pic>
    </p:spTree>
    <p:extLst>
      <p:ext uri="{BB962C8B-B14F-4D97-AF65-F5344CB8AC3E}">
        <p14:creationId xmlns:p14="http://schemas.microsoft.com/office/powerpoint/2010/main" val="25585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6</a:t>
            </a:fld>
            <a:endParaRPr lang="en-US" dirty="0">
              <a:latin typeface="Century Gothic" panose="020B0502020202020204" pitchFamily="34" charset="0"/>
            </a:endParaRPr>
          </a:p>
        </p:txBody>
      </p:sp>
      <p:sp>
        <p:nvSpPr>
          <p:cNvPr id="4" name="Rectangle 3"/>
          <p:cNvSpPr/>
          <p:nvPr/>
        </p:nvSpPr>
        <p:spPr>
          <a:xfrm>
            <a:off x="304361" y="665159"/>
            <a:ext cx="8314175" cy="954107"/>
          </a:xfrm>
          <a:prstGeom prst="rect">
            <a:avLst/>
          </a:prstGeom>
        </p:spPr>
        <p:txBody>
          <a:bodyPr wrap="square">
            <a:spAutoFit/>
          </a:bodyPr>
          <a:lstStyle/>
          <a:p>
            <a:r>
              <a:rPr lang="en-GB" sz="1400" dirty="0" smtClean="0">
                <a:solidFill>
                  <a:srgbClr val="FF0000"/>
                </a:solidFill>
              </a:rPr>
              <a:t>Q#6 </a:t>
            </a:r>
            <a:r>
              <a:rPr lang="en-GB" sz="1400" dirty="0" smtClean="0">
                <a:solidFill>
                  <a:srgbClr val="FF0000"/>
                </a:solidFill>
              </a:rPr>
              <a:t>:</a:t>
            </a:r>
            <a:r>
              <a:rPr lang="en-GB" sz="1400" dirty="0" smtClean="0"/>
              <a:t>Founded </a:t>
            </a:r>
            <a:r>
              <a:rPr lang="en-GB" sz="1400" dirty="0"/>
              <a:t>by Alfred Escher in 1856 under the name Schweizerische Kreditanstalt </a:t>
            </a:r>
            <a:r>
              <a:rPr lang="en-GB" sz="1400" dirty="0" smtClean="0"/>
              <a:t>in </a:t>
            </a:r>
            <a:r>
              <a:rPr lang="en-GB" sz="1400" dirty="0"/>
              <a:t>order to fund the development of Switzerland's rail system. It issued loans that helped create Switzerland's electrical grid and the European rail system. It also helped develop the country's currency system and funded entrepreneurship</a:t>
            </a:r>
            <a:r>
              <a:rPr lang="en-GB" sz="1400" dirty="0" smtClean="0"/>
              <a:t>.</a:t>
            </a:r>
            <a:endParaRPr lang="en-GB" sz="1400" dirty="0" smtClean="0"/>
          </a:p>
        </p:txBody>
      </p:sp>
      <p:pic>
        <p:nvPicPr>
          <p:cNvPr id="3" name="Picture 2"/>
          <p:cNvPicPr>
            <a:picLocks noChangeAspect="1"/>
          </p:cNvPicPr>
          <p:nvPr/>
        </p:nvPicPr>
        <p:blipFill>
          <a:blip r:embed="rId3"/>
          <a:stretch>
            <a:fillRect/>
          </a:stretch>
        </p:blipFill>
        <p:spPr>
          <a:xfrm>
            <a:off x="2954047" y="1976437"/>
            <a:ext cx="2466975" cy="1457325"/>
          </a:xfrm>
          <a:prstGeom prst="rect">
            <a:avLst/>
          </a:prstGeom>
        </p:spPr>
      </p:pic>
      <p:pic>
        <p:nvPicPr>
          <p:cNvPr id="6" name="Picture 5"/>
          <p:cNvPicPr>
            <a:picLocks noChangeAspect="1"/>
          </p:cNvPicPr>
          <p:nvPr/>
        </p:nvPicPr>
        <p:blipFill>
          <a:blip r:embed="rId4"/>
          <a:stretch>
            <a:fillRect/>
          </a:stretch>
        </p:blipFill>
        <p:spPr>
          <a:xfrm>
            <a:off x="487939" y="1976437"/>
            <a:ext cx="2162175" cy="1419225"/>
          </a:xfrm>
          <a:prstGeom prst="rect">
            <a:avLst/>
          </a:prstGeom>
        </p:spPr>
      </p:pic>
      <p:pic>
        <p:nvPicPr>
          <p:cNvPr id="7" name="Picture 6"/>
          <p:cNvPicPr>
            <a:picLocks noChangeAspect="1"/>
          </p:cNvPicPr>
          <p:nvPr/>
        </p:nvPicPr>
        <p:blipFill>
          <a:blip r:embed="rId5"/>
          <a:stretch>
            <a:fillRect/>
          </a:stretch>
        </p:blipFill>
        <p:spPr>
          <a:xfrm>
            <a:off x="5820785" y="1976437"/>
            <a:ext cx="2367252" cy="1419225"/>
          </a:xfrm>
          <a:prstGeom prst="rect">
            <a:avLst/>
          </a:prstGeom>
        </p:spPr>
      </p:pic>
    </p:spTree>
    <p:extLst>
      <p:ext uri="{BB962C8B-B14F-4D97-AF65-F5344CB8AC3E}">
        <p14:creationId xmlns:p14="http://schemas.microsoft.com/office/powerpoint/2010/main" val="5449306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7</a:t>
            </a:fld>
            <a:endParaRPr lang="en-US" dirty="0">
              <a:latin typeface="Century Gothic" panose="020B0502020202020204" pitchFamily="34" charset="0"/>
            </a:endParaRPr>
          </a:p>
        </p:txBody>
      </p:sp>
      <p:sp>
        <p:nvSpPr>
          <p:cNvPr id="13" name="Rectangle 12"/>
          <p:cNvSpPr/>
          <p:nvPr/>
        </p:nvSpPr>
        <p:spPr>
          <a:xfrm>
            <a:off x="309243" y="839494"/>
            <a:ext cx="8291513" cy="738664"/>
          </a:xfrm>
          <a:prstGeom prst="rect">
            <a:avLst/>
          </a:prstGeom>
        </p:spPr>
        <p:txBody>
          <a:bodyPr wrap="square">
            <a:spAutoFit/>
          </a:bodyPr>
          <a:lstStyle/>
          <a:p>
            <a:r>
              <a:rPr lang="en-GB" sz="1400" dirty="0" smtClean="0">
                <a:solidFill>
                  <a:srgbClr val="FF0000"/>
                </a:solidFill>
              </a:rPr>
              <a:t>Q#7 </a:t>
            </a:r>
            <a:r>
              <a:rPr lang="en-GB" sz="1400" dirty="0" smtClean="0">
                <a:solidFill>
                  <a:srgbClr val="FF0000"/>
                </a:solidFill>
              </a:rPr>
              <a:t>: </a:t>
            </a:r>
            <a:r>
              <a:rPr lang="en-GB" sz="1400" dirty="0" smtClean="0"/>
              <a:t>Formed </a:t>
            </a:r>
            <a:r>
              <a:rPr lang="en-GB" sz="1400" dirty="0"/>
              <a:t>in Glasgow in 1838, it is the smallest of the three Scottish banks. Independent until it was purchased by the Midland Bank in 1920, it was sold to its present owners, the National Australia Bank (NAB) in 1987</a:t>
            </a:r>
            <a:r>
              <a:rPr lang="en-GB" sz="1400" dirty="0" smtClean="0"/>
              <a:t>.</a:t>
            </a:r>
            <a:endParaRPr lang="en-GB" sz="1400" dirty="0"/>
          </a:p>
        </p:txBody>
      </p:sp>
      <p:pic>
        <p:nvPicPr>
          <p:cNvPr id="4" name="Picture 3"/>
          <p:cNvPicPr>
            <a:picLocks noChangeAspect="1"/>
          </p:cNvPicPr>
          <p:nvPr/>
        </p:nvPicPr>
        <p:blipFill>
          <a:blip r:embed="rId3"/>
          <a:stretch>
            <a:fillRect/>
          </a:stretch>
        </p:blipFill>
        <p:spPr>
          <a:xfrm>
            <a:off x="432955" y="1793601"/>
            <a:ext cx="2209800" cy="1571625"/>
          </a:xfrm>
          <a:prstGeom prst="rect">
            <a:avLst/>
          </a:prstGeom>
        </p:spPr>
      </p:pic>
      <p:pic>
        <p:nvPicPr>
          <p:cNvPr id="10" name="Picture 9"/>
          <p:cNvPicPr>
            <a:picLocks noChangeAspect="1"/>
          </p:cNvPicPr>
          <p:nvPr/>
        </p:nvPicPr>
        <p:blipFill>
          <a:blip r:embed="rId4"/>
          <a:stretch>
            <a:fillRect/>
          </a:stretch>
        </p:blipFill>
        <p:spPr>
          <a:xfrm>
            <a:off x="3250189" y="1793600"/>
            <a:ext cx="2124075" cy="1571625"/>
          </a:xfrm>
          <a:prstGeom prst="rect">
            <a:avLst/>
          </a:prstGeom>
        </p:spPr>
      </p:pic>
      <p:pic>
        <p:nvPicPr>
          <p:cNvPr id="5" name="Picture 4"/>
          <p:cNvPicPr>
            <a:picLocks noChangeAspect="1"/>
          </p:cNvPicPr>
          <p:nvPr/>
        </p:nvPicPr>
        <p:blipFill>
          <a:blip r:embed="rId5"/>
          <a:stretch>
            <a:fillRect/>
          </a:stretch>
        </p:blipFill>
        <p:spPr>
          <a:xfrm>
            <a:off x="5583701" y="1793599"/>
            <a:ext cx="2521208" cy="1571625"/>
          </a:xfrm>
          <a:prstGeom prst="rect">
            <a:avLst/>
          </a:prstGeom>
        </p:spPr>
      </p:pic>
    </p:spTree>
    <p:extLst>
      <p:ext uri="{BB962C8B-B14F-4D97-AF65-F5344CB8AC3E}">
        <p14:creationId xmlns:p14="http://schemas.microsoft.com/office/powerpoint/2010/main" val="32713033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8</a:t>
            </a:fld>
            <a:endParaRPr lang="en-US" dirty="0">
              <a:latin typeface="Century Gothic" panose="020B0502020202020204" pitchFamily="34" charset="0"/>
            </a:endParaRPr>
          </a:p>
        </p:txBody>
      </p:sp>
      <p:sp>
        <p:nvSpPr>
          <p:cNvPr id="13" name="Rectangle 12"/>
          <p:cNvSpPr/>
          <p:nvPr/>
        </p:nvSpPr>
        <p:spPr>
          <a:xfrm>
            <a:off x="395287" y="625651"/>
            <a:ext cx="7753350" cy="523220"/>
          </a:xfrm>
          <a:prstGeom prst="rect">
            <a:avLst/>
          </a:prstGeom>
        </p:spPr>
        <p:txBody>
          <a:bodyPr wrap="square">
            <a:spAutoFit/>
          </a:bodyPr>
          <a:lstStyle/>
          <a:p>
            <a:r>
              <a:rPr lang="en-GB" sz="1400" dirty="0" smtClean="0">
                <a:solidFill>
                  <a:srgbClr val="FF0000"/>
                </a:solidFill>
              </a:rPr>
              <a:t>Q#8 </a:t>
            </a:r>
            <a:r>
              <a:rPr lang="en-GB" sz="1400" dirty="0">
                <a:solidFill>
                  <a:srgbClr val="FF0000"/>
                </a:solidFill>
              </a:rPr>
              <a:t>:</a:t>
            </a:r>
            <a:r>
              <a:rPr lang="en-GB" sz="1400" dirty="0"/>
              <a:t> What is a phrase long used on trading floors to describe a short-lived recovery of share prices in a falling stock market. </a:t>
            </a:r>
          </a:p>
        </p:txBody>
      </p:sp>
      <p:pic>
        <p:nvPicPr>
          <p:cNvPr id="5" name="Picture 4"/>
          <p:cNvPicPr>
            <a:picLocks noChangeAspect="1"/>
          </p:cNvPicPr>
          <p:nvPr/>
        </p:nvPicPr>
        <p:blipFill>
          <a:blip r:embed="rId3"/>
          <a:stretch>
            <a:fillRect/>
          </a:stretch>
        </p:blipFill>
        <p:spPr>
          <a:xfrm>
            <a:off x="3629025" y="1709737"/>
            <a:ext cx="1885950" cy="1724025"/>
          </a:xfrm>
          <a:prstGeom prst="rect">
            <a:avLst/>
          </a:prstGeom>
        </p:spPr>
      </p:pic>
      <p:pic>
        <p:nvPicPr>
          <p:cNvPr id="6" name="Picture 5"/>
          <p:cNvPicPr>
            <a:picLocks noChangeAspect="1"/>
          </p:cNvPicPr>
          <p:nvPr/>
        </p:nvPicPr>
        <p:blipFill>
          <a:blip r:embed="rId4"/>
          <a:stretch>
            <a:fillRect/>
          </a:stretch>
        </p:blipFill>
        <p:spPr>
          <a:xfrm>
            <a:off x="5668241" y="1709737"/>
            <a:ext cx="1714500" cy="1724025"/>
          </a:xfrm>
          <a:prstGeom prst="rect">
            <a:avLst/>
          </a:prstGeom>
        </p:spPr>
      </p:pic>
      <p:pic>
        <p:nvPicPr>
          <p:cNvPr id="7" name="Picture 6"/>
          <p:cNvPicPr>
            <a:picLocks noChangeAspect="1"/>
          </p:cNvPicPr>
          <p:nvPr/>
        </p:nvPicPr>
        <p:blipFill>
          <a:blip r:embed="rId5"/>
          <a:stretch>
            <a:fillRect/>
          </a:stretch>
        </p:blipFill>
        <p:spPr>
          <a:xfrm>
            <a:off x="1456459" y="1609724"/>
            <a:ext cx="1681596" cy="1824037"/>
          </a:xfrm>
          <a:prstGeom prst="rect">
            <a:avLst/>
          </a:prstGeom>
        </p:spPr>
      </p:pic>
    </p:spTree>
    <p:extLst>
      <p:ext uri="{BB962C8B-B14F-4D97-AF65-F5344CB8AC3E}">
        <p14:creationId xmlns:p14="http://schemas.microsoft.com/office/powerpoint/2010/main" val="24188730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9</a:t>
            </a:fld>
            <a:endParaRPr lang="en-US" dirty="0">
              <a:latin typeface="Century Gothic" panose="020B0502020202020204" pitchFamily="34" charset="0"/>
            </a:endParaRPr>
          </a:p>
        </p:txBody>
      </p:sp>
      <p:sp>
        <p:nvSpPr>
          <p:cNvPr id="11" name="Rectangle 10"/>
          <p:cNvSpPr/>
          <p:nvPr/>
        </p:nvSpPr>
        <p:spPr>
          <a:xfrm>
            <a:off x="309243" y="688327"/>
            <a:ext cx="8291513" cy="523220"/>
          </a:xfrm>
          <a:prstGeom prst="rect">
            <a:avLst/>
          </a:prstGeom>
        </p:spPr>
        <p:txBody>
          <a:bodyPr wrap="square">
            <a:spAutoFit/>
          </a:bodyPr>
          <a:lstStyle/>
          <a:p>
            <a:r>
              <a:rPr lang="en-GB" sz="1400" dirty="0" smtClean="0">
                <a:solidFill>
                  <a:srgbClr val="FF0000"/>
                </a:solidFill>
              </a:rPr>
              <a:t>Q#9 :</a:t>
            </a:r>
            <a:r>
              <a:rPr lang="en-GB" sz="1400" dirty="0" smtClean="0"/>
              <a:t> </a:t>
            </a:r>
            <a:r>
              <a:rPr lang="en-GB" sz="1400" dirty="0"/>
              <a:t>It became one of the first merchant banks to establish itself in the Channel Islands, having set up offices in Jersey in 1962 and Guernsey in 1963</a:t>
            </a:r>
            <a:r>
              <a:rPr lang="en-GB" sz="1400" dirty="0" smtClean="0"/>
              <a:t>.</a:t>
            </a:r>
            <a:endParaRPr lang="en-GB" sz="1400" dirty="0"/>
          </a:p>
        </p:txBody>
      </p:sp>
      <p:pic>
        <p:nvPicPr>
          <p:cNvPr id="2" name="Picture 1"/>
          <p:cNvPicPr>
            <a:picLocks noChangeAspect="1"/>
          </p:cNvPicPr>
          <p:nvPr/>
        </p:nvPicPr>
        <p:blipFill>
          <a:blip r:embed="rId3"/>
          <a:stretch>
            <a:fillRect/>
          </a:stretch>
        </p:blipFill>
        <p:spPr>
          <a:xfrm>
            <a:off x="438150" y="1725324"/>
            <a:ext cx="1866900" cy="1152525"/>
          </a:xfrm>
          <a:prstGeom prst="rect">
            <a:avLst/>
          </a:prstGeom>
        </p:spPr>
      </p:pic>
      <p:pic>
        <p:nvPicPr>
          <p:cNvPr id="4" name="Picture 3"/>
          <p:cNvPicPr>
            <a:picLocks noChangeAspect="1"/>
          </p:cNvPicPr>
          <p:nvPr/>
        </p:nvPicPr>
        <p:blipFill>
          <a:blip r:embed="rId4"/>
          <a:stretch>
            <a:fillRect/>
          </a:stretch>
        </p:blipFill>
        <p:spPr>
          <a:xfrm>
            <a:off x="4839133" y="1725324"/>
            <a:ext cx="2152650" cy="1152525"/>
          </a:xfrm>
          <a:prstGeom prst="rect">
            <a:avLst/>
          </a:prstGeom>
        </p:spPr>
      </p:pic>
      <p:pic>
        <p:nvPicPr>
          <p:cNvPr id="5" name="Picture 4"/>
          <p:cNvPicPr>
            <a:picLocks noChangeAspect="1"/>
          </p:cNvPicPr>
          <p:nvPr/>
        </p:nvPicPr>
        <p:blipFill>
          <a:blip r:embed="rId5"/>
          <a:stretch>
            <a:fillRect/>
          </a:stretch>
        </p:blipFill>
        <p:spPr>
          <a:xfrm>
            <a:off x="2531051" y="1725324"/>
            <a:ext cx="1957821" cy="1152525"/>
          </a:xfrm>
          <a:prstGeom prst="rect">
            <a:avLst/>
          </a:prstGeom>
        </p:spPr>
      </p:pic>
    </p:spTree>
    <p:extLst>
      <p:ext uri="{BB962C8B-B14F-4D97-AF65-F5344CB8AC3E}">
        <p14:creationId xmlns:p14="http://schemas.microsoft.com/office/powerpoint/2010/main" val="1458609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ognizant Base 24 COE for Barclays v 06">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Cognizant Base 24 COE for Barclays v 06</Template>
  <TotalTime>22787</TotalTime>
  <Words>317</Words>
  <Application>Microsoft Office PowerPoint</Application>
  <PresentationFormat>On-screen Show (16:9)</PresentationFormat>
  <Paragraphs>33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Cognizant Base 24 COE for Barclays v 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Varkey, Minna (Cognizant)</dc:creator>
  <cp:lastModifiedBy>Bhattacharya, Arnab(Cognizant)</cp:lastModifiedBy>
  <cp:revision>978</cp:revision>
  <cp:lastPrinted>2015-05-18T17:35:21Z</cp:lastPrinted>
  <dcterms:created xsi:type="dcterms:W3CDTF">2014-08-01T15:34:31Z</dcterms:created>
  <dcterms:modified xsi:type="dcterms:W3CDTF">2015-11-09T22:51:54Z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948228</vt:lpwstr>
  </property>
  <property fmtid="{D5CDD505-2E9C-101B-9397-08002B2CF9AE}" pid="3" name="NXPowerLiteSettings">
    <vt:lpwstr>F7000400038000</vt:lpwstr>
  </property>
  <property fmtid="{D5CDD505-2E9C-101B-9397-08002B2CF9AE}" pid="4" name="NXPowerLiteVersion">
    <vt:lpwstr>D6.1.2</vt:lpwstr>
  </property>
  <property fmtid="{D5CDD505-2E9C-101B-9397-08002B2CF9AE}" pid="5" name="_NewReviewCycle">
    <vt:lpwstr/>
  </property>
</Properties>
</file>