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63" r:id="rId2"/>
    <p:sldId id="362" r:id="rId3"/>
    <p:sldId id="352" r:id="rId4"/>
    <p:sldId id="361" r:id="rId5"/>
    <p:sldId id="353" r:id="rId6"/>
    <p:sldId id="368" r:id="rId7"/>
    <p:sldId id="367" r:id="rId8"/>
    <p:sldId id="365" r:id="rId9"/>
    <p:sldId id="370" r:id="rId10"/>
    <p:sldId id="366" r:id="rId11"/>
    <p:sldId id="364" r:id="rId12"/>
    <p:sldId id="369" r:id="rId13"/>
  </p:sldIdLst>
  <p:sldSz cx="9144000" cy="5143500" type="screen16x9"/>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66FF"/>
    <a:srgbClr val="0000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7089" autoAdjust="0"/>
    <p:restoredTop sz="91979" autoAdjust="0"/>
  </p:normalViewPr>
  <p:slideViewPr>
    <p:cSldViewPr snapToGrid="0">
      <p:cViewPr varScale="1">
        <p:scale>
          <a:sx n="92" d="100"/>
          <a:sy n="92" d="100"/>
        </p:scale>
        <p:origin x="474"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848645" y="0"/>
            <a:ext cx="2944283" cy="496570"/>
          </a:xfrm>
          <a:prstGeom prst="rect">
            <a:avLst/>
          </a:prstGeom>
        </p:spPr>
        <p:txBody>
          <a:bodyPr vert="horz" lIns="93177" tIns="46589" rIns="93177" bIns="46589" rtlCol="0"/>
          <a:lstStyle>
            <a:lvl1pPr algn="r">
              <a:defRPr sz="1200"/>
            </a:lvl1pPr>
          </a:lstStyle>
          <a:p>
            <a:fld id="{965504ED-601C-9F41-A2BB-A84CD9D575D8}" type="datetimeFigureOut">
              <a:rPr lang="en-US" smtClean="0"/>
              <a:t>11/15/2015</a:t>
            </a:fld>
            <a:endParaRPr lang="en-US" dirty="0"/>
          </a:p>
        </p:txBody>
      </p:sp>
      <p:sp>
        <p:nvSpPr>
          <p:cNvPr id="4" name="Footer Placeholder 3"/>
          <p:cNvSpPr>
            <a:spLocks noGrp="1"/>
          </p:cNvSpPr>
          <p:nvPr>
            <p:ph type="ftr" sz="quarter" idx="2"/>
          </p:nvPr>
        </p:nvSpPr>
        <p:spPr>
          <a:xfrm>
            <a:off x="0"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5" y="9433107"/>
            <a:ext cx="2944283" cy="496570"/>
          </a:xfrm>
          <a:prstGeom prst="rect">
            <a:avLst/>
          </a:prstGeom>
        </p:spPr>
        <p:txBody>
          <a:bodyPr vert="horz" lIns="93177" tIns="46589" rIns="93177" bIns="46589"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48645" y="0"/>
            <a:ext cx="2944283" cy="496570"/>
          </a:xfrm>
          <a:prstGeom prst="rect">
            <a:avLst/>
          </a:prstGeom>
        </p:spPr>
        <p:txBody>
          <a:bodyPr vert="horz" lIns="93177" tIns="46589" rIns="93177" bIns="46589" rtlCol="0"/>
          <a:lstStyle>
            <a:lvl1pPr algn="r">
              <a:defRPr sz="1200"/>
            </a:lvl1pPr>
          </a:lstStyle>
          <a:p>
            <a:fld id="{C4499A69-9E3B-7C4C-9E3F-523F007A72CB}" type="datetimeFigureOut">
              <a:rPr lang="en-US" smtClean="0"/>
              <a:t>11/15/2015</a:t>
            </a:fld>
            <a:endParaRPr lang="en-US" dirty="0"/>
          </a:p>
        </p:txBody>
      </p:sp>
      <p:sp>
        <p:nvSpPr>
          <p:cNvPr id="4" name="Slide Image Placeholder 3"/>
          <p:cNvSpPr>
            <a:spLocks noGrp="1" noRot="1" noChangeAspect="1"/>
          </p:cNvSpPr>
          <p:nvPr>
            <p:ph type="sldImg" idx="2"/>
          </p:nvPr>
        </p:nvSpPr>
        <p:spPr>
          <a:xfrm>
            <a:off x="87313" y="744538"/>
            <a:ext cx="6619875" cy="37242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8645" y="9433107"/>
            <a:ext cx="2944283" cy="496570"/>
          </a:xfrm>
          <a:prstGeom prst="rect">
            <a:avLst/>
          </a:prstGeom>
        </p:spPr>
        <p:txBody>
          <a:bodyPr vert="horz" lIns="93177" tIns="46589" rIns="93177" bIns="46589"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1</a:t>
            </a:fld>
            <a:endParaRPr lang="en-GB" dirty="0"/>
          </a:p>
        </p:txBody>
      </p:sp>
    </p:spTree>
    <p:extLst>
      <p:ext uri="{BB962C8B-B14F-4D97-AF65-F5344CB8AC3E}">
        <p14:creationId xmlns:p14="http://schemas.microsoft.com/office/powerpoint/2010/main" val="259665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2</a:t>
            </a:fld>
            <a:endParaRPr lang="en-GB" dirty="0"/>
          </a:p>
        </p:txBody>
      </p:sp>
    </p:spTree>
    <p:extLst>
      <p:ext uri="{BB962C8B-B14F-4D97-AF65-F5344CB8AC3E}">
        <p14:creationId xmlns:p14="http://schemas.microsoft.com/office/powerpoint/2010/main" val="380881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3</a:t>
            </a:fld>
            <a:endParaRPr lang="en-GB" dirty="0"/>
          </a:p>
        </p:txBody>
      </p:sp>
    </p:spTree>
    <p:extLst>
      <p:ext uri="{BB962C8B-B14F-4D97-AF65-F5344CB8AC3E}">
        <p14:creationId xmlns:p14="http://schemas.microsoft.com/office/powerpoint/2010/main" val="275817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5</a:t>
            </a:fld>
            <a:endParaRPr lang="en-GB" dirty="0"/>
          </a:p>
        </p:txBody>
      </p:sp>
    </p:spTree>
    <p:extLst>
      <p:ext uri="{BB962C8B-B14F-4D97-AF65-F5344CB8AC3E}">
        <p14:creationId xmlns:p14="http://schemas.microsoft.com/office/powerpoint/2010/main" val="2758171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6</a:t>
            </a:fld>
            <a:endParaRPr lang="en-GB" dirty="0"/>
          </a:p>
        </p:txBody>
      </p:sp>
    </p:spTree>
    <p:extLst>
      <p:ext uri="{BB962C8B-B14F-4D97-AF65-F5344CB8AC3E}">
        <p14:creationId xmlns:p14="http://schemas.microsoft.com/office/powerpoint/2010/main" val="1051300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7</a:t>
            </a:fld>
            <a:endParaRPr lang="en-GB" dirty="0"/>
          </a:p>
        </p:txBody>
      </p:sp>
    </p:spTree>
    <p:extLst>
      <p:ext uri="{BB962C8B-B14F-4D97-AF65-F5344CB8AC3E}">
        <p14:creationId xmlns:p14="http://schemas.microsoft.com/office/powerpoint/2010/main" val="235681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8</a:t>
            </a:fld>
            <a:endParaRPr lang="en-GB" dirty="0"/>
          </a:p>
        </p:txBody>
      </p:sp>
    </p:spTree>
    <p:extLst>
      <p:ext uri="{BB962C8B-B14F-4D97-AF65-F5344CB8AC3E}">
        <p14:creationId xmlns:p14="http://schemas.microsoft.com/office/powerpoint/2010/main" val="821976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10</a:t>
            </a:fld>
            <a:endParaRPr lang="en-GB" dirty="0"/>
          </a:p>
        </p:txBody>
      </p:sp>
    </p:spTree>
    <p:extLst>
      <p:ext uri="{BB962C8B-B14F-4D97-AF65-F5344CB8AC3E}">
        <p14:creationId xmlns:p14="http://schemas.microsoft.com/office/powerpoint/2010/main" val="31189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01714-8B30-415B-B1C1-B40CD741AFC8}" type="slidenum">
              <a:rPr lang="en-GB" smtClean="0"/>
              <a:t>11</a:t>
            </a:fld>
            <a:endParaRPr lang="en-GB" dirty="0"/>
          </a:p>
        </p:txBody>
      </p:sp>
    </p:spTree>
    <p:extLst>
      <p:ext uri="{BB962C8B-B14F-4D97-AF65-F5344CB8AC3E}">
        <p14:creationId xmlns:p14="http://schemas.microsoft.com/office/powerpoint/2010/main" val="100422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 name="Picture 2"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tretch/>
        </p:blipFill>
        <p:spPr>
          <a:xfrm>
            <a:off x="0" y="0"/>
            <a:ext cx="8648700" cy="5143500"/>
          </a:xfrm>
          <a:prstGeom prst="rect">
            <a:avLst/>
          </a:prstGeom>
        </p:spPr>
      </p:pic>
      <p:sp>
        <p:nvSpPr>
          <p:cNvPr id="9" name="Rectangle 8"/>
          <p:cNvSpPr/>
          <p:nvPr userDrawn="1"/>
        </p:nvSpPr>
        <p:spPr>
          <a:xfrm>
            <a:off x="0" y="1937657"/>
            <a:ext cx="9144000" cy="1825302"/>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2015 Cognizant </a:t>
            </a:r>
            <a:endParaRPr lang="en-US" sz="900" dirty="0">
              <a:solidFill>
                <a:schemeClr val="bg1"/>
              </a:solidFill>
              <a:latin typeface="Arial"/>
              <a:cs typeface="Arial"/>
            </a:endParaRP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
        <p:nvSpPr>
          <p:cNvPr id="5" name="TextBox 4"/>
          <p:cNvSpPr txBox="1"/>
          <p:nvPr userDrawn="1"/>
        </p:nvSpPr>
        <p:spPr>
          <a:xfrm>
            <a:off x="1079500" y="-13081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129150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508672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27318370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b="74"/>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50305"/>
            <a:ext cx="9144000" cy="4778804"/>
          </a:xfrm>
          <a:prstGeom prst="rect">
            <a:avLst/>
          </a:prstGeom>
        </p:spPr>
      </p:pic>
      <p:sp>
        <p:nvSpPr>
          <p:cNvPr id="8" name="Rectangle 7"/>
          <p:cNvSpPr/>
          <p:nvPr userDrawn="1"/>
        </p:nvSpPr>
        <p:spPr>
          <a:xfrm>
            <a:off x="800100" y="689203"/>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p14="http://schemas.microsoft.com/office/powerpoint/2010/main" val="28412374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4" y="-199442"/>
            <a:ext cx="184666" cy="369332"/>
          </a:xfrm>
          <a:prstGeom prst="rect">
            <a:avLst/>
          </a:prstGeom>
          <a:noFill/>
          <a:ln w="6350" cmpd="sng">
            <a:solidFill>
              <a:schemeClr val="tx1"/>
            </a:solidFill>
          </a:ln>
        </p:spPr>
        <p:txBody>
          <a:bodyPr wrap="none" rtlCol="0">
            <a:spAutoFit/>
          </a:bodyPr>
          <a:lstStyle/>
          <a:p>
            <a:endParaRPr lang="en-US" dirty="0"/>
          </a:p>
        </p:txBody>
      </p:sp>
    </p:spTree>
    <p:extLst>
      <p:ext uri="{BB962C8B-B14F-4D97-AF65-F5344CB8AC3E}">
        <p14:creationId xmlns:p14="http://schemas.microsoft.com/office/powerpoint/2010/main" val="18229691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p14="http://schemas.microsoft.com/office/powerpoint/2010/main" val="2135229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12301852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16x9-01.png"/>
          <p:cNvPicPr>
            <a:picLocks noChangeAspect="1"/>
          </p:cNvPicPr>
          <p:nvPr userDrawn="1"/>
        </p:nvPicPr>
        <p:blipFill rotWithShape="1">
          <a:blip r:embed="rId2">
            <a:extLst>
              <a:ext uri="{28A0092B-C50C-407E-A947-70E740481C1C}">
                <a14:useLocalDpi xmlns:a14="http://schemas.microsoft.com/office/drawing/2010/main" val="0"/>
              </a:ext>
            </a:extLst>
          </a:blip>
          <a:srcRect b="3811"/>
          <a:stretch/>
        </p:blipFill>
        <p:spPr>
          <a:xfrm>
            <a:off x="0" y="190499"/>
            <a:ext cx="9154183" cy="4953001"/>
          </a:xfrm>
          <a:prstGeom prst="rect">
            <a:avLst/>
          </a:prstGeom>
        </p:spPr>
      </p:pic>
      <p:sp>
        <p:nvSpPr>
          <p:cNvPr id="2" name="Title 1"/>
          <p:cNvSpPr>
            <a:spLocks noGrp="1"/>
          </p:cNvSpPr>
          <p:nvPr>
            <p:ph type="title" hasCustomPrompt="1"/>
          </p:nvPr>
        </p:nvSpPr>
        <p:spPr>
          <a:xfrm>
            <a:off x="5407282"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spTree>
    <p:extLst>
      <p:ext uri="{BB962C8B-B14F-4D97-AF65-F5344CB8AC3E}">
        <p14:creationId xmlns:p14="http://schemas.microsoft.com/office/powerpoint/2010/main" val="40671070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8882"/>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16x9-01.png"/>
          <p:cNvPicPr>
            <a:picLocks noChangeAspect="1"/>
          </p:cNvPicPr>
          <p:nvPr userDrawn="1"/>
        </p:nvPicPr>
        <p:blipFill rotWithShape="1">
          <a:blip r:embed="rId2">
            <a:extLst>
              <a:ext uri="{28A0092B-C50C-407E-A947-70E740481C1C}">
                <a14:useLocalDpi xmlns:a14="http://schemas.microsoft.com/office/drawing/2010/main" val="0"/>
              </a:ext>
            </a:extLst>
          </a:blip>
          <a:srcRect t="54550" r="71988"/>
          <a:stretch/>
        </p:blipFill>
        <p:spPr>
          <a:xfrm>
            <a:off x="0" y="2808875"/>
            <a:ext cx="2564309" cy="2340351"/>
          </a:xfrm>
          <a:prstGeom prst="rect">
            <a:avLst/>
          </a:prstGeom>
        </p:spPr>
      </p:pic>
      <p:sp>
        <p:nvSpPr>
          <p:cNvPr id="2" name="Title 1"/>
          <p:cNvSpPr>
            <a:spLocks noGrp="1"/>
          </p:cNvSpPr>
          <p:nvPr>
            <p:ph type="title" hasCustomPrompt="1"/>
          </p:nvPr>
        </p:nvSpPr>
        <p:spPr>
          <a:xfrm>
            <a:off x="5407282" y="29522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510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286520"/>
            <a:ext cx="2258154" cy="684559"/>
          </a:xfrm>
          <a:prstGeom prst="rect">
            <a:avLst/>
          </a:prstGeom>
        </p:spPr>
      </p:pic>
      <p:pic>
        <p:nvPicPr>
          <p:cNvPr id="16" name="Picture 15"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1925" t="45648" b="3453"/>
          <a:stretch/>
        </p:blipFill>
        <p:spPr>
          <a:xfrm>
            <a:off x="2922498" y="2522601"/>
            <a:ext cx="6231685" cy="2620900"/>
          </a:xfrm>
          <a:prstGeom prst="rect">
            <a:avLst/>
          </a:prstGeom>
        </p:spPr>
      </p:pic>
      <p:pic>
        <p:nvPicPr>
          <p:cNvPr id="17" name="Picture 16" descr="16x9-01.png"/>
          <p:cNvPicPr>
            <a:picLocks noChangeAspect="1"/>
          </p:cNvPicPr>
          <p:nvPr userDrawn="1"/>
        </p:nvPicPr>
        <p:blipFill rotWithShape="1">
          <a:blip r:embed="rId2">
            <a:extLst>
              <a:ext uri="{28A0092B-C50C-407E-A947-70E740481C1C}">
                <a14:useLocalDpi xmlns:a14="http://schemas.microsoft.com/office/drawing/2010/main" val="0"/>
              </a:ext>
            </a:extLst>
          </a:blip>
          <a:srcRect l="36750" t="10230" b="53878"/>
          <a:stretch/>
        </p:blipFill>
        <p:spPr>
          <a:xfrm>
            <a:off x="3364537" y="688234"/>
            <a:ext cx="5790047" cy="1848160"/>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lvl1pPr>
              <a:defRPr lang="en-US" sz="1800" b="0">
                <a:latin typeface="Century Gothic" panose="020B0502020202020204" pitchFamily="34" charset="0"/>
              </a:defRPr>
            </a:lvl1pPr>
          </a:lstStyle>
          <a:p>
            <a:pPr lvl="0"/>
            <a:r>
              <a:rPr lang="en-US" smtClean="0"/>
              <a:t>Click to edit Master title style</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63802755-11BF-49D8-996A-5149E2C37F28}" type="slidenum">
              <a:rPr lang="en-US" smtClean="0"/>
              <a:pPr>
                <a:defRPr/>
              </a:pPr>
              <a:t>‹#›</a:t>
            </a:fld>
            <a:endParaRPr lang="en-US" dirty="0"/>
          </a:p>
        </p:txBody>
      </p:sp>
    </p:spTree>
    <p:extLst>
      <p:ext uri="{BB962C8B-B14F-4D97-AF65-F5344CB8AC3E}">
        <p14:creationId xmlns:p14="http://schemas.microsoft.com/office/powerpoint/2010/main" val="32427110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349251" y="4817269"/>
            <a:ext cx="3967163" cy="276225"/>
          </a:xfrm>
          <a:prstGeom prst="rect">
            <a:avLst/>
          </a:prstGeom>
          <a:ln/>
        </p:spPr>
        <p:txBody>
          <a:bodyPr/>
          <a:lstStyle>
            <a:lvl1pPr>
              <a:defRPr/>
            </a:lvl1pPr>
          </a:lstStyle>
          <a:p>
            <a:endParaRPr lang="en-US" dirty="0">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fld id="{C76BF74F-E196-4F3C-925F-15B085FF433B}" type="slidenum">
              <a:rPr lang="en-US" smtClean="0"/>
              <a:pPr/>
              <a:t>‹#›</a:t>
            </a:fld>
            <a:endParaRPr lang="en-US" dirty="0"/>
          </a:p>
        </p:txBody>
      </p:sp>
    </p:spTree>
    <p:extLst>
      <p:ext uri="{BB962C8B-B14F-4D97-AF65-F5344CB8AC3E}">
        <p14:creationId xmlns:p14="http://schemas.microsoft.com/office/powerpoint/2010/main" val="144956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b="41"/>
          <a:stretch/>
        </p:blipFill>
        <p:spPr>
          <a:xfrm>
            <a:off x="-1" y="0"/>
            <a:ext cx="8652933" cy="5143500"/>
          </a:xfrm>
          <a:prstGeom prst="rect">
            <a:avLst/>
          </a:prstGeom>
        </p:spPr>
      </p:pic>
      <p:sp>
        <p:nvSpPr>
          <p:cNvPr id="11" name="TextBox 10"/>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2014 Cognizant </a:t>
            </a:r>
            <a:endParaRPr lang="en-US" sz="900" dirty="0">
              <a:solidFill>
                <a:schemeClr val="bg1"/>
              </a:solidFill>
              <a:latin typeface="+mn-lt"/>
              <a:cs typeface="Arial"/>
            </a:endParaRPr>
          </a:p>
        </p:txBody>
      </p:sp>
      <p:pic>
        <p:nvPicPr>
          <p:cNvPr id="14" name="Picture 13" descr="Cognizant_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930400"/>
            <a:ext cx="9144000" cy="1832559"/>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9"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2"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3"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18787263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descr="PATH_perspect2.jpg"/>
          <p:cNvPicPr>
            <a:picLocks noChangeAspect="1"/>
          </p:cNvPicPr>
          <p:nvPr userDrawn="1"/>
        </p:nvPicPr>
        <p:blipFill rotWithShape="1">
          <a:blip r:embed="rId2">
            <a:extLst>
              <a:ext uri="{28A0092B-C50C-407E-A947-70E740481C1C}">
                <a14:useLocalDpi xmlns:a14="http://schemas.microsoft.com/office/drawing/2010/main" val="0"/>
              </a:ext>
            </a:extLst>
          </a:blip>
          <a:stretch/>
        </p:blipFill>
        <p:spPr>
          <a:xfrm>
            <a:off x="0" y="0"/>
            <a:ext cx="8648700" cy="5143500"/>
          </a:xfrm>
          <a:prstGeom prst="rect">
            <a:avLst/>
          </a:prstGeom>
        </p:spPr>
      </p:pic>
      <p:sp>
        <p:nvSpPr>
          <p:cNvPr id="22" name="TextBox 21"/>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2015 Cognizant </a:t>
            </a:r>
            <a:endParaRPr lang="en-US" sz="900" dirty="0">
              <a:solidFill>
                <a:schemeClr val="bg1"/>
              </a:solidFill>
              <a:latin typeface="Arial"/>
              <a:cs typeface="Arial"/>
            </a:endParaRPr>
          </a:p>
        </p:txBody>
      </p:sp>
      <p:pic>
        <p:nvPicPr>
          <p:cNvPr id="23" name="Picture 22"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9" name="Rectangle 8"/>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3"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2725746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PATH_perspect2.png"/>
          <p:cNvPicPr>
            <a:picLocks noChangeAspect="1"/>
          </p:cNvPicPr>
          <p:nvPr userDrawn="1"/>
        </p:nvPicPr>
        <p:blipFill rotWithShape="1">
          <a:blip r:embed="rId2">
            <a:extLst>
              <a:ext uri="{28A0092B-C50C-407E-A947-70E740481C1C}">
                <a14:useLocalDpi xmlns:a14="http://schemas.microsoft.com/office/drawing/2010/main" val="0"/>
              </a:ext>
            </a:extLst>
          </a:blip>
          <a:srcRect b="41"/>
          <a:stretch/>
        </p:blipFill>
        <p:spPr>
          <a:xfrm>
            <a:off x="-1" y="0"/>
            <a:ext cx="8652933" cy="5143500"/>
          </a:xfrm>
          <a:prstGeom prst="rect">
            <a:avLst/>
          </a:prstGeom>
        </p:spPr>
      </p:pic>
      <p:sp>
        <p:nvSpPr>
          <p:cNvPr id="19" name="TextBox 18"/>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2014 Cognizant </a:t>
            </a:r>
            <a:endParaRPr lang="en-US" sz="900" dirty="0">
              <a:solidFill>
                <a:schemeClr val="bg1"/>
              </a:solidFill>
              <a:latin typeface="+mn-lt"/>
              <a:cs typeface="Arial"/>
            </a:endParaRPr>
          </a:p>
        </p:txBody>
      </p:sp>
      <p:pic>
        <p:nvPicPr>
          <p:cNvPr id="20" name="Picture 19" descr="Cognizant_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7435" y="334564"/>
            <a:ext cx="2262248" cy="685800"/>
          </a:xfrm>
          <a:prstGeom prst="rect">
            <a:avLst/>
          </a:prstGeom>
        </p:spPr>
      </p:pic>
      <p:sp>
        <p:nvSpPr>
          <p:cNvPr id="17" name="Rectangle 16"/>
          <p:cNvSpPr/>
          <p:nvPr userDrawn="1"/>
        </p:nvSpPr>
        <p:spPr>
          <a:xfrm>
            <a:off x="0" y="1769533"/>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377238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613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lvl1pPr>
          </a:lstStyle>
          <a:p>
            <a:r>
              <a:rPr lang="en-US" dirty="0" smtClean="0"/>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287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369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59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mn-lt"/>
                <a:cs typeface="Arial"/>
              </a:rPr>
              <a:t>© 2015 Cognizant </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6" name="Slide Number Placeholder 5"/>
          <p:cNvSpPr>
            <a:spLocks noGrp="1"/>
          </p:cNvSpPr>
          <p:nvPr>
            <p:ph type="sldNum" sz="quarter" idx="4"/>
          </p:nvPr>
        </p:nvSpPr>
        <p:spPr>
          <a:xfrm>
            <a:off x="39646" y="4728848"/>
            <a:ext cx="539195" cy="375771"/>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247696"/>
            <a:ext cx="8382437" cy="455444"/>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8" name="Picture 7" descr="Cognizant_LOGO_white.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825510" y="4781162"/>
            <a:ext cx="941338" cy="285367"/>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4" r:id="rId3"/>
    <p:sldLayoutId id="2147483675" r:id="rId4"/>
    <p:sldLayoutId id="2147483666" r:id="rId5"/>
    <p:sldLayoutId id="2147483661" r:id="rId6"/>
    <p:sldLayoutId id="2147483650" r:id="rId7"/>
    <p:sldLayoutId id="2147483651" r:id="rId8"/>
    <p:sldLayoutId id="2147483665" r:id="rId9"/>
    <p:sldLayoutId id="2147483668" r:id="rId10"/>
    <p:sldLayoutId id="2147483673" r:id="rId11"/>
    <p:sldLayoutId id="2147483663" r:id="rId12"/>
    <p:sldLayoutId id="2147483664" r:id="rId13"/>
    <p:sldLayoutId id="2147483670" r:id="rId14"/>
    <p:sldLayoutId id="2147483669" r:id="rId15"/>
    <p:sldLayoutId id="2147483667" r:id="rId16"/>
    <p:sldLayoutId id="2147483672" r:id="rId17"/>
    <p:sldLayoutId id="2147483676" r:id="rId18"/>
    <p:sldLayoutId id="2147483677" r:id="rId19"/>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1</a:t>
            </a:fld>
            <a:endParaRPr lang="en-US" dirty="0">
              <a:latin typeface="Century Gothic" panose="020B0502020202020204" pitchFamily="34" charset="0"/>
            </a:endParaRPr>
          </a:p>
        </p:txBody>
      </p:sp>
      <p:sp>
        <p:nvSpPr>
          <p:cNvPr id="2" name="Rectangle 1"/>
          <p:cNvSpPr/>
          <p:nvPr/>
        </p:nvSpPr>
        <p:spPr>
          <a:xfrm>
            <a:off x="304800" y="879039"/>
            <a:ext cx="7620000" cy="954107"/>
          </a:xfrm>
          <a:prstGeom prst="rect">
            <a:avLst/>
          </a:prstGeom>
        </p:spPr>
        <p:txBody>
          <a:bodyPr wrap="square">
            <a:spAutoFit/>
          </a:bodyPr>
          <a:lstStyle/>
          <a:p>
            <a:r>
              <a:rPr lang="en-GB" sz="1400" dirty="0" smtClean="0">
                <a:solidFill>
                  <a:srgbClr val="FF0000"/>
                </a:solidFill>
              </a:rPr>
              <a:t>Q#1A </a:t>
            </a:r>
            <a:r>
              <a:rPr lang="en-GB" sz="1400" dirty="0">
                <a:solidFill>
                  <a:srgbClr val="FF0000"/>
                </a:solidFill>
              </a:rPr>
              <a:t>:</a:t>
            </a:r>
            <a:r>
              <a:rPr lang="en-GB" sz="1400" dirty="0"/>
              <a:t> </a:t>
            </a:r>
            <a:r>
              <a:rPr lang="en-GB" sz="1400" dirty="0" smtClean="0"/>
              <a:t>Button </a:t>
            </a:r>
            <a:r>
              <a:rPr lang="en-GB" sz="1400" dirty="0"/>
              <a:t>maker John Taylor and iron producer and dealer Sampson  set up a private banking business in Dale End, Birmingham. The first branch office opened in Oldbury, some six miles (10 km) west of Birmingham, in 1864. The symbol adopted by the founder was the beehive, representing industry and hard work</a:t>
            </a:r>
            <a:r>
              <a:rPr lang="en-GB" sz="1400" dirty="0" smtClean="0"/>
              <a:t>.</a:t>
            </a:r>
            <a:endParaRPr lang="en-GB" sz="1400" dirty="0"/>
          </a:p>
        </p:txBody>
      </p:sp>
      <p:pic>
        <p:nvPicPr>
          <p:cNvPr id="3" name="Picture 2"/>
          <p:cNvPicPr>
            <a:picLocks noChangeAspect="1"/>
          </p:cNvPicPr>
          <p:nvPr/>
        </p:nvPicPr>
        <p:blipFill>
          <a:blip r:embed="rId3"/>
          <a:stretch>
            <a:fillRect/>
          </a:stretch>
        </p:blipFill>
        <p:spPr>
          <a:xfrm>
            <a:off x="381000" y="1857563"/>
            <a:ext cx="2209800" cy="1428750"/>
          </a:xfrm>
          <a:prstGeom prst="rect">
            <a:avLst/>
          </a:prstGeom>
        </p:spPr>
      </p:pic>
      <p:pic>
        <p:nvPicPr>
          <p:cNvPr id="5" name="Picture 4"/>
          <p:cNvPicPr>
            <a:picLocks noChangeAspect="1"/>
          </p:cNvPicPr>
          <p:nvPr/>
        </p:nvPicPr>
        <p:blipFill>
          <a:blip r:embed="rId4"/>
          <a:stretch>
            <a:fillRect/>
          </a:stretch>
        </p:blipFill>
        <p:spPr>
          <a:xfrm>
            <a:off x="3006870" y="1857564"/>
            <a:ext cx="2147022" cy="1428750"/>
          </a:xfrm>
          <a:prstGeom prst="rect">
            <a:avLst/>
          </a:prstGeom>
        </p:spPr>
      </p:pic>
      <p:pic>
        <p:nvPicPr>
          <p:cNvPr id="10" name="Picture 9"/>
          <p:cNvPicPr>
            <a:picLocks noChangeAspect="1"/>
          </p:cNvPicPr>
          <p:nvPr/>
        </p:nvPicPr>
        <p:blipFill>
          <a:blip r:embed="rId5"/>
          <a:stretch>
            <a:fillRect/>
          </a:stretch>
        </p:blipFill>
        <p:spPr>
          <a:xfrm>
            <a:off x="5427085" y="1857563"/>
            <a:ext cx="2137497" cy="1428750"/>
          </a:xfrm>
          <a:prstGeom prst="rect">
            <a:avLst/>
          </a:prstGeom>
        </p:spPr>
      </p:pic>
      <p:sp>
        <p:nvSpPr>
          <p:cNvPr id="4" name="Rectangle 3"/>
          <p:cNvSpPr/>
          <p:nvPr/>
        </p:nvSpPr>
        <p:spPr>
          <a:xfrm>
            <a:off x="304799" y="3582010"/>
            <a:ext cx="7363691" cy="605294"/>
          </a:xfrm>
          <a:prstGeom prst="rect">
            <a:avLst/>
          </a:prstGeom>
        </p:spPr>
        <p:txBody>
          <a:bodyPr wrap="square">
            <a:spAutoFit/>
          </a:bodyPr>
          <a:lstStyle/>
          <a:p>
            <a:pPr lvl="0">
              <a:lnSpc>
                <a:spcPts val="1950"/>
              </a:lnSpc>
              <a:spcBef>
                <a:spcPts val="500"/>
              </a:spcBef>
              <a:spcAft>
                <a:spcPts val="0"/>
              </a:spcAft>
            </a:pPr>
            <a:r>
              <a:rPr lang="en-GB" sz="1400" dirty="0" smtClean="0">
                <a:solidFill>
                  <a:srgbClr val="FF0000"/>
                </a:solidFill>
              </a:rPr>
              <a:t>Q#1B: </a:t>
            </a:r>
            <a:r>
              <a:rPr lang="en-US" sz="1400" dirty="0" smtClean="0">
                <a:solidFill>
                  <a:schemeClr val="tx2"/>
                </a:solidFill>
                <a:ea typeface="Times New Roman" panose="02020603050405020304" pitchFamily="18" charset="0"/>
              </a:rPr>
              <a:t>Our </a:t>
            </a:r>
            <a:r>
              <a:rPr lang="en-US" sz="1400" dirty="0">
                <a:solidFill>
                  <a:schemeClr val="tx2"/>
                </a:solidFill>
                <a:ea typeface="Times New Roman" panose="02020603050405020304" pitchFamily="18" charset="0"/>
              </a:rPr>
              <a:t>wonderful city London has not always had this name, can you tell </a:t>
            </a:r>
            <a:r>
              <a:rPr lang="en-US" sz="1400" dirty="0" smtClean="0">
                <a:solidFill>
                  <a:schemeClr val="tx2"/>
                </a:solidFill>
                <a:ea typeface="Times New Roman" panose="02020603050405020304" pitchFamily="18" charset="0"/>
              </a:rPr>
              <a:t>what </a:t>
            </a:r>
            <a:r>
              <a:rPr lang="en-US" sz="1400" dirty="0">
                <a:solidFill>
                  <a:schemeClr val="tx2"/>
                </a:solidFill>
                <a:ea typeface="Times New Roman" panose="02020603050405020304" pitchFamily="18" charset="0"/>
              </a:rPr>
              <a:t>it was known as? </a:t>
            </a:r>
            <a:endParaRPr lang="en-GB" sz="1400" dirty="0">
              <a:solidFill>
                <a:schemeClr val="tx2"/>
              </a:solidFill>
              <a:effectLst/>
              <a:ea typeface="Times New Roman" panose="02020603050405020304" pitchFamily="18" charset="0"/>
            </a:endParaRPr>
          </a:p>
        </p:txBody>
      </p:sp>
    </p:spTree>
    <p:extLst>
      <p:ext uri="{BB962C8B-B14F-4D97-AF65-F5344CB8AC3E}">
        <p14:creationId xmlns:p14="http://schemas.microsoft.com/office/powerpoint/2010/main" val="4174830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10</a:t>
            </a:fld>
            <a:endParaRPr lang="en-US" dirty="0">
              <a:latin typeface="Century Gothic" panose="020B0502020202020204" pitchFamily="34" charset="0"/>
            </a:endParaRPr>
          </a:p>
        </p:txBody>
      </p:sp>
      <p:sp>
        <p:nvSpPr>
          <p:cNvPr id="11" name="Rectangle 10"/>
          <p:cNvSpPr/>
          <p:nvPr/>
        </p:nvSpPr>
        <p:spPr>
          <a:xfrm>
            <a:off x="309243" y="688327"/>
            <a:ext cx="8291513" cy="523220"/>
          </a:xfrm>
          <a:prstGeom prst="rect">
            <a:avLst/>
          </a:prstGeom>
        </p:spPr>
        <p:txBody>
          <a:bodyPr wrap="square">
            <a:spAutoFit/>
          </a:bodyPr>
          <a:lstStyle/>
          <a:p>
            <a:r>
              <a:rPr lang="en-GB" sz="1400" dirty="0" smtClean="0">
                <a:solidFill>
                  <a:srgbClr val="FF0000"/>
                </a:solidFill>
              </a:rPr>
              <a:t>Q#10A </a:t>
            </a:r>
            <a:r>
              <a:rPr lang="en-GB" sz="1400" dirty="0" smtClean="0">
                <a:solidFill>
                  <a:srgbClr val="FF0000"/>
                </a:solidFill>
              </a:rPr>
              <a:t>:</a:t>
            </a:r>
            <a:r>
              <a:rPr lang="en-GB" sz="1400" dirty="0" smtClean="0"/>
              <a:t> </a:t>
            </a:r>
            <a:r>
              <a:rPr lang="en-GB" sz="1400" dirty="0"/>
              <a:t>It became one of the first merchant banks to establish itself in the Channel Islands, having set up offices in Jersey in 1962 and Guernsey in 1963</a:t>
            </a:r>
            <a:r>
              <a:rPr lang="en-GB" sz="1400" dirty="0" smtClean="0"/>
              <a:t>.</a:t>
            </a:r>
            <a:endParaRPr lang="en-GB" sz="1400" dirty="0"/>
          </a:p>
        </p:txBody>
      </p:sp>
      <p:pic>
        <p:nvPicPr>
          <p:cNvPr id="2" name="Picture 1"/>
          <p:cNvPicPr>
            <a:picLocks noChangeAspect="1"/>
          </p:cNvPicPr>
          <p:nvPr/>
        </p:nvPicPr>
        <p:blipFill>
          <a:blip r:embed="rId3"/>
          <a:stretch>
            <a:fillRect/>
          </a:stretch>
        </p:blipFill>
        <p:spPr>
          <a:xfrm>
            <a:off x="438150" y="1725324"/>
            <a:ext cx="1866900" cy="1152525"/>
          </a:xfrm>
          <a:prstGeom prst="rect">
            <a:avLst/>
          </a:prstGeom>
        </p:spPr>
      </p:pic>
      <p:pic>
        <p:nvPicPr>
          <p:cNvPr id="4" name="Picture 3"/>
          <p:cNvPicPr>
            <a:picLocks noChangeAspect="1"/>
          </p:cNvPicPr>
          <p:nvPr/>
        </p:nvPicPr>
        <p:blipFill>
          <a:blip r:embed="rId4"/>
          <a:stretch>
            <a:fillRect/>
          </a:stretch>
        </p:blipFill>
        <p:spPr>
          <a:xfrm>
            <a:off x="4839133" y="1725324"/>
            <a:ext cx="2152650" cy="1152525"/>
          </a:xfrm>
          <a:prstGeom prst="rect">
            <a:avLst/>
          </a:prstGeom>
        </p:spPr>
      </p:pic>
      <p:pic>
        <p:nvPicPr>
          <p:cNvPr id="5" name="Picture 4"/>
          <p:cNvPicPr>
            <a:picLocks noChangeAspect="1"/>
          </p:cNvPicPr>
          <p:nvPr/>
        </p:nvPicPr>
        <p:blipFill>
          <a:blip r:embed="rId5"/>
          <a:stretch>
            <a:fillRect/>
          </a:stretch>
        </p:blipFill>
        <p:spPr>
          <a:xfrm>
            <a:off x="2531051" y="1725324"/>
            <a:ext cx="1957821" cy="1152525"/>
          </a:xfrm>
          <a:prstGeom prst="rect">
            <a:avLst/>
          </a:prstGeom>
        </p:spPr>
      </p:pic>
      <p:sp>
        <p:nvSpPr>
          <p:cNvPr id="6" name="Rectangle 5"/>
          <p:cNvSpPr/>
          <p:nvPr/>
        </p:nvSpPr>
        <p:spPr>
          <a:xfrm>
            <a:off x="438149" y="3443950"/>
            <a:ext cx="7116041" cy="318998"/>
          </a:xfrm>
          <a:prstGeom prst="rect">
            <a:avLst/>
          </a:prstGeom>
        </p:spPr>
        <p:txBody>
          <a:bodyPr wrap="square">
            <a:spAutoFit/>
          </a:bodyPr>
          <a:lstStyle/>
          <a:p>
            <a:pPr lvl="0">
              <a:lnSpc>
                <a:spcPct val="115000"/>
              </a:lnSpc>
              <a:spcAft>
                <a:spcPts val="1000"/>
              </a:spcAft>
            </a:pPr>
            <a:r>
              <a:rPr lang="en-GB" sz="1400" dirty="0" smtClean="0">
                <a:solidFill>
                  <a:srgbClr val="FF0000"/>
                </a:solidFill>
              </a:rPr>
              <a:t>Q#10B </a:t>
            </a:r>
            <a:r>
              <a:rPr lang="en-GB" sz="1400" dirty="0">
                <a:solidFill>
                  <a:srgbClr val="FF0000"/>
                </a:solidFill>
              </a:rPr>
              <a:t>:</a:t>
            </a:r>
            <a:r>
              <a:rPr lang="en-GB" sz="1400" dirty="0"/>
              <a:t> </a:t>
            </a:r>
            <a:r>
              <a:rPr lang="en-US" sz="1400" dirty="0" smtClean="0">
                <a:ea typeface="Calibri" panose="020F0502020204030204" pitchFamily="34" charset="0"/>
                <a:cs typeface="Times New Roman" panose="02020603050405020304" pitchFamily="18" charset="0"/>
              </a:rPr>
              <a:t>In </a:t>
            </a:r>
            <a:r>
              <a:rPr lang="en-US" sz="1400" dirty="0">
                <a:ea typeface="Calibri" panose="020F0502020204030204" pitchFamily="34" charset="0"/>
                <a:cs typeface="Times New Roman" panose="02020603050405020304" pitchFamily="18" charset="0"/>
              </a:rPr>
              <a:t>London Its illegal to die in this place. Which place is this?</a:t>
            </a:r>
            <a:endParaRPr lang="en-GB"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860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11</a:t>
            </a:fld>
            <a:endParaRPr lang="en-US" dirty="0">
              <a:latin typeface="Century Gothic" panose="020B0502020202020204" pitchFamily="34" charset="0"/>
            </a:endParaRPr>
          </a:p>
        </p:txBody>
      </p:sp>
      <p:sp>
        <p:nvSpPr>
          <p:cNvPr id="14" name="Rectangle 13"/>
          <p:cNvSpPr/>
          <p:nvPr/>
        </p:nvSpPr>
        <p:spPr>
          <a:xfrm>
            <a:off x="309243" y="649706"/>
            <a:ext cx="5105401" cy="523220"/>
          </a:xfrm>
          <a:prstGeom prst="rect">
            <a:avLst/>
          </a:prstGeom>
        </p:spPr>
        <p:txBody>
          <a:bodyPr wrap="square">
            <a:spAutoFit/>
          </a:bodyPr>
          <a:lstStyle/>
          <a:p>
            <a:r>
              <a:rPr lang="en-GB" sz="1400" dirty="0" smtClean="0">
                <a:solidFill>
                  <a:srgbClr val="FF0000"/>
                </a:solidFill>
              </a:rPr>
              <a:t>Q#11</a:t>
            </a:r>
            <a:r>
              <a:rPr lang="en-GB" sz="1400" dirty="0" smtClean="0"/>
              <a:t> </a:t>
            </a:r>
            <a:r>
              <a:rPr lang="en-GB" sz="1400" dirty="0" smtClean="0"/>
              <a:t>: This is it the Signature </a:t>
            </a:r>
            <a:r>
              <a:rPr lang="en-GB" sz="1400" dirty="0"/>
              <a:t>of United States financier </a:t>
            </a:r>
            <a:r>
              <a:rPr lang="en-GB" sz="1400" dirty="0" smtClean="0"/>
              <a:t>, identify him.</a:t>
            </a:r>
          </a:p>
        </p:txBody>
      </p:sp>
      <p:pic>
        <p:nvPicPr>
          <p:cNvPr id="15" name="Picture 2" descr="File:CAB 1918 Morgan John Pierpont signa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75" y="1168005"/>
            <a:ext cx="3711575" cy="953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1889413" y="2288597"/>
            <a:ext cx="1104900" cy="1114425"/>
          </a:xfrm>
          <a:prstGeom prst="rect">
            <a:avLst/>
          </a:prstGeom>
        </p:spPr>
      </p:pic>
      <p:pic>
        <p:nvPicPr>
          <p:cNvPr id="2" name="Picture 1"/>
          <p:cNvPicPr>
            <a:picLocks noChangeAspect="1"/>
          </p:cNvPicPr>
          <p:nvPr/>
        </p:nvPicPr>
        <p:blipFill>
          <a:blip r:embed="rId5"/>
          <a:stretch>
            <a:fillRect/>
          </a:stretch>
        </p:blipFill>
        <p:spPr>
          <a:xfrm>
            <a:off x="578841" y="2288597"/>
            <a:ext cx="1143000" cy="1085850"/>
          </a:xfrm>
          <a:prstGeom prst="rect">
            <a:avLst/>
          </a:prstGeom>
        </p:spPr>
      </p:pic>
      <p:pic>
        <p:nvPicPr>
          <p:cNvPr id="5" name="Picture 4"/>
          <p:cNvPicPr>
            <a:picLocks noChangeAspect="1"/>
          </p:cNvPicPr>
          <p:nvPr/>
        </p:nvPicPr>
        <p:blipFill>
          <a:blip r:embed="rId6"/>
          <a:stretch>
            <a:fillRect/>
          </a:stretch>
        </p:blipFill>
        <p:spPr>
          <a:xfrm>
            <a:off x="3161885" y="2298122"/>
            <a:ext cx="1104900" cy="1104900"/>
          </a:xfrm>
          <a:prstGeom prst="rect">
            <a:avLst/>
          </a:prstGeom>
        </p:spPr>
      </p:pic>
    </p:spTree>
    <p:extLst>
      <p:ext uri="{BB962C8B-B14F-4D97-AF65-F5344CB8AC3E}">
        <p14:creationId xmlns:p14="http://schemas.microsoft.com/office/powerpoint/2010/main" val="1669717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63802755-11BF-49D8-996A-5149E2C37F28}" type="slidenum">
              <a:rPr lang="en-US" smtClean="0"/>
              <a:pPr>
                <a:defRPr/>
              </a:pPr>
              <a:t>12</a:t>
            </a:fld>
            <a:endParaRPr lang="en-US" dirty="0"/>
          </a:p>
        </p:txBody>
      </p:sp>
      <p:sp>
        <p:nvSpPr>
          <p:cNvPr id="6" name="Rectangle 5"/>
          <p:cNvSpPr/>
          <p:nvPr/>
        </p:nvSpPr>
        <p:spPr>
          <a:xfrm>
            <a:off x="283644" y="1111828"/>
            <a:ext cx="8651792" cy="738664"/>
          </a:xfrm>
          <a:prstGeom prst="rect">
            <a:avLst/>
          </a:prstGeom>
        </p:spPr>
        <p:txBody>
          <a:bodyPr wrap="square">
            <a:spAutoFit/>
          </a:bodyPr>
          <a:lstStyle/>
          <a:p>
            <a:r>
              <a:rPr lang="en-GB" sz="1400" dirty="0" smtClean="0">
                <a:solidFill>
                  <a:srgbClr val="FF0000"/>
                </a:solidFill>
              </a:rPr>
              <a:t>Q#12: </a:t>
            </a:r>
            <a:r>
              <a:rPr lang="en-GB" sz="1400" dirty="0" smtClean="0"/>
              <a:t>At present, SEPA is required for euro payments in the euro area. Non-euro countries, Denmark and the UK are required to join SEPA by what date?</a:t>
            </a:r>
          </a:p>
          <a:p>
            <a:endParaRPr lang="en-GB" sz="1400" dirty="0" smtClean="0"/>
          </a:p>
        </p:txBody>
      </p:sp>
      <p:pic>
        <p:nvPicPr>
          <p:cNvPr id="9" name="Picture 8"/>
          <p:cNvPicPr>
            <a:picLocks noChangeAspect="1"/>
          </p:cNvPicPr>
          <p:nvPr/>
        </p:nvPicPr>
        <p:blipFill>
          <a:blip r:embed="rId2"/>
          <a:stretch>
            <a:fillRect/>
          </a:stretch>
        </p:blipFill>
        <p:spPr>
          <a:xfrm>
            <a:off x="309243" y="1701318"/>
            <a:ext cx="1873827" cy="1427329"/>
          </a:xfrm>
          <a:prstGeom prst="rect">
            <a:avLst/>
          </a:prstGeom>
        </p:spPr>
      </p:pic>
      <p:pic>
        <p:nvPicPr>
          <p:cNvPr id="10" name="Picture 9"/>
          <p:cNvPicPr>
            <a:picLocks noChangeAspect="1"/>
          </p:cNvPicPr>
          <p:nvPr/>
        </p:nvPicPr>
        <p:blipFill>
          <a:blip r:embed="rId3"/>
          <a:stretch>
            <a:fillRect/>
          </a:stretch>
        </p:blipFill>
        <p:spPr>
          <a:xfrm>
            <a:off x="2452667" y="1701318"/>
            <a:ext cx="1984251" cy="1427329"/>
          </a:xfrm>
          <a:prstGeom prst="rect">
            <a:avLst/>
          </a:prstGeom>
        </p:spPr>
      </p:pic>
      <p:pic>
        <p:nvPicPr>
          <p:cNvPr id="11" name="Picture 10"/>
          <p:cNvPicPr>
            <a:picLocks noChangeAspect="1"/>
          </p:cNvPicPr>
          <p:nvPr/>
        </p:nvPicPr>
        <p:blipFill>
          <a:blip r:embed="rId4"/>
          <a:stretch>
            <a:fillRect/>
          </a:stretch>
        </p:blipFill>
        <p:spPr>
          <a:xfrm>
            <a:off x="4609540" y="1701318"/>
            <a:ext cx="1957515" cy="1427329"/>
          </a:xfrm>
          <a:prstGeom prst="rect">
            <a:avLst/>
          </a:prstGeom>
        </p:spPr>
      </p:pic>
    </p:spTree>
    <p:extLst>
      <p:ext uri="{BB962C8B-B14F-4D97-AF65-F5344CB8AC3E}">
        <p14:creationId xmlns:p14="http://schemas.microsoft.com/office/powerpoint/2010/main" val="2922755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2</a:t>
            </a:fld>
            <a:endParaRPr lang="en-US" dirty="0">
              <a:latin typeface="Century Gothic" panose="020B0502020202020204" pitchFamily="34" charset="0"/>
            </a:endParaRPr>
          </a:p>
        </p:txBody>
      </p:sp>
      <p:sp>
        <p:nvSpPr>
          <p:cNvPr id="9" name="Rectangle 8"/>
          <p:cNvSpPr/>
          <p:nvPr/>
        </p:nvSpPr>
        <p:spPr>
          <a:xfrm>
            <a:off x="309243" y="606159"/>
            <a:ext cx="8291513" cy="523220"/>
          </a:xfrm>
          <a:prstGeom prst="rect">
            <a:avLst/>
          </a:prstGeom>
        </p:spPr>
        <p:txBody>
          <a:bodyPr wrap="square">
            <a:spAutoFit/>
          </a:bodyPr>
          <a:lstStyle/>
          <a:p>
            <a:r>
              <a:rPr lang="en-GB" sz="1400" dirty="0" smtClean="0">
                <a:solidFill>
                  <a:srgbClr val="FF0000"/>
                </a:solidFill>
              </a:rPr>
              <a:t>Q#2A </a:t>
            </a:r>
            <a:r>
              <a:rPr lang="en-GB" sz="1400" dirty="0" smtClean="0">
                <a:solidFill>
                  <a:srgbClr val="FF0000"/>
                </a:solidFill>
              </a:rPr>
              <a:t>:</a:t>
            </a:r>
            <a:r>
              <a:rPr lang="en-GB" sz="1400" dirty="0" smtClean="0"/>
              <a:t> Which of the worlds largest online travel agencies has announced that they will be accepting bitcoins as a payment method. </a:t>
            </a:r>
          </a:p>
        </p:txBody>
      </p:sp>
      <p:pic>
        <p:nvPicPr>
          <p:cNvPr id="10" name="Picture 9"/>
          <p:cNvPicPr>
            <a:picLocks noChangeAspect="1"/>
          </p:cNvPicPr>
          <p:nvPr/>
        </p:nvPicPr>
        <p:blipFill>
          <a:blip r:embed="rId3"/>
          <a:stretch>
            <a:fillRect/>
          </a:stretch>
        </p:blipFill>
        <p:spPr>
          <a:xfrm>
            <a:off x="3015095" y="1519671"/>
            <a:ext cx="2095500" cy="1046884"/>
          </a:xfrm>
          <a:prstGeom prst="rect">
            <a:avLst/>
          </a:prstGeom>
        </p:spPr>
      </p:pic>
      <p:pic>
        <p:nvPicPr>
          <p:cNvPr id="11" name="Picture 10"/>
          <p:cNvPicPr>
            <a:picLocks noChangeAspect="1"/>
          </p:cNvPicPr>
          <p:nvPr/>
        </p:nvPicPr>
        <p:blipFill>
          <a:blip r:embed="rId4"/>
          <a:stretch>
            <a:fillRect/>
          </a:stretch>
        </p:blipFill>
        <p:spPr>
          <a:xfrm>
            <a:off x="5373398" y="1435244"/>
            <a:ext cx="2200275" cy="942975"/>
          </a:xfrm>
          <a:prstGeom prst="rect">
            <a:avLst/>
          </a:prstGeom>
        </p:spPr>
      </p:pic>
      <p:pic>
        <p:nvPicPr>
          <p:cNvPr id="12" name="Picture 11"/>
          <p:cNvPicPr>
            <a:picLocks noChangeAspect="1"/>
          </p:cNvPicPr>
          <p:nvPr/>
        </p:nvPicPr>
        <p:blipFill>
          <a:blip r:embed="rId5"/>
          <a:stretch>
            <a:fillRect/>
          </a:stretch>
        </p:blipFill>
        <p:spPr>
          <a:xfrm>
            <a:off x="783431" y="1494991"/>
            <a:ext cx="1400175" cy="800100"/>
          </a:xfrm>
          <a:prstGeom prst="rect">
            <a:avLst/>
          </a:prstGeom>
        </p:spPr>
      </p:pic>
      <p:sp>
        <p:nvSpPr>
          <p:cNvPr id="2" name="Rectangle 1"/>
          <p:cNvSpPr/>
          <p:nvPr/>
        </p:nvSpPr>
        <p:spPr>
          <a:xfrm>
            <a:off x="309243" y="3110767"/>
            <a:ext cx="7722930" cy="325538"/>
          </a:xfrm>
          <a:prstGeom prst="rect">
            <a:avLst/>
          </a:prstGeom>
        </p:spPr>
        <p:txBody>
          <a:bodyPr wrap="square">
            <a:spAutoFit/>
          </a:bodyPr>
          <a:lstStyle/>
          <a:p>
            <a:pPr lvl="0">
              <a:lnSpc>
                <a:spcPts val="1950"/>
              </a:lnSpc>
              <a:spcBef>
                <a:spcPts val="500"/>
              </a:spcBef>
              <a:spcAft>
                <a:spcPts val="0"/>
              </a:spcAft>
            </a:pPr>
            <a:r>
              <a:rPr lang="en-GB" sz="1400" dirty="0" smtClean="0">
                <a:solidFill>
                  <a:srgbClr val="FF0000"/>
                </a:solidFill>
              </a:rPr>
              <a:t>Q#2B : </a:t>
            </a:r>
            <a:r>
              <a:rPr lang="en-US" sz="1400" dirty="0" smtClean="0">
                <a:solidFill>
                  <a:schemeClr val="tx2"/>
                </a:solidFill>
                <a:ea typeface="Times New Roman" panose="02020603050405020304" pitchFamily="18" charset="0"/>
              </a:rPr>
              <a:t>Which </a:t>
            </a:r>
            <a:r>
              <a:rPr lang="en-US" sz="1400" dirty="0">
                <a:solidFill>
                  <a:schemeClr val="tx2"/>
                </a:solidFill>
                <a:ea typeface="Times New Roman" panose="02020603050405020304" pitchFamily="18" charset="0"/>
              </a:rPr>
              <a:t>is the only football team in London to have a Tube station named after them? </a:t>
            </a:r>
            <a:endParaRPr lang="en-GB" sz="1400" dirty="0">
              <a:solidFill>
                <a:schemeClr val="tx2"/>
              </a:solidFill>
              <a:effectLst/>
              <a:ea typeface="Times New Roman" panose="02020603050405020304" pitchFamily="18" charset="0"/>
            </a:endParaRPr>
          </a:p>
        </p:txBody>
      </p:sp>
    </p:spTree>
    <p:extLst>
      <p:ext uri="{BB962C8B-B14F-4D97-AF65-F5344CB8AC3E}">
        <p14:creationId xmlns:p14="http://schemas.microsoft.com/office/powerpoint/2010/main" val="3709247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3</a:t>
            </a:fld>
            <a:endParaRPr lang="en-US" dirty="0">
              <a:latin typeface="Century Gothic" panose="020B0502020202020204" pitchFamily="34" charset="0"/>
            </a:endParaRPr>
          </a:p>
        </p:txBody>
      </p:sp>
      <p:sp>
        <p:nvSpPr>
          <p:cNvPr id="4" name="Rectangle 3"/>
          <p:cNvSpPr/>
          <p:nvPr/>
        </p:nvSpPr>
        <p:spPr>
          <a:xfrm>
            <a:off x="327024" y="852811"/>
            <a:ext cx="8626612" cy="523220"/>
          </a:xfrm>
          <a:prstGeom prst="rect">
            <a:avLst/>
          </a:prstGeom>
        </p:spPr>
        <p:txBody>
          <a:bodyPr wrap="square">
            <a:spAutoFit/>
          </a:bodyPr>
          <a:lstStyle/>
          <a:p>
            <a:r>
              <a:rPr lang="en-GB" sz="1400" dirty="0" smtClean="0">
                <a:solidFill>
                  <a:srgbClr val="FF0000"/>
                </a:solidFill>
              </a:rPr>
              <a:t>Q#3A </a:t>
            </a:r>
            <a:r>
              <a:rPr lang="en-GB" sz="1400" dirty="0">
                <a:solidFill>
                  <a:srgbClr val="FF0000"/>
                </a:solidFill>
              </a:rPr>
              <a:t>: </a:t>
            </a:r>
            <a:r>
              <a:rPr lang="en-GB" sz="1400" dirty="0">
                <a:solidFill>
                  <a:srgbClr val="00B0F0"/>
                </a:solidFill>
              </a:rPr>
              <a:t>In May 1958, the Bank was the first UK bank to appoint a female bank manager. Hilda Harding managed the Bank’s Hanover Square branch in London </a:t>
            </a:r>
          </a:p>
        </p:txBody>
      </p:sp>
      <p:pic>
        <p:nvPicPr>
          <p:cNvPr id="5" name="Picture 4"/>
          <p:cNvPicPr>
            <a:picLocks noChangeAspect="1"/>
          </p:cNvPicPr>
          <p:nvPr/>
        </p:nvPicPr>
        <p:blipFill>
          <a:blip r:embed="rId3"/>
          <a:stretch>
            <a:fillRect/>
          </a:stretch>
        </p:blipFill>
        <p:spPr>
          <a:xfrm>
            <a:off x="432954" y="1736728"/>
            <a:ext cx="2209800" cy="1428750"/>
          </a:xfrm>
          <a:prstGeom prst="rect">
            <a:avLst/>
          </a:prstGeom>
        </p:spPr>
      </p:pic>
      <p:pic>
        <p:nvPicPr>
          <p:cNvPr id="16" name="Picture 15"/>
          <p:cNvPicPr>
            <a:picLocks noChangeAspect="1"/>
          </p:cNvPicPr>
          <p:nvPr/>
        </p:nvPicPr>
        <p:blipFill>
          <a:blip r:embed="rId4"/>
          <a:stretch>
            <a:fillRect/>
          </a:stretch>
        </p:blipFill>
        <p:spPr>
          <a:xfrm>
            <a:off x="3099519" y="1736728"/>
            <a:ext cx="2137497" cy="1428750"/>
          </a:xfrm>
          <a:prstGeom prst="rect">
            <a:avLst/>
          </a:prstGeom>
        </p:spPr>
      </p:pic>
      <p:pic>
        <p:nvPicPr>
          <p:cNvPr id="6" name="Picture 5"/>
          <p:cNvPicPr>
            <a:picLocks noChangeAspect="1"/>
          </p:cNvPicPr>
          <p:nvPr/>
        </p:nvPicPr>
        <p:blipFill>
          <a:blip r:embed="rId5"/>
          <a:stretch>
            <a:fillRect/>
          </a:stretch>
        </p:blipFill>
        <p:spPr>
          <a:xfrm>
            <a:off x="5733616" y="1736728"/>
            <a:ext cx="2124075" cy="1428750"/>
          </a:xfrm>
          <a:prstGeom prst="rect">
            <a:avLst/>
          </a:prstGeom>
        </p:spPr>
      </p:pic>
      <p:sp>
        <p:nvSpPr>
          <p:cNvPr id="2" name="Rectangle 1"/>
          <p:cNvSpPr/>
          <p:nvPr/>
        </p:nvSpPr>
        <p:spPr>
          <a:xfrm>
            <a:off x="432953" y="3521592"/>
            <a:ext cx="7424737" cy="582019"/>
          </a:xfrm>
          <a:prstGeom prst="rect">
            <a:avLst/>
          </a:prstGeom>
        </p:spPr>
        <p:txBody>
          <a:bodyPr wrap="square">
            <a:spAutoFit/>
          </a:bodyPr>
          <a:lstStyle/>
          <a:p>
            <a:pPr lvl="0">
              <a:lnSpc>
                <a:spcPts val="1950"/>
              </a:lnSpc>
              <a:spcBef>
                <a:spcPts val="500"/>
              </a:spcBef>
              <a:spcAft>
                <a:spcPts val="0"/>
              </a:spcAft>
            </a:pPr>
            <a:r>
              <a:rPr lang="en-GB" sz="1400" dirty="0" smtClean="0">
                <a:solidFill>
                  <a:srgbClr val="FF0000"/>
                </a:solidFill>
              </a:rPr>
              <a:t>Q#3B </a:t>
            </a:r>
            <a:r>
              <a:rPr lang="en-GB" sz="1400" dirty="0">
                <a:solidFill>
                  <a:srgbClr val="FF0000"/>
                </a:solidFill>
              </a:rPr>
              <a:t>: </a:t>
            </a:r>
            <a:r>
              <a:rPr lang="en-GB" sz="1400" dirty="0" smtClean="0">
                <a:solidFill>
                  <a:schemeClr val="tx2"/>
                </a:solidFill>
                <a:ea typeface="Times New Roman" panose="02020603050405020304" pitchFamily="18" charset="0"/>
              </a:rPr>
              <a:t>In </a:t>
            </a:r>
            <a:r>
              <a:rPr lang="en-GB" sz="1400" dirty="0">
                <a:solidFill>
                  <a:schemeClr val="tx2"/>
                </a:solidFill>
                <a:ea typeface="Times New Roman" panose="02020603050405020304" pitchFamily="18" charset="0"/>
              </a:rPr>
              <a:t>a plague pit built in 1665, more than 1,000 bodies are buried underneath this underground station. Which station is this?</a:t>
            </a:r>
            <a:endParaRPr lang="en-GB" sz="1400" dirty="0">
              <a:solidFill>
                <a:schemeClr val="tx2"/>
              </a:solidFill>
              <a:effectLst/>
              <a:ea typeface="Times New Roman" panose="02020603050405020304" pitchFamily="18" charset="0"/>
            </a:endParaRPr>
          </a:p>
        </p:txBody>
      </p:sp>
    </p:spTree>
    <p:extLst>
      <p:ext uri="{BB962C8B-B14F-4D97-AF65-F5344CB8AC3E}">
        <p14:creationId xmlns:p14="http://schemas.microsoft.com/office/powerpoint/2010/main" val="3931415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63802755-11BF-49D8-996A-5149E2C37F28}" type="slidenum">
              <a:rPr lang="en-US" smtClean="0"/>
              <a:pPr>
                <a:defRPr/>
              </a:pPr>
              <a:t>4</a:t>
            </a:fld>
            <a:endParaRPr lang="en-US" dirty="0"/>
          </a:p>
        </p:txBody>
      </p:sp>
      <p:sp>
        <p:nvSpPr>
          <p:cNvPr id="4" name="Rectangle 3"/>
          <p:cNvSpPr/>
          <p:nvPr/>
        </p:nvSpPr>
        <p:spPr>
          <a:xfrm>
            <a:off x="283644" y="496974"/>
            <a:ext cx="8499392" cy="307777"/>
          </a:xfrm>
          <a:prstGeom prst="rect">
            <a:avLst/>
          </a:prstGeom>
        </p:spPr>
        <p:txBody>
          <a:bodyPr wrap="square">
            <a:spAutoFit/>
          </a:bodyPr>
          <a:lstStyle/>
          <a:p>
            <a:r>
              <a:rPr lang="en-GB" sz="1400" dirty="0" smtClean="0">
                <a:solidFill>
                  <a:srgbClr val="FF0000"/>
                </a:solidFill>
              </a:rPr>
              <a:t>Q#4A: </a:t>
            </a:r>
            <a:r>
              <a:rPr lang="en-GB" sz="1400" dirty="0" smtClean="0"/>
              <a:t>Which European city is planning on launching its own digital currency?</a:t>
            </a:r>
          </a:p>
        </p:txBody>
      </p:sp>
      <p:pic>
        <p:nvPicPr>
          <p:cNvPr id="2" name="Picture 1"/>
          <p:cNvPicPr>
            <a:picLocks noChangeAspect="1"/>
          </p:cNvPicPr>
          <p:nvPr/>
        </p:nvPicPr>
        <p:blipFill>
          <a:blip r:embed="rId2"/>
          <a:stretch>
            <a:fillRect/>
          </a:stretch>
        </p:blipFill>
        <p:spPr>
          <a:xfrm>
            <a:off x="429058" y="1014845"/>
            <a:ext cx="2075151" cy="1409700"/>
          </a:xfrm>
          <a:prstGeom prst="rect">
            <a:avLst/>
          </a:prstGeom>
        </p:spPr>
      </p:pic>
      <p:pic>
        <p:nvPicPr>
          <p:cNvPr id="9" name="Picture 8"/>
          <p:cNvPicPr>
            <a:picLocks noChangeAspect="1"/>
          </p:cNvPicPr>
          <p:nvPr/>
        </p:nvPicPr>
        <p:blipFill>
          <a:blip r:embed="rId3"/>
          <a:stretch>
            <a:fillRect/>
          </a:stretch>
        </p:blipFill>
        <p:spPr>
          <a:xfrm>
            <a:off x="2771775" y="1014845"/>
            <a:ext cx="2000250" cy="1409700"/>
          </a:xfrm>
          <a:prstGeom prst="rect">
            <a:avLst/>
          </a:prstGeom>
        </p:spPr>
      </p:pic>
      <p:pic>
        <p:nvPicPr>
          <p:cNvPr id="10" name="Picture 9"/>
          <p:cNvPicPr>
            <a:picLocks noChangeAspect="1"/>
          </p:cNvPicPr>
          <p:nvPr/>
        </p:nvPicPr>
        <p:blipFill>
          <a:blip r:embed="rId4"/>
          <a:stretch>
            <a:fillRect/>
          </a:stretch>
        </p:blipFill>
        <p:spPr>
          <a:xfrm>
            <a:off x="5039591" y="1014845"/>
            <a:ext cx="2317173" cy="1409700"/>
          </a:xfrm>
          <a:prstGeom prst="rect">
            <a:avLst/>
          </a:prstGeom>
        </p:spPr>
      </p:pic>
      <p:sp>
        <p:nvSpPr>
          <p:cNvPr id="5" name="Rectangle 4"/>
          <p:cNvSpPr/>
          <p:nvPr/>
        </p:nvSpPr>
        <p:spPr>
          <a:xfrm>
            <a:off x="387493" y="2971402"/>
            <a:ext cx="7416079" cy="331373"/>
          </a:xfrm>
          <a:prstGeom prst="rect">
            <a:avLst/>
          </a:prstGeom>
        </p:spPr>
        <p:txBody>
          <a:bodyPr wrap="square">
            <a:spAutoFit/>
          </a:bodyPr>
          <a:lstStyle/>
          <a:p>
            <a:pPr lvl="0">
              <a:lnSpc>
                <a:spcPts val="1950"/>
              </a:lnSpc>
              <a:spcBef>
                <a:spcPts val="500"/>
              </a:spcBef>
              <a:spcAft>
                <a:spcPts val="0"/>
              </a:spcAft>
            </a:pPr>
            <a:r>
              <a:rPr lang="en-GB" sz="1400" dirty="0" smtClean="0">
                <a:solidFill>
                  <a:srgbClr val="FF0000"/>
                </a:solidFill>
              </a:rPr>
              <a:t>Q#4B: </a:t>
            </a:r>
            <a:r>
              <a:rPr lang="en-US" sz="1400" dirty="0" smtClean="0">
                <a:solidFill>
                  <a:schemeClr val="tx2"/>
                </a:solidFill>
                <a:ea typeface="Times New Roman" panose="02020603050405020304" pitchFamily="18" charset="0"/>
              </a:rPr>
              <a:t>Only </a:t>
            </a:r>
            <a:r>
              <a:rPr lang="en-US" sz="1400" dirty="0">
                <a:solidFill>
                  <a:schemeClr val="tx2"/>
                </a:solidFill>
                <a:ea typeface="Times New Roman" panose="02020603050405020304" pitchFamily="18" charset="0"/>
              </a:rPr>
              <a:t>two Tube stations have all five vowels in their name. Identify them.</a:t>
            </a:r>
            <a:endParaRPr lang="en-GB" sz="1400" dirty="0">
              <a:solidFill>
                <a:schemeClr val="tx2"/>
              </a:solidFill>
              <a:effectLst/>
              <a:ea typeface="Times New Roman" panose="02020603050405020304" pitchFamily="18" charset="0"/>
            </a:endParaRPr>
          </a:p>
        </p:txBody>
      </p:sp>
    </p:spTree>
    <p:extLst>
      <p:ext uri="{BB962C8B-B14F-4D97-AF65-F5344CB8AC3E}">
        <p14:creationId xmlns:p14="http://schemas.microsoft.com/office/powerpoint/2010/main" val="318854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5</a:t>
            </a:fld>
            <a:endParaRPr lang="en-US" dirty="0">
              <a:latin typeface="Century Gothic" panose="020B0502020202020204" pitchFamily="34" charset="0"/>
            </a:endParaRPr>
          </a:p>
        </p:txBody>
      </p:sp>
      <p:sp>
        <p:nvSpPr>
          <p:cNvPr id="9" name="Rectangle 8"/>
          <p:cNvSpPr/>
          <p:nvPr/>
        </p:nvSpPr>
        <p:spPr>
          <a:xfrm>
            <a:off x="304361" y="652345"/>
            <a:ext cx="8291513" cy="954107"/>
          </a:xfrm>
          <a:prstGeom prst="rect">
            <a:avLst/>
          </a:prstGeom>
        </p:spPr>
        <p:txBody>
          <a:bodyPr wrap="square">
            <a:spAutoFit/>
          </a:bodyPr>
          <a:lstStyle/>
          <a:p>
            <a:r>
              <a:rPr lang="en-GB" sz="1400" dirty="0" smtClean="0">
                <a:solidFill>
                  <a:srgbClr val="FF0000"/>
                </a:solidFill>
              </a:rPr>
              <a:t>Q#5A </a:t>
            </a:r>
            <a:r>
              <a:rPr lang="en-GB" sz="1400" dirty="0" smtClean="0"/>
              <a:t>:The </a:t>
            </a:r>
            <a:r>
              <a:rPr lang="en-GB" sz="1400" dirty="0"/>
              <a:t>company organically entered the leasing and credit card sectors, and its introduction of US dollar denominated certificates of deposit in London marked the first new negotiable instrument in the market since 1888. Later to become part of MasterCard, the bank introduced credit card – popularly known as the "Everything Card</a:t>
            </a:r>
            <a:r>
              <a:rPr lang="en-GB" sz="1400" dirty="0" smtClean="0"/>
              <a:t>" </a:t>
            </a:r>
            <a:r>
              <a:rPr lang="en-GB" sz="1400" dirty="0"/>
              <a:t>in 1967</a:t>
            </a:r>
            <a:r>
              <a:rPr lang="en-GB" sz="1400" dirty="0" smtClean="0"/>
              <a:t>.</a:t>
            </a:r>
          </a:p>
        </p:txBody>
      </p:sp>
      <p:pic>
        <p:nvPicPr>
          <p:cNvPr id="2" name="Picture 1"/>
          <p:cNvPicPr>
            <a:picLocks noChangeAspect="1"/>
          </p:cNvPicPr>
          <p:nvPr/>
        </p:nvPicPr>
        <p:blipFill>
          <a:blip r:embed="rId3"/>
          <a:stretch>
            <a:fillRect/>
          </a:stretch>
        </p:blipFill>
        <p:spPr>
          <a:xfrm>
            <a:off x="413472" y="1724228"/>
            <a:ext cx="2319338" cy="1395026"/>
          </a:xfrm>
          <a:prstGeom prst="rect">
            <a:avLst/>
          </a:prstGeom>
        </p:spPr>
      </p:pic>
      <p:pic>
        <p:nvPicPr>
          <p:cNvPr id="15" name="Picture 14"/>
          <p:cNvPicPr>
            <a:picLocks noChangeAspect="1"/>
          </p:cNvPicPr>
          <p:nvPr/>
        </p:nvPicPr>
        <p:blipFill>
          <a:blip r:embed="rId4"/>
          <a:stretch>
            <a:fillRect/>
          </a:stretch>
        </p:blipFill>
        <p:spPr>
          <a:xfrm>
            <a:off x="3078740" y="1730459"/>
            <a:ext cx="2137497" cy="1384645"/>
          </a:xfrm>
          <a:prstGeom prst="rect">
            <a:avLst/>
          </a:prstGeom>
        </p:spPr>
      </p:pic>
      <p:pic>
        <p:nvPicPr>
          <p:cNvPr id="3" name="Picture 2"/>
          <p:cNvPicPr>
            <a:picLocks noChangeAspect="1"/>
          </p:cNvPicPr>
          <p:nvPr/>
        </p:nvPicPr>
        <p:blipFill>
          <a:blip r:embed="rId5"/>
          <a:stretch>
            <a:fillRect/>
          </a:stretch>
        </p:blipFill>
        <p:spPr>
          <a:xfrm>
            <a:off x="5663045" y="1724228"/>
            <a:ext cx="2299422" cy="1390876"/>
          </a:xfrm>
          <a:prstGeom prst="rect">
            <a:avLst/>
          </a:prstGeom>
        </p:spPr>
      </p:pic>
      <p:sp>
        <p:nvSpPr>
          <p:cNvPr id="4" name="Rectangle 3"/>
          <p:cNvSpPr/>
          <p:nvPr/>
        </p:nvSpPr>
        <p:spPr>
          <a:xfrm>
            <a:off x="413471" y="3405378"/>
            <a:ext cx="7992773" cy="566758"/>
          </a:xfrm>
          <a:prstGeom prst="rect">
            <a:avLst/>
          </a:prstGeom>
        </p:spPr>
        <p:txBody>
          <a:bodyPr wrap="square">
            <a:spAutoFit/>
          </a:bodyPr>
          <a:lstStyle/>
          <a:p>
            <a:pPr lvl="0">
              <a:lnSpc>
                <a:spcPct val="115000"/>
              </a:lnSpc>
              <a:spcAft>
                <a:spcPts val="1000"/>
              </a:spcAft>
            </a:pPr>
            <a:r>
              <a:rPr lang="en-GB" sz="1400" dirty="0" smtClean="0">
                <a:solidFill>
                  <a:srgbClr val="FF0000"/>
                </a:solidFill>
              </a:rPr>
              <a:t>Q#5B </a:t>
            </a:r>
            <a:r>
              <a:rPr lang="en-GB" sz="1400" dirty="0"/>
              <a:t>: </a:t>
            </a:r>
            <a:r>
              <a:rPr lang="en-US" sz="1400" dirty="0" smtClean="0">
                <a:solidFill>
                  <a:schemeClr val="tx2"/>
                </a:solidFill>
                <a:ea typeface="Calibri" panose="020F0502020204030204" pitchFamily="34" charset="0"/>
                <a:cs typeface="Times New Roman" panose="02020603050405020304" pitchFamily="18" charset="0"/>
              </a:rPr>
              <a:t>Name </a:t>
            </a:r>
            <a:r>
              <a:rPr lang="en-US" sz="1400" dirty="0">
                <a:solidFill>
                  <a:schemeClr val="tx2"/>
                </a:solidFill>
                <a:ea typeface="Calibri" panose="020F0502020204030204" pitchFamily="34" charset="0"/>
                <a:cs typeface="Times New Roman" panose="02020603050405020304" pitchFamily="18" charset="0"/>
              </a:rPr>
              <a:t>an ancient invention still in use in most parts of the world today that allows people to see through walls.</a:t>
            </a:r>
            <a:endParaRPr lang="en-GB" sz="1200" dirty="0">
              <a:solidFill>
                <a:schemeClr val="tx2"/>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85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6</a:t>
            </a:fld>
            <a:endParaRPr lang="en-US" dirty="0">
              <a:latin typeface="Century Gothic" panose="020B0502020202020204" pitchFamily="34" charset="0"/>
            </a:endParaRPr>
          </a:p>
        </p:txBody>
      </p:sp>
      <p:sp>
        <p:nvSpPr>
          <p:cNvPr id="4" name="Rectangle 3"/>
          <p:cNvSpPr/>
          <p:nvPr/>
        </p:nvSpPr>
        <p:spPr>
          <a:xfrm>
            <a:off x="304361" y="665159"/>
            <a:ext cx="8314175" cy="954107"/>
          </a:xfrm>
          <a:prstGeom prst="rect">
            <a:avLst/>
          </a:prstGeom>
        </p:spPr>
        <p:txBody>
          <a:bodyPr wrap="square">
            <a:spAutoFit/>
          </a:bodyPr>
          <a:lstStyle/>
          <a:p>
            <a:r>
              <a:rPr lang="en-GB" sz="1400" dirty="0" smtClean="0">
                <a:solidFill>
                  <a:srgbClr val="FF0000"/>
                </a:solidFill>
              </a:rPr>
              <a:t>Q#6A </a:t>
            </a:r>
            <a:r>
              <a:rPr lang="en-GB" sz="1400" dirty="0" smtClean="0">
                <a:solidFill>
                  <a:srgbClr val="FF0000"/>
                </a:solidFill>
              </a:rPr>
              <a:t>:</a:t>
            </a:r>
            <a:r>
              <a:rPr lang="en-GB" sz="1400" dirty="0" smtClean="0"/>
              <a:t>Founded </a:t>
            </a:r>
            <a:r>
              <a:rPr lang="en-GB" sz="1400" dirty="0"/>
              <a:t>by Alfred Escher in 1856 under the name Schweizerische Kreditanstalt </a:t>
            </a:r>
            <a:r>
              <a:rPr lang="en-GB" sz="1400" dirty="0" smtClean="0"/>
              <a:t>in </a:t>
            </a:r>
            <a:r>
              <a:rPr lang="en-GB" sz="1400" dirty="0"/>
              <a:t>order to fund the development of Switzerland's rail system. It issued loans that helped create Switzerland's electrical grid and the European rail system. It also helped develop the country's currency system and funded entrepreneurship</a:t>
            </a:r>
            <a:r>
              <a:rPr lang="en-GB" sz="1400" dirty="0" smtClean="0"/>
              <a:t>.</a:t>
            </a:r>
          </a:p>
        </p:txBody>
      </p:sp>
      <p:pic>
        <p:nvPicPr>
          <p:cNvPr id="3" name="Picture 2"/>
          <p:cNvPicPr>
            <a:picLocks noChangeAspect="1"/>
          </p:cNvPicPr>
          <p:nvPr/>
        </p:nvPicPr>
        <p:blipFill>
          <a:blip r:embed="rId3"/>
          <a:stretch>
            <a:fillRect/>
          </a:stretch>
        </p:blipFill>
        <p:spPr>
          <a:xfrm>
            <a:off x="2954047" y="1976437"/>
            <a:ext cx="2466975" cy="1457325"/>
          </a:xfrm>
          <a:prstGeom prst="rect">
            <a:avLst/>
          </a:prstGeom>
        </p:spPr>
      </p:pic>
      <p:pic>
        <p:nvPicPr>
          <p:cNvPr id="6" name="Picture 5"/>
          <p:cNvPicPr>
            <a:picLocks noChangeAspect="1"/>
          </p:cNvPicPr>
          <p:nvPr/>
        </p:nvPicPr>
        <p:blipFill>
          <a:blip r:embed="rId4"/>
          <a:stretch>
            <a:fillRect/>
          </a:stretch>
        </p:blipFill>
        <p:spPr>
          <a:xfrm>
            <a:off x="487939" y="1976437"/>
            <a:ext cx="2162175" cy="1419225"/>
          </a:xfrm>
          <a:prstGeom prst="rect">
            <a:avLst/>
          </a:prstGeom>
        </p:spPr>
      </p:pic>
      <p:pic>
        <p:nvPicPr>
          <p:cNvPr id="7" name="Picture 6"/>
          <p:cNvPicPr>
            <a:picLocks noChangeAspect="1"/>
          </p:cNvPicPr>
          <p:nvPr/>
        </p:nvPicPr>
        <p:blipFill>
          <a:blip r:embed="rId5"/>
          <a:stretch>
            <a:fillRect/>
          </a:stretch>
        </p:blipFill>
        <p:spPr>
          <a:xfrm>
            <a:off x="5820785" y="1976437"/>
            <a:ext cx="2367252" cy="1419225"/>
          </a:xfrm>
          <a:prstGeom prst="rect">
            <a:avLst/>
          </a:prstGeom>
        </p:spPr>
      </p:pic>
      <p:sp>
        <p:nvSpPr>
          <p:cNvPr id="2" name="Rectangle 1"/>
          <p:cNvSpPr/>
          <p:nvPr/>
        </p:nvSpPr>
        <p:spPr>
          <a:xfrm>
            <a:off x="364114" y="3634158"/>
            <a:ext cx="8254422" cy="566758"/>
          </a:xfrm>
          <a:prstGeom prst="rect">
            <a:avLst/>
          </a:prstGeom>
        </p:spPr>
        <p:txBody>
          <a:bodyPr wrap="square">
            <a:spAutoFit/>
          </a:bodyPr>
          <a:lstStyle/>
          <a:p>
            <a:pPr lvl="0">
              <a:lnSpc>
                <a:spcPct val="115000"/>
              </a:lnSpc>
              <a:spcBef>
                <a:spcPts val="500"/>
              </a:spcBef>
              <a:spcAft>
                <a:spcPts val="500"/>
              </a:spcAft>
            </a:pPr>
            <a:r>
              <a:rPr lang="en-GB" sz="1400" dirty="0" smtClean="0">
                <a:solidFill>
                  <a:srgbClr val="FF0000"/>
                </a:solidFill>
              </a:rPr>
              <a:t>Q#6B </a:t>
            </a:r>
            <a:r>
              <a:rPr lang="en-GB" sz="1400" dirty="0">
                <a:solidFill>
                  <a:srgbClr val="FF0000"/>
                </a:solidFill>
              </a:rPr>
              <a:t>: </a:t>
            </a:r>
            <a:r>
              <a:rPr lang="en-US" sz="1400" dirty="0" smtClean="0">
                <a:solidFill>
                  <a:schemeClr val="tx2"/>
                </a:solidFill>
                <a:ea typeface="Times New Roman" panose="02020603050405020304" pitchFamily="18" charset="0"/>
                <a:cs typeface="Times New Roman" panose="02020603050405020304" pitchFamily="18" charset="0"/>
              </a:rPr>
              <a:t>If </a:t>
            </a:r>
            <a:r>
              <a:rPr lang="en-US" sz="1400" dirty="0">
                <a:solidFill>
                  <a:schemeClr val="tx2"/>
                </a:solidFill>
                <a:ea typeface="Times New Roman" panose="02020603050405020304" pitchFamily="18" charset="0"/>
                <a:cs typeface="Times New Roman" panose="02020603050405020304" pitchFamily="18" charset="0"/>
              </a:rPr>
              <a:t>the day after the day before yesterday was Tuesday, and the</a:t>
            </a:r>
            <a:br>
              <a:rPr lang="en-US" sz="1400" dirty="0">
                <a:solidFill>
                  <a:schemeClr val="tx2"/>
                </a:solidFill>
                <a:ea typeface="Times New Roman" panose="02020603050405020304" pitchFamily="18" charset="0"/>
                <a:cs typeface="Times New Roman" panose="02020603050405020304" pitchFamily="18" charset="0"/>
              </a:rPr>
            </a:br>
            <a:r>
              <a:rPr lang="en-US" sz="1400" dirty="0">
                <a:solidFill>
                  <a:schemeClr val="tx2"/>
                </a:solidFill>
                <a:ea typeface="Times New Roman" panose="02020603050405020304" pitchFamily="18" charset="0"/>
                <a:cs typeface="Times New Roman" panose="02020603050405020304" pitchFamily="18" charset="0"/>
              </a:rPr>
              <a:t>day before the day after tomorrow is Thursday, what day is today?</a:t>
            </a:r>
            <a:endParaRPr lang="en-GB" sz="1200" dirty="0">
              <a:solidFill>
                <a:schemeClr val="tx2"/>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493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7</a:t>
            </a:fld>
            <a:endParaRPr lang="en-US" dirty="0">
              <a:latin typeface="Century Gothic" panose="020B0502020202020204" pitchFamily="34" charset="0"/>
            </a:endParaRPr>
          </a:p>
        </p:txBody>
      </p:sp>
      <p:sp>
        <p:nvSpPr>
          <p:cNvPr id="13" name="Rectangle 12"/>
          <p:cNvSpPr/>
          <p:nvPr/>
        </p:nvSpPr>
        <p:spPr>
          <a:xfrm>
            <a:off x="309243" y="839494"/>
            <a:ext cx="8291513" cy="738664"/>
          </a:xfrm>
          <a:prstGeom prst="rect">
            <a:avLst/>
          </a:prstGeom>
        </p:spPr>
        <p:txBody>
          <a:bodyPr wrap="square">
            <a:spAutoFit/>
          </a:bodyPr>
          <a:lstStyle/>
          <a:p>
            <a:r>
              <a:rPr lang="en-GB" sz="1400" dirty="0" smtClean="0">
                <a:solidFill>
                  <a:srgbClr val="FF0000"/>
                </a:solidFill>
              </a:rPr>
              <a:t>Q#7A </a:t>
            </a:r>
            <a:r>
              <a:rPr lang="en-GB" sz="1400" dirty="0" smtClean="0">
                <a:solidFill>
                  <a:srgbClr val="FF0000"/>
                </a:solidFill>
              </a:rPr>
              <a:t>: </a:t>
            </a:r>
            <a:r>
              <a:rPr lang="en-GB" sz="1400" dirty="0" smtClean="0"/>
              <a:t>Formed </a:t>
            </a:r>
            <a:r>
              <a:rPr lang="en-GB" sz="1400" dirty="0"/>
              <a:t>in Glasgow in 1838, it is the smallest of the three Scottish banks. Independent until it was purchased by the Midland Bank in 1920, it was sold to its present owners, the National Australia Bank (NAB) in 1987</a:t>
            </a:r>
            <a:r>
              <a:rPr lang="en-GB" sz="1400" dirty="0" smtClean="0"/>
              <a:t>.</a:t>
            </a:r>
            <a:endParaRPr lang="en-GB" sz="1400" dirty="0"/>
          </a:p>
        </p:txBody>
      </p:sp>
      <p:pic>
        <p:nvPicPr>
          <p:cNvPr id="4" name="Picture 3"/>
          <p:cNvPicPr>
            <a:picLocks noChangeAspect="1"/>
          </p:cNvPicPr>
          <p:nvPr/>
        </p:nvPicPr>
        <p:blipFill>
          <a:blip r:embed="rId3"/>
          <a:stretch>
            <a:fillRect/>
          </a:stretch>
        </p:blipFill>
        <p:spPr>
          <a:xfrm>
            <a:off x="432955" y="1793601"/>
            <a:ext cx="2209800" cy="1571625"/>
          </a:xfrm>
          <a:prstGeom prst="rect">
            <a:avLst/>
          </a:prstGeom>
        </p:spPr>
      </p:pic>
      <p:pic>
        <p:nvPicPr>
          <p:cNvPr id="10" name="Picture 9"/>
          <p:cNvPicPr>
            <a:picLocks noChangeAspect="1"/>
          </p:cNvPicPr>
          <p:nvPr/>
        </p:nvPicPr>
        <p:blipFill>
          <a:blip r:embed="rId4"/>
          <a:stretch>
            <a:fillRect/>
          </a:stretch>
        </p:blipFill>
        <p:spPr>
          <a:xfrm>
            <a:off x="3250189" y="1793600"/>
            <a:ext cx="2124075" cy="1571625"/>
          </a:xfrm>
          <a:prstGeom prst="rect">
            <a:avLst/>
          </a:prstGeom>
        </p:spPr>
      </p:pic>
      <p:pic>
        <p:nvPicPr>
          <p:cNvPr id="5" name="Picture 4"/>
          <p:cNvPicPr>
            <a:picLocks noChangeAspect="1"/>
          </p:cNvPicPr>
          <p:nvPr/>
        </p:nvPicPr>
        <p:blipFill>
          <a:blip r:embed="rId5"/>
          <a:stretch>
            <a:fillRect/>
          </a:stretch>
        </p:blipFill>
        <p:spPr>
          <a:xfrm>
            <a:off x="5583701" y="1793599"/>
            <a:ext cx="2521208" cy="1571625"/>
          </a:xfrm>
          <a:prstGeom prst="rect">
            <a:avLst/>
          </a:prstGeom>
        </p:spPr>
      </p:pic>
      <p:sp>
        <p:nvSpPr>
          <p:cNvPr id="2" name="Rectangle 1"/>
          <p:cNvSpPr/>
          <p:nvPr/>
        </p:nvSpPr>
        <p:spPr>
          <a:xfrm>
            <a:off x="432954" y="3580667"/>
            <a:ext cx="7775863" cy="566758"/>
          </a:xfrm>
          <a:prstGeom prst="rect">
            <a:avLst/>
          </a:prstGeom>
        </p:spPr>
        <p:txBody>
          <a:bodyPr wrap="square">
            <a:spAutoFit/>
          </a:bodyPr>
          <a:lstStyle/>
          <a:p>
            <a:pPr lvl="0">
              <a:lnSpc>
                <a:spcPct val="115000"/>
              </a:lnSpc>
              <a:spcAft>
                <a:spcPts val="1000"/>
              </a:spcAft>
            </a:pPr>
            <a:r>
              <a:rPr lang="en-GB" sz="1400" dirty="0" smtClean="0">
                <a:solidFill>
                  <a:srgbClr val="FF0000"/>
                </a:solidFill>
              </a:rPr>
              <a:t>Q#7B </a:t>
            </a:r>
            <a:r>
              <a:rPr lang="en-GB" sz="1400" dirty="0">
                <a:solidFill>
                  <a:srgbClr val="FF0000"/>
                </a:solidFill>
              </a:rPr>
              <a:t>: </a:t>
            </a:r>
            <a:r>
              <a:rPr lang="en-US" sz="1400" dirty="0" smtClean="0">
                <a:solidFill>
                  <a:schemeClr val="tx2"/>
                </a:solidFill>
                <a:ea typeface="Calibri" panose="020F0502020204030204" pitchFamily="34" charset="0"/>
                <a:cs typeface="Times New Roman" panose="02020603050405020304" pitchFamily="18" charset="0"/>
              </a:rPr>
              <a:t>How </a:t>
            </a:r>
            <a:r>
              <a:rPr lang="en-US" sz="1400" dirty="0">
                <a:solidFill>
                  <a:schemeClr val="tx2"/>
                </a:solidFill>
                <a:ea typeface="Calibri" panose="020F0502020204030204" pitchFamily="34" charset="0"/>
                <a:cs typeface="Times New Roman" panose="02020603050405020304" pitchFamily="18" charset="0"/>
              </a:rPr>
              <a:t>can you throw a ball as hard as you can, and make it stop and return to you, without hitting anything and with nothing attached to it?</a:t>
            </a:r>
            <a:r>
              <a:rPr lang="en-US" sz="1400" dirty="0">
                <a:solidFill>
                  <a:schemeClr val="tx2"/>
                </a:solidFill>
                <a:ea typeface="Times New Roman" panose="02020603050405020304" pitchFamily="18" charset="0"/>
                <a:cs typeface="Times New Roman" panose="02020603050405020304" pitchFamily="18" charset="0"/>
              </a:rPr>
              <a:t> </a:t>
            </a:r>
            <a:endParaRPr lang="en-GB" sz="1200" dirty="0">
              <a:solidFill>
                <a:schemeClr val="tx2"/>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1303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
          <p:cNvSpPr>
            <a:spLocks noGrp="1"/>
          </p:cNvSpPr>
          <p:nvPr>
            <p:ph type="sldNum" sz="quarter" idx="11"/>
          </p:nvPr>
        </p:nvSpPr>
        <p:spPr>
          <a:xfrm>
            <a:off x="39646" y="4739481"/>
            <a:ext cx="539195" cy="375771"/>
          </a:xfrm>
        </p:spPr>
        <p:txBody>
          <a:bodyPr/>
          <a:lstStyle/>
          <a:p>
            <a:pPr>
              <a:defRPr/>
            </a:pPr>
            <a:fld id="{63802755-11BF-49D8-996A-5149E2C37F28}" type="slidenum">
              <a:rPr lang="en-US" smtClean="0">
                <a:latin typeface="Century Gothic" panose="020B0502020202020204" pitchFamily="34" charset="0"/>
              </a:rPr>
              <a:pPr>
                <a:defRPr/>
              </a:pPr>
              <a:t>8</a:t>
            </a:fld>
            <a:endParaRPr lang="en-US" dirty="0">
              <a:latin typeface="Century Gothic" panose="020B0502020202020204" pitchFamily="34" charset="0"/>
            </a:endParaRPr>
          </a:p>
        </p:txBody>
      </p:sp>
      <p:sp>
        <p:nvSpPr>
          <p:cNvPr id="13" name="Rectangle 12"/>
          <p:cNvSpPr/>
          <p:nvPr/>
        </p:nvSpPr>
        <p:spPr>
          <a:xfrm>
            <a:off x="395287" y="625651"/>
            <a:ext cx="7753350" cy="523220"/>
          </a:xfrm>
          <a:prstGeom prst="rect">
            <a:avLst/>
          </a:prstGeom>
        </p:spPr>
        <p:txBody>
          <a:bodyPr wrap="square">
            <a:spAutoFit/>
          </a:bodyPr>
          <a:lstStyle/>
          <a:p>
            <a:r>
              <a:rPr lang="en-GB" sz="1400" dirty="0" smtClean="0">
                <a:solidFill>
                  <a:srgbClr val="FF0000"/>
                </a:solidFill>
              </a:rPr>
              <a:t>Q#8A </a:t>
            </a:r>
            <a:r>
              <a:rPr lang="en-GB" sz="1400" dirty="0">
                <a:solidFill>
                  <a:srgbClr val="FF0000"/>
                </a:solidFill>
              </a:rPr>
              <a:t>:</a:t>
            </a:r>
            <a:r>
              <a:rPr lang="en-GB" sz="1400" dirty="0"/>
              <a:t> What is a phrase long used on trading floors to describe a short-lived recovery of share prices in a falling stock market. </a:t>
            </a:r>
          </a:p>
        </p:txBody>
      </p:sp>
      <p:pic>
        <p:nvPicPr>
          <p:cNvPr id="5" name="Picture 4"/>
          <p:cNvPicPr>
            <a:picLocks noChangeAspect="1"/>
          </p:cNvPicPr>
          <p:nvPr/>
        </p:nvPicPr>
        <p:blipFill>
          <a:blip r:embed="rId3"/>
          <a:stretch>
            <a:fillRect/>
          </a:stretch>
        </p:blipFill>
        <p:spPr>
          <a:xfrm>
            <a:off x="3629025" y="1709737"/>
            <a:ext cx="1885950" cy="1724025"/>
          </a:xfrm>
          <a:prstGeom prst="rect">
            <a:avLst/>
          </a:prstGeom>
        </p:spPr>
      </p:pic>
      <p:pic>
        <p:nvPicPr>
          <p:cNvPr id="6" name="Picture 5"/>
          <p:cNvPicPr>
            <a:picLocks noChangeAspect="1"/>
          </p:cNvPicPr>
          <p:nvPr/>
        </p:nvPicPr>
        <p:blipFill>
          <a:blip r:embed="rId4"/>
          <a:stretch>
            <a:fillRect/>
          </a:stretch>
        </p:blipFill>
        <p:spPr>
          <a:xfrm>
            <a:off x="5668241" y="1709737"/>
            <a:ext cx="1714500" cy="1724025"/>
          </a:xfrm>
          <a:prstGeom prst="rect">
            <a:avLst/>
          </a:prstGeom>
        </p:spPr>
      </p:pic>
      <p:pic>
        <p:nvPicPr>
          <p:cNvPr id="7" name="Picture 6"/>
          <p:cNvPicPr>
            <a:picLocks noChangeAspect="1"/>
          </p:cNvPicPr>
          <p:nvPr/>
        </p:nvPicPr>
        <p:blipFill>
          <a:blip r:embed="rId5"/>
          <a:stretch>
            <a:fillRect/>
          </a:stretch>
        </p:blipFill>
        <p:spPr>
          <a:xfrm>
            <a:off x="1456459" y="1609724"/>
            <a:ext cx="1681596" cy="1824037"/>
          </a:xfrm>
          <a:prstGeom prst="rect">
            <a:avLst/>
          </a:prstGeom>
        </p:spPr>
      </p:pic>
      <p:sp>
        <p:nvSpPr>
          <p:cNvPr id="2" name="Rectangle 2"/>
          <p:cNvSpPr>
            <a:spLocks noChangeArrowheads="1"/>
          </p:cNvSpPr>
          <p:nvPr/>
        </p:nvSpPr>
        <p:spPr bwMode="auto">
          <a:xfrm>
            <a:off x="457200" y="3693141"/>
            <a:ext cx="670213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sz="1400" dirty="0" smtClean="0">
                <a:solidFill>
                  <a:srgbClr val="FF0000"/>
                </a:solidFill>
              </a:rPr>
              <a:t>Q#8B </a:t>
            </a:r>
            <a:r>
              <a:rPr lang="en-GB" sz="1400" dirty="0">
                <a:solidFill>
                  <a:srgbClr val="FF0000"/>
                </a:solidFill>
              </a:rPr>
              <a:t>:</a:t>
            </a:r>
            <a:r>
              <a:rPr lang="en-GB" sz="1400" dirty="0"/>
              <a:t> </a:t>
            </a:r>
            <a:r>
              <a:rPr kumimoji="0" lang="en-US" altLang="en-US" sz="1400" b="0" i="0" u="none" strike="noStrike" cap="none" normalizeH="0" baseline="0" dirty="0" smtClean="0">
                <a:ln>
                  <a:noFill/>
                </a:ln>
                <a:solidFill>
                  <a:schemeClr val="tx2"/>
                </a:solidFill>
                <a:effectLst/>
                <a:ea typeface="Calibri" panose="020F0502020204030204" pitchFamily="34" charset="0"/>
                <a:cs typeface="Times New Roman" panose="02020603050405020304" pitchFamily="18" charset="0"/>
              </a:rPr>
              <a:t>The one who makes it sells it.</a:t>
            </a:r>
            <a:br>
              <a:rPr kumimoji="0" lang="en-US" altLang="en-US" sz="1400" b="0" i="0" u="none" strike="noStrike" cap="none" normalizeH="0" baseline="0" dirty="0" smtClean="0">
                <a:ln>
                  <a:noFill/>
                </a:ln>
                <a:solidFill>
                  <a:schemeClr val="tx2"/>
                </a:solidFill>
                <a:effectLst/>
                <a:ea typeface="Calibri" panose="020F0502020204030204" pitchFamily="34" charset="0"/>
                <a:cs typeface="Times New Roman" panose="02020603050405020304" pitchFamily="18" charset="0"/>
              </a:rPr>
            </a:br>
            <a:r>
              <a:rPr kumimoji="0" lang="en-US" altLang="en-US" sz="1400" b="0" i="0" u="none" strike="noStrike" cap="none" normalizeH="0" baseline="0" dirty="0" smtClean="0">
                <a:ln>
                  <a:noFill/>
                </a:ln>
                <a:solidFill>
                  <a:schemeClr val="tx2"/>
                </a:solidFill>
                <a:effectLst/>
                <a:ea typeface="Calibri" panose="020F0502020204030204" pitchFamily="34" charset="0"/>
                <a:cs typeface="Times New Roman" panose="02020603050405020304" pitchFamily="18" charset="0"/>
              </a:rPr>
              <a:t>The one who buys it doesn't use it.</a:t>
            </a:r>
            <a:br>
              <a:rPr kumimoji="0" lang="en-US" altLang="en-US" sz="1400" b="0" i="0" u="none" strike="noStrike" cap="none" normalizeH="0" baseline="0" dirty="0" smtClean="0">
                <a:ln>
                  <a:noFill/>
                </a:ln>
                <a:solidFill>
                  <a:schemeClr val="tx2"/>
                </a:solidFill>
                <a:effectLst/>
                <a:ea typeface="Calibri" panose="020F0502020204030204" pitchFamily="34" charset="0"/>
                <a:cs typeface="Times New Roman" panose="02020603050405020304" pitchFamily="18" charset="0"/>
              </a:rPr>
            </a:br>
            <a:r>
              <a:rPr kumimoji="0" lang="en-US" altLang="en-US" sz="1400" b="0" i="0" u="none" strike="noStrike" cap="none" normalizeH="0" baseline="0" dirty="0" smtClean="0">
                <a:ln>
                  <a:noFill/>
                </a:ln>
                <a:solidFill>
                  <a:schemeClr val="tx2"/>
                </a:solidFill>
                <a:effectLst/>
                <a:ea typeface="Calibri" panose="020F0502020204030204" pitchFamily="34" charset="0"/>
                <a:cs typeface="Times New Roman" panose="02020603050405020304" pitchFamily="18" charset="0"/>
              </a:rPr>
              <a:t>The one who's using it doesn't know he's using it.</a:t>
            </a:r>
            <a:br>
              <a:rPr kumimoji="0" lang="en-US" altLang="en-US" sz="1400" b="0" i="0" u="none" strike="noStrike" cap="none" normalizeH="0" baseline="0" dirty="0" smtClean="0">
                <a:ln>
                  <a:noFill/>
                </a:ln>
                <a:solidFill>
                  <a:schemeClr val="tx2"/>
                </a:solidFill>
                <a:effectLst/>
                <a:ea typeface="Calibri" panose="020F0502020204030204" pitchFamily="34" charset="0"/>
                <a:cs typeface="Times New Roman" panose="02020603050405020304" pitchFamily="18" charset="0"/>
              </a:rPr>
            </a:br>
            <a:r>
              <a:rPr kumimoji="0" lang="en-US" altLang="en-US" sz="1400" b="0" i="0" u="none" strike="noStrike" cap="none" normalizeH="0" baseline="0" dirty="0" smtClean="0">
                <a:ln>
                  <a:noFill/>
                </a:ln>
                <a:solidFill>
                  <a:schemeClr val="tx2"/>
                </a:solidFill>
                <a:effectLst/>
                <a:ea typeface="Calibri" panose="020F0502020204030204" pitchFamily="34" charset="0"/>
                <a:cs typeface="Times New Roman" panose="02020603050405020304" pitchFamily="18" charset="0"/>
              </a:rPr>
              <a:t>What is it?</a:t>
            </a:r>
            <a:endParaRPr kumimoji="0" lang="en-US" altLang="en-US" sz="2000" b="0" i="0" u="none" strike="noStrike" cap="none" normalizeH="0" baseline="0" dirty="0" smtClean="0">
              <a:ln>
                <a:noFill/>
              </a:ln>
              <a:solidFill>
                <a:schemeClr val="tx2"/>
              </a:solidFill>
              <a:effectLst/>
            </a:endParaRPr>
          </a:p>
        </p:txBody>
      </p:sp>
      <p:sp>
        <p:nvSpPr>
          <p:cNvPr id="3" name="Rectangle 3"/>
          <p:cNvSpPr>
            <a:spLocks noChangeArrowheads="1"/>
          </p:cNvSpPr>
          <p:nvPr/>
        </p:nvSpPr>
        <p:spPr bwMode="auto">
          <a:xfrm>
            <a:off x="457200" y="67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418873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63802755-11BF-49D8-996A-5149E2C37F28}" type="slidenum">
              <a:rPr lang="en-US" smtClean="0"/>
              <a:pPr>
                <a:defRPr/>
              </a:pPr>
              <a:t>9</a:t>
            </a:fld>
            <a:endParaRPr lang="en-US" dirty="0"/>
          </a:p>
        </p:txBody>
      </p:sp>
      <p:sp>
        <p:nvSpPr>
          <p:cNvPr id="8" name="Rectangle 7"/>
          <p:cNvSpPr/>
          <p:nvPr/>
        </p:nvSpPr>
        <p:spPr>
          <a:xfrm>
            <a:off x="309243" y="840768"/>
            <a:ext cx="8651792" cy="307777"/>
          </a:xfrm>
          <a:prstGeom prst="rect">
            <a:avLst/>
          </a:prstGeom>
        </p:spPr>
        <p:txBody>
          <a:bodyPr wrap="square">
            <a:spAutoFit/>
          </a:bodyPr>
          <a:lstStyle/>
          <a:p>
            <a:r>
              <a:rPr lang="en-GB" sz="1400" dirty="0" smtClean="0">
                <a:solidFill>
                  <a:srgbClr val="FF0000"/>
                </a:solidFill>
              </a:rPr>
              <a:t>Q#9A:</a:t>
            </a:r>
            <a:r>
              <a:rPr lang="en-GB" sz="1400" dirty="0" smtClean="0"/>
              <a:t> </a:t>
            </a:r>
            <a:r>
              <a:rPr lang="en-GB" sz="1400" dirty="0"/>
              <a:t>Which bank has the following slogan ‘Love your bank at last</a:t>
            </a:r>
            <a:r>
              <a:rPr lang="en-GB" sz="1400" dirty="0" smtClean="0"/>
              <a:t>’?</a:t>
            </a:r>
          </a:p>
        </p:txBody>
      </p:sp>
      <p:pic>
        <p:nvPicPr>
          <p:cNvPr id="2" name="Picture 1"/>
          <p:cNvPicPr>
            <a:picLocks noChangeAspect="1"/>
          </p:cNvPicPr>
          <p:nvPr/>
        </p:nvPicPr>
        <p:blipFill>
          <a:blip r:embed="rId2"/>
          <a:stretch>
            <a:fillRect/>
          </a:stretch>
        </p:blipFill>
        <p:spPr>
          <a:xfrm>
            <a:off x="426460" y="1587645"/>
            <a:ext cx="2422849" cy="1425720"/>
          </a:xfrm>
          <a:prstGeom prst="rect">
            <a:avLst/>
          </a:prstGeom>
        </p:spPr>
      </p:pic>
      <p:pic>
        <p:nvPicPr>
          <p:cNvPr id="12" name="Picture 11"/>
          <p:cNvPicPr>
            <a:picLocks noChangeAspect="1"/>
          </p:cNvPicPr>
          <p:nvPr/>
        </p:nvPicPr>
        <p:blipFill>
          <a:blip r:embed="rId3"/>
          <a:stretch>
            <a:fillRect/>
          </a:stretch>
        </p:blipFill>
        <p:spPr>
          <a:xfrm>
            <a:off x="3269673" y="1587645"/>
            <a:ext cx="2209800" cy="1428750"/>
          </a:xfrm>
          <a:prstGeom prst="rect">
            <a:avLst/>
          </a:prstGeom>
        </p:spPr>
      </p:pic>
      <p:pic>
        <p:nvPicPr>
          <p:cNvPr id="13" name="Picture 12"/>
          <p:cNvPicPr>
            <a:picLocks noChangeAspect="1"/>
          </p:cNvPicPr>
          <p:nvPr/>
        </p:nvPicPr>
        <p:blipFill>
          <a:blip r:embed="rId4"/>
          <a:stretch>
            <a:fillRect/>
          </a:stretch>
        </p:blipFill>
        <p:spPr>
          <a:xfrm>
            <a:off x="5899837" y="1589092"/>
            <a:ext cx="2257027" cy="1457325"/>
          </a:xfrm>
          <a:prstGeom prst="rect">
            <a:avLst/>
          </a:prstGeom>
        </p:spPr>
      </p:pic>
      <p:sp>
        <p:nvSpPr>
          <p:cNvPr id="7" name="Rectangle 6"/>
          <p:cNvSpPr/>
          <p:nvPr/>
        </p:nvSpPr>
        <p:spPr>
          <a:xfrm>
            <a:off x="438150" y="3526680"/>
            <a:ext cx="8162606" cy="318998"/>
          </a:xfrm>
          <a:prstGeom prst="rect">
            <a:avLst/>
          </a:prstGeom>
        </p:spPr>
        <p:txBody>
          <a:bodyPr wrap="square">
            <a:spAutoFit/>
          </a:bodyPr>
          <a:lstStyle/>
          <a:p>
            <a:pPr lvl="0">
              <a:lnSpc>
                <a:spcPct val="115000"/>
              </a:lnSpc>
              <a:spcBef>
                <a:spcPts val="500"/>
              </a:spcBef>
              <a:spcAft>
                <a:spcPts val="500"/>
              </a:spcAft>
            </a:pPr>
            <a:r>
              <a:rPr lang="en-GB" sz="1400" dirty="0" smtClean="0">
                <a:solidFill>
                  <a:srgbClr val="FF0000"/>
                </a:solidFill>
              </a:rPr>
              <a:t>Q#9B </a:t>
            </a:r>
            <a:r>
              <a:rPr lang="en-GB" sz="1400" dirty="0">
                <a:solidFill>
                  <a:srgbClr val="FF0000"/>
                </a:solidFill>
              </a:rPr>
              <a:t>:</a:t>
            </a:r>
            <a:r>
              <a:rPr lang="en-GB" sz="1400" dirty="0"/>
              <a:t> </a:t>
            </a:r>
            <a:r>
              <a:rPr lang="en-US" sz="1400" dirty="0" smtClean="0">
                <a:solidFill>
                  <a:schemeClr val="tx2"/>
                </a:solidFill>
                <a:ea typeface="Calibri" panose="020F0502020204030204" pitchFamily="34" charset="0"/>
                <a:cs typeface="Times New Roman" panose="02020603050405020304" pitchFamily="18" charset="0"/>
              </a:rPr>
              <a:t>What </a:t>
            </a:r>
            <a:r>
              <a:rPr lang="en-US" sz="1400" dirty="0">
                <a:solidFill>
                  <a:schemeClr val="tx2"/>
                </a:solidFill>
                <a:ea typeface="Calibri" panose="020F0502020204030204" pitchFamily="34" charset="0"/>
                <a:cs typeface="Times New Roman" panose="02020603050405020304" pitchFamily="18" charset="0"/>
              </a:rPr>
              <a:t>can you hold in your right hand, but not in your left?</a:t>
            </a:r>
            <a:endParaRPr lang="en-GB" sz="1200" dirty="0">
              <a:solidFill>
                <a:schemeClr val="tx2"/>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3920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Base 24 COE for Barclays v 06">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Cognizant Base 24 COE for Barclays v 06</Template>
  <TotalTime>22806</TotalTime>
  <Words>506</Words>
  <Application>Microsoft Office PowerPoint</Application>
  <PresentationFormat>On-screen Show (16:9)</PresentationFormat>
  <Paragraphs>43</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Times New Roman</vt:lpstr>
      <vt:lpstr>Cognizant Base 24 COE for Barclays v 06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Varkey, Minna (Cognizant)</dc:creator>
  <cp:lastModifiedBy>Bhattacharya, Arnab(Cognizant)</cp:lastModifiedBy>
  <cp:revision>989</cp:revision>
  <cp:lastPrinted>2015-05-18T17:35:21Z</cp:lastPrinted>
  <dcterms:created xsi:type="dcterms:W3CDTF">2014-08-01T15:34:31Z</dcterms:created>
  <dcterms:modified xsi:type="dcterms:W3CDTF">2015-11-15T00:36:39Z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948228</vt:lpwstr>
  </property>
  <property fmtid="{D5CDD505-2E9C-101B-9397-08002B2CF9AE}" pid="3" name="NXPowerLiteSettings">
    <vt:lpwstr>F7000400038000</vt:lpwstr>
  </property>
  <property fmtid="{D5CDD505-2E9C-101B-9397-08002B2CF9AE}" pid="4" name="NXPowerLiteVersion">
    <vt:lpwstr>D6.1.2</vt:lpwstr>
  </property>
  <property fmtid="{D5CDD505-2E9C-101B-9397-08002B2CF9AE}" pid="5" name="_NewReviewCycle">
    <vt:lpwstr/>
  </property>
</Properties>
</file>