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sldIdLst>
    <p:sldId id="256" r:id="rId5"/>
    <p:sldId id="259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6" r:id="rId15"/>
    <p:sldId id="317" r:id="rId16"/>
    <p:sldId id="318" r:id="rId17"/>
    <p:sldId id="323" r:id="rId18"/>
    <p:sldId id="324" r:id="rId19"/>
    <p:sldId id="290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1pPr>
    <a:lvl2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2pPr>
    <a:lvl3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3pPr>
    <a:lvl4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4pPr>
    <a:lvl5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5pPr>
    <a:lvl6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6pPr>
    <a:lvl7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7pPr>
    <a:lvl8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8pPr>
    <a:lvl9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B612E-2C8F-0D40-9D3B-E3037843DA48}" v="3" dt="2022-12-07T02:42:25.43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Display Bold"/>
          <a:ea typeface="SF Pro Display Bold"/>
          <a:cs typeface="SF Pro Display Bold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0" cap="flat">
              <a:solidFill>
                <a:srgbClr val="000000"/>
              </a:solidFill>
              <a:prstDash val="solid"/>
              <a:round/>
            </a:ln>
          </a:top>
          <a:bottom>
            <a:ln w="635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round/>
            </a:ln>
          </a:top>
          <a:bottom>
            <a:ln w="635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1"/>
    <p:restoredTop sz="93961"/>
  </p:normalViewPr>
  <p:slideViewPr>
    <p:cSldViewPr snapToGrid="0">
      <p:cViewPr varScale="1">
        <p:scale>
          <a:sx n="58" d="100"/>
          <a:sy n="58" d="100"/>
        </p:scale>
        <p:origin x="3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ash Karki" userId="c24e6192-4945-4990-bf57-5b963c41baee" providerId="ADAL" clId="{313B612E-2C8F-0D40-9D3B-E3037843DA48}"/>
    <pc:docChg chg="delSld modSld">
      <pc:chgData name="Pravash Karki" userId="c24e6192-4945-4990-bf57-5b963c41baee" providerId="ADAL" clId="{313B612E-2C8F-0D40-9D3B-E3037843DA48}" dt="2022-12-07T02:42:28.363" v="4" actId="2696"/>
      <pc:docMkLst>
        <pc:docMk/>
      </pc:docMkLst>
      <pc:sldChg chg="del">
        <pc:chgData name="Pravash Karki" userId="c24e6192-4945-4990-bf57-5b963c41baee" providerId="ADAL" clId="{313B612E-2C8F-0D40-9D3B-E3037843DA48}" dt="2022-12-07T02:41:56.257" v="1" actId="2696"/>
        <pc:sldMkLst>
          <pc:docMk/>
          <pc:sldMk cId="0" sldId="257"/>
        </pc:sldMkLst>
      </pc:sldChg>
      <pc:sldChg chg="del">
        <pc:chgData name="Pravash Karki" userId="c24e6192-4945-4990-bf57-5b963c41baee" providerId="ADAL" clId="{313B612E-2C8F-0D40-9D3B-E3037843DA48}" dt="2022-12-07T02:42:28.363" v="4" actId="2696"/>
        <pc:sldMkLst>
          <pc:docMk/>
          <pc:sldMk cId="0" sldId="258"/>
        </pc:sldMkLst>
      </pc:sldChg>
      <pc:sldChg chg="modSp modAnim">
        <pc:chgData name="Pravash Karki" userId="c24e6192-4945-4990-bf57-5b963c41baee" providerId="ADAL" clId="{313B612E-2C8F-0D40-9D3B-E3037843DA48}" dt="2022-12-07T02:42:24.588" v="3" actId="5793"/>
        <pc:sldMkLst>
          <pc:docMk/>
          <pc:sldMk cId="0" sldId="259"/>
        </pc:sldMkLst>
        <pc:spChg chg="mod">
          <ac:chgData name="Pravash Karki" userId="c24e6192-4945-4990-bf57-5b963c41baee" providerId="ADAL" clId="{313B612E-2C8F-0D40-9D3B-E3037843DA48}" dt="2022-12-07T02:42:24.588" v="3" actId="5793"/>
          <ac:spMkLst>
            <pc:docMk/>
            <pc:sldMk cId="0" sldId="259"/>
            <ac:spMk id="119" creationId="{00000000-0000-0000-0000-000000000000}"/>
          </ac:spMkLst>
        </pc:spChg>
      </pc:sldChg>
      <pc:sldChg chg="del">
        <pc:chgData name="Pravash Karki" userId="c24e6192-4945-4990-bf57-5b963c41baee" providerId="ADAL" clId="{313B612E-2C8F-0D40-9D3B-E3037843DA48}" dt="2022-12-07T02:38:29.666" v="0" actId="2696"/>
        <pc:sldMkLst>
          <pc:docMk/>
          <pc:sldMk cId="0" sldId="321"/>
        </pc:sldMkLst>
      </pc:sldChg>
      <pc:sldChg chg="del">
        <pc:chgData name="Pravash Karki" userId="c24e6192-4945-4990-bf57-5b963c41baee" providerId="ADAL" clId="{313B612E-2C8F-0D40-9D3B-E3037843DA48}" dt="2022-12-07T02:38:29.666" v="0" actId="2696"/>
        <pc:sldMkLst>
          <pc:docMk/>
          <pc:sldMk cId="0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438400" latinLnBrk="0">
      <a:defRPr sz="3600">
        <a:latin typeface="+mn-lt"/>
        <a:ea typeface="+mn-ea"/>
        <a:cs typeface="+mn-cs"/>
        <a:sym typeface="SF Pro Display Regular"/>
      </a:defRPr>
    </a:lvl1pPr>
    <a:lvl2pPr indent="228600" defTabSz="2438400" latinLnBrk="0">
      <a:defRPr sz="3600">
        <a:latin typeface="+mn-lt"/>
        <a:ea typeface="+mn-ea"/>
        <a:cs typeface="+mn-cs"/>
        <a:sym typeface="SF Pro Display Regular"/>
      </a:defRPr>
    </a:lvl2pPr>
    <a:lvl3pPr indent="457200" defTabSz="2438400" latinLnBrk="0">
      <a:defRPr sz="3600">
        <a:latin typeface="+mn-lt"/>
        <a:ea typeface="+mn-ea"/>
        <a:cs typeface="+mn-cs"/>
        <a:sym typeface="SF Pro Display Regular"/>
      </a:defRPr>
    </a:lvl3pPr>
    <a:lvl4pPr indent="685800" defTabSz="2438400" latinLnBrk="0">
      <a:defRPr sz="3600">
        <a:latin typeface="+mn-lt"/>
        <a:ea typeface="+mn-ea"/>
        <a:cs typeface="+mn-cs"/>
        <a:sym typeface="SF Pro Display Regular"/>
      </a:defRPr>
    </a:lvl4pPr>
    <a:lvl5pPr indent="914400" defTabSz="2438400" latinLnBrk="0">
      <a:defRPr sz="3600">
        <a:latin typeface="+mn-lt"/>
        <a:ea typeface="+mn-ea"/>
        <a:cs typeface="+mn-cs"/>
        <a:sym typeface="SF Pro Display Regular"/>
      </a:defRPr>
    </a:lvl5pPr>
    <a:lvl6pPr indent="1143000" defTabSz="2438400" latinLnBrk="0">
      <a:defRPr sz="3600">
        <a:latin typeface="+mn-lt"/>
        <a:ea typeface="+mn-ea"/>
        <a:cs typeface="+mn-cs"/>
        <a:sym typeface="SF Pro Display Regular"/>
      </a:defRPr>
    </a:lvl6pPr>
    <a:lvl7pPr indent="1371600" defTabSz="2438400" latinLnBrk="0">
      <a:defRPr sz="3600">
        <a:latin typeface="+mn-lt"/>
        <a:ea typeface="+mn-ea"/>
        <a:cs typeface="+mn-cs"/>
        <a:sym typeface="SF Pro Display Regular"/>
      </a:defRPr>
    </a:lvl7pPr>
    <a:lvl8pPr indent="1600200" defTabSz="2438400" latinLnBrk="0">
      <a:defRPr sz="3600">
        <a:latin typeface="+mn-lt"/>
        <a:ea typeface="+mn-ea"/>
        <a:cs typeface="+mn-cs"/>
        <a:sym typeface="SF Pro Display Regular"/>
      </a:defRPr>
    </a:lvl8pPr>
    <a:lvl9pPr indent="1828800" defTabSz="2438400" latinLnBrk="0">
      <a:defRPr sz="3600">
        <a:latin typeface="+mn-lt"/>
        <a:ea typeface="+mn-ea"/>
        <a:cs typeface="+mn-cs"/>
        <a:sym typeface="SF Pro Display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6977e67dd_0_4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116977e67dd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1" name="Google Shape;6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9" name="Google Shape;6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8" name="Google Shape;6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16977e67dd_0_5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4" name="Google Shape;694;g116977e67dd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3" name="Google Shape;70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1" name="Google Shape;5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9" name="Google Shape;5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0" name="Google Shape;5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8" name="Google Shape;5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6" name="Google Shape;5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4" name="Google Shape;6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3" name="Google Shape;6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831221" y="1985533"/>
            <a:ext cx="22721601" cy="54736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lnSpc>
                <a:spcPct val="80000"/>
              </a:lnSpc>
              <a:defRPr sz="10600">
                <a:solidFill>
                  <a:schemeClr val="accent2">
                    <a:lumOff val="-2588"/>
                  </a:schemeClr>
                </a:solidFill>
                <a:latin typeface="SF Pro Display Bold"/>
                <a:ea typeface="SF Pro Display Bold"/>
                <a:cs typeface="SF Pro Display Bold"/>
                <a:sym typeface="SF Pro Display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199" y="7557666"/>
            <a:ext cx="22721602" cy="2113601"/>
          </a:xfrm>
          <a:prstGeom prst="rect">
            <a:avLst/>
          </a:prstGeom>
        </p:spPr>
        <p:txBody>
          <a:bodyPr lIns="243799" tIns="243799" rIns="243799" bIns="243799"/>
          <a:lstStyle>
            <a:lvl1pPr marL="914400" indent="-8001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400"/>
            </a:lvl1pPr>
            <a:lvl2pPr marL="914400" indent="-3175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400"/>
            </a:lvl2pPr>
            <a:lvl3pPr marL="914400" indent="1397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400"/>
            </a:lvl3pPr>
            <a:lvl4pPr marL="914400" indent="5969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400"/>
            </a:lvl4pPr>
            <a:lvl5pPr marL="914400" indent="10541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949092" y="11520328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199" y="11281533"/>
            <a:ext cx="15996801" cy="1613601"/>
          </a:xfrm>
          <a:prstGeom prst="rect">
            <a:avLst/>
          </a:prstGeom>
        </p:spPr>
        <p:txBody>
          <a:bodyPr lIns="243799" tIns="243799" rIns="243799" bIns="243799" anchor="ctr"/>
          <a:lstStyle>
            <a:lvl1pPr marL="609600" indent="-3810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0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31199" y="2949666"/>
            <a:ext cx="22721602" cy="5236001"/>
          </a:xfrm>
          <a:prstGeom prst="rect">
            <a:avLst/>
          </a:prstGeom>
        </p:spPr>
        <p:txBody>
          <a:bodyPr lIns="243799" tIns="243799" rIns="243799" bIns="243799" anchor="b"/>
          <a:lstStyle>
            <a:lvl1pPr algn="ctr">
              <a:lnSpc>
                <a:spcPct val="100000"/>
              </a:lnSpc>
              <a:defRPr sz="32000"/>
            </a:lvl1pPr>
          </a:lstStyle>
          <a:p>
            <a:r>
              <a:t>Title Text</a:t>
            </a:r>
          </a:p>
        </p:txBody>
      </p:sp>
      <p:sp>
        <p:nvSpPr>
          <p:cNvPr id="1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199" y="8405933"/>
            <a:ext cx="22721602" cy="3468801"/>
          </a:xfrm>
          <a:prstGeom prst="rect">
            <a:avLst/>
          </a:prstGeom>
        </p:spPr>
        <p:txBody>
          <a:bodyPr lIns="243799" tIns="243799" rIns="243799" bIns="243799"/>
          <a:lstStyle>
            <a:lvl1pPr marL="1028700" indent="-914400" algn="ctr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1pPr>
            <a:lvl2pPr algn="ctr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2pPr>
            <a:lvl3pPr algn="ctr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3pPr>
            <a:lvl4pPr algn="ctr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4pPr>
            <a:lvl5pPr algn="ctr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2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831199" y="5735599"/>
            <a:ext cx="22721602" cy="2244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lnSpc>
                <a:spcPct val="100000"/>
              </a:lnSpc>
              <a:defRPr sz="9600"/>
            </a:lvl1pPr>
          </a:lstStyle>
          <a:p>
            <a:r>
              <a:t>Title Text</a:t>
            </a:r>
          </a:p>
        </p:txBody>
      </p:sp>
      <p:pic>
        <p:nvPicPr>
          <p:cNvPr id="36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 anchor="t"/>
          <a:lstStyle>
            <a:lvl1pPr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</p:spPr>
        <p:txBody>
          <a:bodyPr lIns="243799" tIns="243799" rIns="243799" bIns="243799"/>
          <a:lstStyle>
            <a:lvl1pPr marL="1028700" indent="-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1pPr>
            <a:lvl2pPr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2pPr>
            <a:lvl3pPr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3pPr>
            <a:lvl4pPr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4pPr>
            <a:lvl5pPr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8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 anchor="t"/>
          <a:lstStyle>
            <a:lvl1pPr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199" y="3073266"/>
            <a:ext cx="10666401" cy="9110401"/>
          </a:xfrm>
          <a:prstGeom prst="rect">
            <a:avLst/>
          </a:prstGeom>
        </p:spPr>
        <p:txBody>
          <a:bodyPr lIns="243799" tIns="243799" rIns="243799" bIns="243799"/>
          <a:lstStyle>
            <a:lvl1pPr marL="956128" indent="-816428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600"/>
              <a:defRPr sz="3600"/>
            </a:lvl1pPr>
            <a:lvl2pPr marL="1524000" indent="-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600"/>
              <a:defRPr sz="3600"/>
            </a:lvl2pPr>
            <a:lvl3pPr marL="1981200" indent="-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600"/>
              <a:defRPr sz="3600"/>
            </a:lvl3pPr>
            <a:lvl4pPr marL="2438400" indent="-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600"/>
              <a:defRPr sz="3600"/>
            </a:lvl4pPr>
            <a:lvl5pPr marL="2895600" indent="-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600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29;p46"/>
          <p:cNvSpPr txBox="1">
            <a:spLocks noGrp="1"/>
          </p:cNvSpPr>
          <p:nvPr>
            <p:ph type="body" sz="half" idx="21"/>
          </p:nvPr>
        </p:nvSpPr>
        <p:spPr>
          <a:xfrm>
            <a:off x="12886400" y="3073266"/>
            <a:ext cx="10666401" cy="91104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marL="956128" indent="-816428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600"/>
              <a:defRPr sz="3600"/>
            </a:pPr>
            <a:endParaRPr/>
          </a:p>
        </p:txBody>
      </p:sp>
      <p:pic>
        <p:nvPicPr>
          <p:cNvPr id="61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 anchor="t"/>
          <a:lstStyle>
            <a:lvl1pPr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pic>
        <p:nvPicPr>
          <p:cNvPr id="72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1199" y="1481599"/>
            <a:ext cx="7488001" cy="2015201"/>
          </a:xfrm>
          <a:prstGeom prst="rect">
            <a:avLst/>
          </a:prstGeom>
        </p:spPr>
        <p:txBody>
          <a:bodyPr lIns="243799" tIns="243799" rIns="243799" bIns="243799" anchor="b"/>
          <a:lstStyle>
            <a:lvl1pPr>
              <a:lnSpc>
                <a:spcPct val="100000"/>
              </a:lnSpc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199" y="3705599"/>
            <a:ext cx="7488001" cy="8478402"/>
          </a:xfrm>
          <a:prstGeom prst="rect">
            <a:avLst/>
          </a:prstGeom>
        </p:spPr>
        <p:txBody>
          <a:bodyPr lIns="243799" tIns="243799" rIns="243799" bIns="243799"/>
          <a:lstStyle>
            <a:lvl1pPr marL="965200" indent="-8128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200"/>
              <a:defRPr sz="3200"/>
            </a:lvl1pPr>
            <a:lvl2pPr marL="1422400" indent="-8128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200"/>
              <a:defRPr sz="3200"/>
            </a:lvl2pPr>
            <a:lvl3pPr marL="1879600" indent="-8128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200"/>
              <a:defRPr sz="3200"/>
            </a:lvl3pPr>
            <a:lvl4pPr marL="2336800" indent="-8128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200"/>
              <a:defRPr sz="3200"/>
            </a:lvl4pPr>
            <a:lvl5pPr marL="2794000" indent="-8128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200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4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1307333" y="1200399"/>
            <a:ext cx="16980801" cy="10908801"/>
          </a:xfrm>
          <a:prstGeom prst="rect">
            <a:avLst/>
          </a:prstGeom>
        </p:spPr>
        <p:txBody>
          <a:bodyPr lIns="243799" tIns="243799" rIns="243799" bIns="243799"/>
          <a:lstStyle>
            <a:lvl1pPr>
              <a:lnSpc>
                <a:spcPct val="100000"/>
              </a:lnSpc>
              <a:defRPr sz="12800"/>
            </a:lvl1pPr>
          </a:lstStyle>
          <a:p>
            <a:r>
              <a:t>Title Text</a:t>
            </a:r>
          </a:p>
        </p:txBody>
      </p:sp>
      <p:pic>
        <p:nvPicPr>
          <p:cNvPr id="95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42;p50"/>
          <p:cNvSpPr/>
          <p:nvPr/>
        </p:nvSpPr>
        <p:spPr>
          <a:xfrm>
            <a:off x="12192000" y="-334"/>
            <a:ext cx="12192000" cy="137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endParaRPr/>
          </a:p>
        </p:txBody>
      </p:sp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707999" y="3288466"/>
            <a:ext cx="10787202" cy="3952801"/>
          </a:xfrm>
          <a:prstGeom prst="rect">
            <a:avLst/>
          </a:prstGeom>
        </p:spPr>
        <p:txBody>
          <a:bodyPr lIns="243799" tIns="243799" rIns="243799" bIns="243799" anchor="b"/>
          <a:lstStyle>
            <a:lvl1pPr algn="ctr">
              <a:lnSpc>
                <a:spcPct val="100000"/>
              </a:lnSpc>
              <a:defRPr sz="11200"/>
            </a:lvl1pPr>
          </a:lstStyle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07999" y="7474866"/>
            <a:ext cx="10787202" cy="3293602"/>
          </a:xfrm>
          <a:prstGeom prst="rect">
            <a:avLst/>
          </a:prstGeom>
        </p:spPr>
        <p:txBody>
          <a:bodyPr lIns="243799" tIns="243799" rIns="243799" bIns="243799"/>
          <a:lstStyle>
            <a:lvl1pPr marL="914400" indent="-8001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1pPr>
            <a:lvl2pPr marL="914400" indent="-3175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2pPr>
            <a:lvl3pPr marL="914400" indent="1397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3pPr>
            <a:lvl4pPr marL="914400" indent="5969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4pPr>
            <a:lvl5pPr marL="914400" indent="10541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Google Shape;45;p50"/>
          <p:cNvSpPr txBox="1">
            <a:spLocks noGrp="1"/>
          </p:cNvSpPr>
          <p:nvPr>
            <p:ph type="body" sz="half" idx="21"/>
          </p:nvPr>
        </p:nvSpPr>
        <p:spPr>
          <a:xfrm>
            <a:off x="13172000" y="1930866"/>
            <a:ext cx="10232001" cy="9853601"/>
          </a:xfrm>
          <a:prstGeom prst="rect">
            <a:avLst/>
          </a:prstGeom>
        </p:spPr>
        <p:txBody>
          <a:bodyPr lIns="243799" tIns="243799" rIns="243799" bIns="243799" anchor="ctr"/>
          <a:lstStyle/>
          <a:p>
            <a:pPr marL="1028700" indent="-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pPr>
            <a:endParaRPr/>
          </a:p>
        </p:txBody>
      </p:sp>
      <p:pic>
        <p:nvPicPr>
          <p:cNvPr id="109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t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76399" y="730250"/>
            <a:ext cx="21031201" cy="2651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399" tIns="91399" rIns="91399" bIns="9139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399" y="3651250"/>
            <a:ext cx="21031201" cy="87024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399" tIns="91399" rIns="91399" bIns="913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Google Shape;71;p2" descr="Google Shape;71;p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771441" y="8125798"/>
            <a:ext cx="5612563" cy="559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oogle Shape;74;p2" descr="Google Shape;74;p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989737" y="12180050"/>
            <a:ext cx="1717864" cy="1795701"/>
          </a:xfrm>
          <a:prstGeom prst="rect">
            <a:avLst/>
          </a:prstGeom>
          <a:ln w="25400">
            <a:miter lim="400000"/>
          </a:ln>
        </p:spPr>
        <p:txBody>
          <a:bodyPr wrap="none" lIns="91399" tIns="91399" rIns="91399" bIns="91399" anchor="ctr">
            <a:normAutofit/>
          </a:bodyPr>
          <a:lstStyle>
            <a:lvl1pPr algn="r">
              <a:defRPr sz="10600">
                <a:latin typeface="SF Pro Display Bold"/>
                <a:ea typeface="SF Pro Display Bold"/>
                <a:cs typeface="SF Pro Display Bold"/>
                <a:sym typeface="SF Pro Display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1pPr>
      <a:lvl2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2pPr>
      <a:lvl3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3pPr>
      <a:lvl4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4pPr>
      <a:lvl5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5pPr>
      <a:lvl6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6pPr>
      <a:lvl7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7pPr>
      <a:lvl8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8pPr>
      <a:lvl9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9pPr>
    </p:titleStyle>
    <p:bodyStyle>
      <a:lvl1pPr marL="986366" marR="0" indent="-846666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●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1pPr>
      <a:lvl2pPr marL="1685471" marR="0" indent="-1088571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○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2pPr>
      <a:lvl3pPr marL="2142671" marR="0" indent="-1088571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■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3pPr>
      <a:lvl4pPr marL="2599871" marR="0" indent="-1088571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●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4pPr>
      <a:lvl5pPr marL="3057071" marR="0" indent="-1088571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○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5pPr>
      <a:lvl6pPr marL="3514271" marR="0" indent="-1088571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■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6pPr>
      <a:lvl7pPr marL="3971471" marR="0" indent="-1088571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●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7pPr>
      <a:lvl8pPr marL="4428671" marR="0" indent="-1088571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○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8pPr>
      <a:lvl9pPr marL="4885871" marR="0" indent="-1088571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■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9pPr>
    </p:bodyStyle>
    <p:otherStyle>
      <a:lvl1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1pPr>
      <a:lvl2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2pPr>
      <a:lvl3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3pPr>
      <a:lvl4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4pPr>
      <a:lvl5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5pPr>
      <a:lvl6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6pPr>
      <a:lvl7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7pPr>
      <a:lvl8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8pPr>
      <a:lvl9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/Pseudo-classes/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www.tutorialspoint.com/css/css3_tutorial.ht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css/index.htm/" TargetMode="External"/><Relationship Id="rId5" Type="http://schemas.openxmlformats.org/officeDocument/2006/relationships/hyperlink" Target="https://www.w3schools.com/Css/default.asp/" TargetMode="External"/><Relationship Id="rId4" Type="http://schemas.openxmlformats.org/officeDocument/2006/relationships/hyperlink" Target="https://developer.mozilla.org/en-US/docs/Learn/CS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css/css_rwd_mediaqueries.asp/" TargetMode="External"/><Relationship Id="rId5" Type="http://schemas.openxmlformats.org/officeDocument/2006/relationships/hyperlink" Target="https://responsivedesign.is/strategy/page-layout/defining-breakpoints/" TargetMode="External"/><Relationship Id="rId4" Type="http://schemas.openxmlformats.org/officeDocument/2006/relationships/hyperlink" Target="https://medium.com/@Vincentxia77/what-is-mobile-first-design-why-its-important-how-to-make-it-7d3cf2e29d00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ello  Welcome!"/>
          <p:cNvSpPr txBox="1"/>
          <p:nvPr/>
        </p:nvSpPr>
        <p:spPr>
          <a:xfrm>
            <a:off x="4515598" y="4836470"/>
            <a:ext cx="15352803" cy="172790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0" tIns="190500" rIns="190500" bIns="190500" anchor="ctr">
            <a:normAutofit/>
          </a:bodyPr>
          <a:lstStyle/>
          <a:p>
            <a:pPr algn="ctr" defTabSz="2389632">
              <a:lnSpc>
                <a:spcPct val="80000"/>
              </a:lnSpc>
              <a:defRPr sz="10388">
                <a:solidFill>
                  <a:schemeClr val="accent2">
                    <a:lumOff val="-2588"/>
                  </a:schemeClr>
                </a:solidFill>
                <a:latin typeface="SF Pro Display Heavy"/>
                <a:ea typeface="SF Pro Display Heavy"/>
                <a:cs typeface="SF Pro Display Heavy"/>
                <a:sym typeface="SF Pro Display Heavy"/>
              </a:defRPr>
            </a:pPr>
            <a:r>
              <a:rPr lang="en-US" dirty="0">
                <a:gradFill flip="none" rotWithShape="1">
                  <a:gsLst>
                    <a:gs pos="0">
                      <a:srgbClr val="0B63F8"/>
                    </a:gs>
                    <a:gs pos="100000">
                      <a:srgbClr val="EF09D7"/>
                    </a:gs>
                  </a:gsLst>
                  <a:lin ang="179981" scaled="0"/>
                </a:gradFill>
              </a:rPr>
              <a:t>Web Technologies</a:t>
            </a:r>
          </a:p>
        </p:txBody>
      </p:sp>
      <p:sp>
        <p:nvSpPr>
          <p:cNvPr id="155" name="Google Shape;73;p2"/>
          <p:cNvSpPr txBox="1"/>
          <p:nvPr/>
        </p:nvSpPr>
        <p:spPr>
          <a:xfrm>
            <a:off x="6273202" y="6550712"/>
            <a:ext cx="11837594" cy="120182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399" tIns="91399" rIns="91399" bIns="91399">
            <a:normAutofit/>
          </a:bodyPr>
          <a:lstStyle>
            <a:lvl1pPr indent="6350" algn="ctr">
              <a:defRPr sz="6400">
                <a:solidFill>
                  <a:srgbClr val="535353"/>
                </a:solidFill>
                <a:latin typeface="SF Pro Display Bold"/>
                <a:ea typeface="SF Pro Display Bold"/>
                <a:cs typeface="SF Pro Display Bold"/>
                <a:sym typeface="SF Pro Display Bold"/>
              </a:defRPr>
            </a:lvl1pPr>
          </a:lstStyle>
          <a:p>
            <a:r>
              <a:rPr dirty="0"/>
              <a:t>Lecture Week </a:t>
            </a:r>
            <a:r>
              <a:rPr lang="en-US" dirty="0"/>
              <a:t>Three</a:t>
            </a:r>
            <a:endParaRPr dirty="0"/>
          </a:p>
        </p:txBody>
      </p:sp>
      <p:sp>
        <p:nvSpPr>
          <p:cNvPr id="5" name="Google Shape;73;p2">
            <a:extLst>
              <a:ext uri="{FF2B5EF4-FFF2-40B4-BE49-F238E27FC236}">
                <a16:creationId xmlns:a16="http://schemas.microsoft.com/office/drawing/2014/main" id="{138F227F-47CA-C253-F21F-07218D8464EF}"/>
              </a:ext>
            </a:extLst>
          </p:cNvPr>
          <p:cNvSpPr txBox="1"/>
          <p:nvPr/>
        </p:nvSpPr>
        <p:spPr>
          <a:xfrm>
            <a:off x="6273202" y="8366546"/>
            <a:ext cx="12458935" cy="126490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399" tIns="91399" rIns="91399" bIns="91399">
            <a:normAutofit/>
          </a:bodyPr>
          <a:lstStyle>
            <a:lvl1pPr indent="6350" algn="ctr">
              <a:defRPr sz="6400">
                <a:solidFill>
                  <a:srgbClr val="535353"/>
                </a:solidFill>
                <a:latin typeface="SF Pro Display Bold"/>
                <a:ea typeface="SF Pro Display Bold"/>
                <a:cs typeface="SF Pro Display Bold"/>
                <a:sym typeface="SF Pro Display Bold"/>
              </a:defRPr>
            </a:lvl1pPr>
          </a:lstStyle>
          <a:p>
            <a:r>
              <a:rPr lang="en-US" sz="3600" dirty="0"/>
              <a:t>Getting Started with CSS 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91613" y="7149876"/>
            <a:ext cx="6592390" cy="6566124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23"/>
          <p:cNvSpPr txBox="1">
            <a:spLocks noGrp="1"/>
          </p:cNvSpPr>
          <p:nvPr>
            <p:ph type="ctrTitle"/>
          </p:nvPr>
        </p:nvSpPr>
        <p:spPr>
          <a:xfrm>
            <a:off x="831272" y="2032109"/>
            <a:ext cx="16625456" cy="9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Responsive Web Design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619" name="Google Shape;619;p23"/>
          <p:cNvSpPr txBox="1"/>
          <p:nvPr/>
        </p:nvSpPr>
        <p:spPr>
          <a:xfrm>
            <a:off x="831272" y="2945659"/>
            <a:ext cx="9740488" cy="1015654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100%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1140px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0 auto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0 15px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@media screen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and (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728px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600px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@media screen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and (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630px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500px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3293" y="0"/>
            <a:ext cx="2463059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35999" y="470264"/>
            <a:ext cx="2316482" cy="9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792344" y="7137054"/>
            <a:ext cx="6591656" cy="656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91613" y="7149876"/>
            <a:ext cx="6592390" cy="6566124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26"/>
          <p:cNvSpPr txBox="1">
            <a:spLocks noGrp="1"/>
          </p:cNvSpPr>
          <p:nvPr>
            <p:ph type="ctrTitle"/>
          </p:nvPr>
        </p:nvSpPr>
        <p:spPr>
          <a:xfrm>
            <a:off x="1035050" y="2643574"/>
            <a:ext cx="16625456" cy="9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Mobile First Vs Responsive Design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graphicFrame>
        <p:nvGraphicFramePr>
          <p:cNvPr id="2" name="Google Shape;645;p26">
            <a:extLst>
              <a:ext uri="{FF2B5EF4-FFF2-40B4-BE49-F238E27FC236}">
                <a16:creationId xmlns:a16="http://schemas.microsoft.com/office/drawing/2014/main" id="{7E9D1E2E-19EA-2DAC-FE4F-09CA402EE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757800"/>
              </p:ext>
            </p:extLst>
          </p:nvPr>
        </p:nvGraphicFramePr>
        <p:xfrm>
          <a:off x="1035050" y="3784472"/>
          <a:ext cx="21691600" cy="72946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84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3600" u="none" strike="noStrike" cap="none">
                          <a:latin typeface="Arvo"/>
                          <a:ea typeface="Arvo"/>
                          <a:cs typeface="Arvo"/>
                          <a:sym typeface="Arvo"/>
                        </a:rPr>
                        <a:t>Mobile First Design</a:t>
                      </a:r>
                      <a:endParaRPr sz="3600" u="none" strike="noStrike" cap="none"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182900" marR="182900" marT="91450" marB="914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3600" u="none" strike="noStrike" cap="none">
                          <a:latin typeface="Arvo"/>
                          <a:ea typeface="Arvo"/>
                          <a:cs typeface="Arvo"/>
                          <a:sym typeface="Arvo"/>
                        </a:rPr>
                        <a:t>Responsive Web Design</a:t>
                      </a:r>
                      <a:endParaRPr sz="3600" u="none" strike="noStrike" cap="none"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182900" marR="182900" marT="91450" marB="914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3600" u="none" strike="noStrike" cap="none">
                          <a:latin typeface="Arvo"/>
                          <a:ea typeface="Arvo"/>
                          <a:cs typeface="Arvo"/>
                          <a:sym typeface="Arvo"/>
                        </a:rPr>
                        <a:t>Minimalistic way of designing</a:t>
                      </a:r>
                      <a:endParaRPr sz="3600" u="none" strike="noStrike" cap="none"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182900" marR="182900" marT="91450" marB="914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3600" u="none" strike="noStrike" cap="none">
                          <a:latin typeface="Arvo"/>
                          <a:ea typeface="Arvo"/>
                          <a:cs typeface="Arvo"/>
                          <a:sym typeface="Arvo"/>
                        </a:rPr>
                        <a:t>Recommended by Google!</a:t>
                      </a:r>
                      <a:endParaRPr sz="3600" u="none" strike="noStrike" cap="none"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182900" marR="182900" marT="91450" marB="914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7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3600" u="none" strike="noStrike" cap="none" dirty="0">
                          <a:latin typeface="Arvo"/>
                          <a:ea typeface="Arvo"/>
                          <a:cs typeface="Arvo"/>
                          <a:sym typeface="Arvo"/>
                        </a:rPr>
                        <a:t>Can be leveraged and added more power in larger versions</a:t>
                      </a:r>
                      <a:endParaRPr sz="3600" u="none" strike="noStrike" cap="none" dirty="0"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182900" marR="182900" marT="91450" marB="914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3600" u="none" strike="noStrike" cap="none">
                          <a:latin typeface="Arvo"/>
                          <a:ea typeface="Arvo"/>
                          <a:cs typeface="Arvo"/>
                          <a:sym typeface="Arvo"/>
                        </a:rPr>
                        <a:t>Deliver better user experience for users using across devices</a:t>
                      </a:r>
                      <a:endParaRPr sz="3600" u="none" strike="noStrike" cap="none"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182900" marR="182900" marT="91450" marB="914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7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3600" u="none" strike="noStrike" cap="none">
                          <a:latin typeface="Arvo"/>
                          <a:ea typeface="Arvo"/>
                          <a:cs typeface="Arvo"/>
                          <a:sym typeface="Arvo"/>
                        </a:rPr>
                        <a:t>Faster to load and delivers flawless experience</a:t>
                      </a:r>
                      <a:endParaRPr sz="3600" u="none" strike="noStrike" cap="none"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182900" marR="182900" marT="91450" marB="914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3600" u="none" strike="noStrike" cap="none" dirty="0">
                          <a:latin typeface="Arvo"/>
                          <a:ea typeface="Arvo"/>
                          <a:cs typeface="Arvo"/>
                          <a:sym typeface="Arvo"/>
                        </a:rPr>
                        <a:t>Consistent brand experience</a:t>
                      </a:r>
                      <a:endParaRPr sz="3600" u="none" strike="noStrike" cap="none" dirty="0"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182900" marR="182900" marT="91450" marB="914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37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3600" u="none" strike="noStrike" cap="none">
                          <a:latin typeface="Arvo"/>
                          <a:ea typeface="Arvo"/>
                          <a:cs typeface="Arvo"/>
                          <a:sym typeface="Arvo"/>
                        </a:rPr>
                        <a:t>Idle for if your user base is widely based in mobile devices.</a:t>
                      </a:r>
                      <a:endParaRPr sz="3600" u="none" strike="noStrike" cap="none"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182900" marR="182900" marT="91450" marB="914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3600" u="none" strike="noStrike" cap="none">
                          <a:latin typeface="Arvo"/>
                          <a:ea typeface="Arvo"/>
                          <a:cs typeface="Arvo"/>
                          <a:sym typeface="Arvo"/>
                        </a:rPr>
                        <a:t>Idle for if your user base is widely based in desktop</a:t>
                      </a:r>
                      <a:endParaRPr sz="3600" u="none" strike="noStrike" cap="none"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182900" marR="182900" marT="91450" marB="914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07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3600" u="none" strike="noStrike" cap="none">
                          <a:latin typeface="Arvo"/>
                          <a:ea typeface="Arvo"/>
                          <a:cs typeface="Arvo"/>
                          <a:sym typeface="Arvo"/>
                        </a:rPr>
                        <a:t>The desktop versions are not readily available early</a:t>
                      </a:r>
                      <a:endParaRPr sz="3600" u="none" strike="noStrike" cap="none"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182900" marR="182900" marT="91450" marB="914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3600" u="none" strike="noStrike" cap="none" dirty="0">
                          <a:latin typeface="Arvo"/>
                          <a:ea typeface="Arvo"/>
                          <a:cs typeface="Arvo"/>
                          <a:sym typeface="Arvo"/>
                        </a:rPr>
                        <a:t>The mobile experience cannot be defined early</a:t>
                      </a:r>
                      <a:endParaRPr sz="3600" u="none" strike="noStrike" cap="none" dirty="0"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182900" marR="182900" marT="91450" marB="914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91613" y="7149876"/>
            <a:ext cx="6592390" cy="6566124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27"/>
          <p:cNvSpPr txBox="1">
            <a:spLocks noGrp="1"/>
          </p:cNvSpPr>
          <p:nvPr>
            <p:ph type="ctrTitle"/>
          </p:nvPr>
        </p:nvSpPr>
        <p:spPr>
          <a:xfrm>
            <a:off x="831273" y="2007647"/>
            <a:ext cx="16625456" cy="9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Mobile First Vs Responsive Design…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654" name="Google Shape;654;p27"/>
          <p:cNvSpPr txBox="1"/>
          <p:nvPr/>
        </p:nvSpPr>
        <p:spPr>
          <a:xfrm>
            <a:off x="831273" y="2921199"/>
            <a:ext cx="9993762" cy="1015654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100%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450px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0 auto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0 15px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@media screen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and (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560px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530px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@media screen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and (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728px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700px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27"/>
          <p:cNvSpPr txBox="1"/>
          <p:nvPr/>
        </p:nvSpPr>
        <p:spPr>
          <a:xfrm>
            <a:off x="11939115" y="2921197"/>
            <a:ext cx="9993762" cy="1015654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100%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1140px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0 auto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0 15px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@media screen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and (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728px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600px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@media screen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and (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630px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500px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g116977e67dd_0_5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91613" y="7149876"/>
            <a:ext cx="6592390" cy="6566124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g116977e67dd_0_544"/>
          <p:cNvSpPr txBox="1">
            <a:spLocks noGrp="1"/>
          </p:cNvSpPr>
          <p:nvPr>
            <p:ph type="ctrTitle"/>
          </p:nvPr>
        </p:nvSpPr>
        <p:spPr>
          <a:xfrm>
            <a:off x="801776" y="2249052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Before you come for Lab, Research!!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698" name="Google Shape;698;g116977e67dd_0_544"/>
          <p:cNvSpPr txBox="1">
            <a:spLocks noGrp="1"/>
          </p:cNvSpPr>
          <p:nvPr>
            <p:ph type="subTitle" idx="1"/>
          </p:nvPr>
        </p:nvSpPr>
        <p:spPr>
          <a:xfrm>
            <a:off x="801776" y="3758400"/>
            <a:ext cx="18288000" cy="63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u="sng" dirty="0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4"/>
              </a:rPr>
              <a:t>Mozilla Developers Network: CSS</a:t>
            </a:r>
            <a:endParaRPr sz="4000" dirty="0">
              <a:latin typeface="Arvo"/>
              <a:ea typeface="Arvo"/>
              <a:cs typeface="Arvo"/>
              <a:sym typeface="Arvo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u="sng" dirty="0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5"/>
              </a:rPr>
              <a:t>CSS: W3C Schools</a:t>
            </a:r>
            <a:endParaRPr sz="4000" dirty="0">
              <a:latin typeface="Arvo"/>
              <a:ea typeface="Arvo"/>
              <a:cs typeface="Arvo"/>
              <a:sym typeface="Arvo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u="sng" dirty="0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6"/>
              </a:rPr>
              <a:t>CSS: Tutorial Points</a:t>
            </a:r>
            <a:endParaRPr sz="4000" dirty="0">
              <a:latin typeface="Arvo"/>
              <a:ea typeface="Arvo"/>
              <a:cs typeface="Arvo"/>
              <a:sym typeface="Arvo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u="sng" dirty="0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7"/>
              </a:rPr>
              <a:t>CSS3: Tutorial Points</a:t>
            </a:r>
            <a:endParaRPr sz="4000" dirty="0">
              <a:latin typeface="Arvo"/>
              <a:ea typeface="Arvo"/>
              <a:cs typeface="Arvo"/>
              <a:sym typeface="Arvo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u="sng" dirty="0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8"/>
              </a:rPr>
              <a:t>CSS Pseudo classes</a:t>
            </a:r>
            <a:endParaRPr sz="4000" dirty="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91613" y="7149876"/>
            <a:ext cx="6592390" cy="656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1"/>
          <p:cNvSpPr txBox="1">
            <a:spLocks noGrp="1"/>
          </p:cNvSpPr>
          <p:nvPr>
            <p:ph type="ctrTitle"/>
          </p:nvPr>
        </p:nvSpPr>
        <p:spPr>
          <a:xfrm>
            <a:off x="949259" y="2439204"/>
            <a:ext cx="16625456" cy="9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Before you come for Lab, Research!!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707" name="Google Shape;707;p31"/>
          <p:cNvSpPr txBox="1">
            <a:spLocks noGrp="1"/>
          </p:cNvSpPr>
          <p:nvPr>
            <p:ph type="subTitle" idx="1"/>
          </p:nvPr>
        </p:nvSpPr>
        <p:spPr>
          <a:xfrm>
            <a:off x="949259" y="3948552"/>
            <a:ext cx="18288000" cy="995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u="sng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4"/>
              </a:rPr>
              <a:t>Mobile First Approach</a:t>
            </a:r>
            <a:endParaRPr sz="4000">
              <a:latin typeface="Arvo"/>
              <a:ea typeface="Arvo"/>
              <a:cs typeface="Arvo"/>
              <a:sym typeface="Arvo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u="sng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5"/>
              </a:rPr>
              <a:t>Responsive Web Design Breakpoints</a:t>
            </a:r>
            <a:endParaRPr sz="4000">
              <a:latin typeface="Arvo"/>
              <a:ea typeface="Arvo"/>
              <a:cs typeface="Arvo"/>
              <a:sym typeface="Arvo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u="sng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6"/>
              </a:rPr>
              <a:t>Media Queries</a:t>
            </a:r>
            <a:endParaRPr sz="400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hank you!"/>
          <p:cNvSpPr txBox="1"/>
          <p:nvPr/>
        </p:nvSpPr>
        <p:spPr>
          <a:xfrm>
            <a:off x="4515598" y="5246324"/>
            <a:ext cx="15352804" cy="322335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0" tIns="190500" rIns="190500" bIns="190500" anchor="ctr">
            <a:normAutofit/>
          </a:bodyPr>
          <a:lstStyle>
            <a:lvl1pPr algn="ctr">
              <a:lnSpc>
                <a:spcPct val="80000"/>
              </a:lnSpc>
              <a:defRPr sz="10600">
                <a:gradFill flip="none" rotWithShape="1">
                  <a:gsLst>
                    <a:gs pos="0">
                      <a:srgbClr val="0B63F8"/>
                    </a:gs>
                    <a:gs pos="100000">
                      <a:srgbClr val="EF09D7"/>
                    </a:gs>
                  </a:gsLst>
                  <a:lin ang="179981" scaled="0"/>
                </a:gradFill>
                <a:latin typeface="SF Pro Display Heavy"/>
                <a:ea typeface="SF Pro Display Heavy"/>
                <a:cs typeface="SF Pro Display Heavy"/>
                <a:sym typeface="SF Pro Display Heavy"/>
              </a:defRPr>
            </a:lvl1pPr>
          </a:lstStyle>
          <a:p>
            <a:pPr>
              <a:defRPr>
                <a:solidFill>
                  <a:schemeClr val="accent2">
                    <a:lumOff val="-2588"/>
                  </a:schemeClr>
                </a:solidFill>
              </a:defRPr>
            </a:pPr>
            <a:r>
              <a:rPr>
                <a:gradFill flip="none" rotWithShape="1">
                  <a:gsLst>
                    <a:gs pos="0">
                      <a:srgbClr val="0B63F8"/>
                    </a:gs>
                    <a:gs pos="100000">
                      <a:srgbClr val="EF09D7"/>
                    </a:gs>
                  </a:gsLst>
                  <a:lin ang="179981" scaled="0"/>
                </a:gradFill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push/>
      </p:transition>
    </mc:Choice>
    <mc:Fallback xmlns="">
      <p:transition spd="med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977e67dd_0_437"/>
          <p:cNvSpPr txBox="1">
            <a:spLocks noGrp="1"/>
          </p:cNvSpPr>
          <p:nvPr>
            <p:ph type="ctrTitle"/>
          </p:nvPr>
        </p:nvSpPr>
        <p:spPr>
          <a:xfrm>
            <a:off x="3390900" y="4312744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This week’s agenda</a:t>
            </a:r>
            <a:endParaRPr sz="5600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9" name="Google Shape;119;g116977e67dd_0_437"/>
          <p:cNvSpPr txBox="1">
            <a:spLocks noGrp="1"/>
          </p:cNvSpPr>
          <p:nvPr>
            <p:ph type="subTitle" idx="1"/>
          </p:nvPr>
        </p:nvSpPr>
        <p:spPr>
          <a:xfrm>
            <a:off x="3390900" y="5557425"/>
            <a:ext cx="18288000" cy="408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Media Queries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685800" indent="-685800" algn="l"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Understanding Mobile first approach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685800" indent="-685800" algn="l"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Making your website responsive using media queries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>
              <a:buSzPts val="1200"/>
            </a:pPr>
            <a:fld id="{00000000-1234-1234-1234-123412341234}" type="slidenum">
              <a:rPr lang="en-US" smtClean="0"/>
              <a:pPr algn="r">
                <a:buSzPts val="1200"/>
              </a:pPr>
              <a:t>3</a:t>
            </a:fld>
            <a:endParaRPr/>
          </a:p>
        </p:txBody>
      </p:sp>
      <p:pic>
        <p:nvPicPr>
          <p:cNvPr id="556" name="Google Shape;55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7493" y="2333447"/>
            <a:ext cx="15969018" cy="904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7"/>
          <p:cNvSpPr txBox="1">
            <a:spLocks noGrp="1"/>
          </p:cNvSpPr>
          <p:nvPr>
            <p:ph type="ctrTitle"/>
          </p:nvPr>
        </p:nvSpPr>
        <p:spPr>
          <a:xfrm>
            <a:off x="1166157" y="2262419"/>
            <a:ext cx="16625456" cy="9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Media Queries…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563" name="Google Shape;563;p17"/>
          <p:cNvSpPr txBox="1">
            <a:spLocks noGrp="1"/>
          </p:cNvSpPr>
          <p:nvPr>
            <p:ph type="subTitle" idx="1"/>
          </p:nvPr>
        </p:nvSpPr>
        <p:spPr>
          <a:xfrm>
            <a:off x="831272" y="2945662"/>
            <a:ext cx="18288000" cy="540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Media Query is a technique introduced in CSS3.</a:t>
            </a:r>
            <a:endParaRPr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It use the </a:t>
            </a:r>
            <a:r>
              <a:rPr lang="en-US" sz="4000">
                <a:solidFill>
                  <a:srgbClr val="863A64"/>
                </a:solidFill>
                <a:latin typeface="Arvo"/>
                <a:ea typeface="Arvo"/>
                <a:cs typeface="Arvo"/>
                <a:sym typeface="Arvo"/>
              </a:rPr>
              <a:t>@media</a:t>
            </a:r>
            <a:r>
              <a:rPr lang="en-US" sz="4000">
                <a:latin typeface="Arvo"/>
                <a:ea typeface="Arvo"/>
                <a:cs typeface="Arvo"/>
                <a:sym typeface="Arvo"/>
              </a:rPr>
              <a:t> rule to include a block of CSS properties only if a certain condition is true.</a:t>
            </a:r>
            <a:endParaRPr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For mobile viewports to support media queries, you will require to include a </a:t>
            </a:r>
            <a:r>
              <a:rPr lang="en-US" sz="4000">
                <a:solidFill>
                  <a:srgbClr val="863A64"/>
                </a:solidFill>
                <a:latin typeface="Arvo"/>
                <a:ea typeface="Arvo"/>
                <a:cs typeface="Arvo"/>
                <a:sym typeface="Arvo"/>
              </a:rPr>
              <a:t>&lt;meta&gt;</a:t>
            </a:r>
            <a:r>
              <a:rPr lang="en-US" sz="4000">
                <a:latin typeface="Arvo"/>
                <a:ea typeface="Arvo"/>
                <a:cs typeface="Arvo"/>
                <a:sym typeface="Arvo"/>
              </a:rPr>
              <a:t> tag in the </a:t>
            </a:r>
            <a:r>
              <a:rPr lang="en-US" sz="4000">
                <a:solidFill>
                  <a:srgbClr val="863A64"/>
                </a:solidFill>
                <a:latin typeface="Arvo"/>
                <a:ea typeface="Arvo"/>
                <a:cs typeface="Arvo"/>
                <a:sym typeface="Arvo"/>
              </a:rPr>
              <a:t>&lt;head&gt;</a:t>
            </a:r>
            <a:r>
              <a:rPr lang="en-US" sz="4000">
                <a:latin typeface="Arvo"/>
                <a:ea typeface="Arvo"/>
                <a:cs typeface="Arvo"/>
                <a:sym typeface="Arvo"/>
              </a:rPr>
              <a:t> element.</a:t>
            </a:r>
            <a:endParaRPr/>
          </a:p>
        </p:txBody>
      </p:sp>
      <p:sp>
        <p:nvSpPr>
          <p:cNvPr id="566" name="Google Shape;566;p17"/>
          <p:cNvSpPr txBox="1"/>
          <p:nvPr/>
        </p:nvSpPr>
        <p:spPr>
          <a:xfrm>
            <a:off x="1719618" y="8578898"/>
            <a:ext cx="17591996" cy="73858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viewport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width=device-width, initial-scale=1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7"/>
          <p:cNvSpPr txBox="1"/>
          <p:nvPr/>
        </p:nvSpPr>
        <p:spPr>
          <a:xfrm>
            <a:off x="1719619" y="9750499"/>
            <a:ext cx="11260134" cy="295457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only 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screen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and (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600px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lightblue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3369" y="1557924"/>
            <a:ext cx="18497266" cy="1060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9"/>
          <p:cNvSpPr txBox="1">
            <a:spLocks noGrp="1"/>
          </p:cNvSpPr>
          <p:nvPr>
            <p:ph type="ctrTitle"/>
          </p:nvPr>
        </p:nvSpPr>
        <p:spPr>
          <a:xfrm>
            <a:off x="1166157" y="2032112"/>
            <a:ext cx="16625456" cy="9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Mobile First Approach…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582" name="Google Shape;582;p19"/>
          <p:cNvSpPr txBox="1">
            <a:spLocks noGrp="1"/>
          </p:cNvSpPr>
          <p:nvPr>
            <p:ph type="subTitle" idx="1"/>
          </p:nvPr>
        </p:nvSpPr>
        <p:spPr>
          <a:xfrm>
            <a:off x="831272" y="2945662"/>
            <a:ext cx="18288000" cy="920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Mobile First, as the name suggests, means that we start the design from the mobile end.</a:t>
            </a:r>
            <a:endParaRPr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The mobile-end has more restrictions on the design.</a:t>
            </a:r>
            <a:endParaRPr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Gradually expand its features to create a tablet and desktop version.</a:t>
            </a:r>
            <a:endParaRPr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While writing styles for mobile first approach. We start with designing for mobile version then use media queries to target larger devices.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0"/>
          <p:cNvSpPr txBox="1">
            <a:spLocks noGrp="1"/>
          </p:cNvSpPr>
          <p:nvPr>
            <p:ph type="ctrTitle"/>
          </p:nvPr>
        </p:nvSpPr>
        <p:spPr>
          <a:xfrm>
            <a:off x="831272" y="2032109"/>
            <a:ext cx="16625456" cy="9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Mobile First Approach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593" name="Google Shape;593;p20"/>
          <p:cNvSpPr txBox="1"/>
          <p:nvPr/>
        </p:nvSpPr>
        <p:spPr>
          <a:xfrm>
            <a:off x="831272" y="2945659"/>
            <a:ext cx="9740488" cy="1015654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100%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450px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0 auto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0 15px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@media screen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and (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560px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530px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@media screen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and (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728px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700px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>
              <a:buSzPts val="1200"/>
            </a:pPr>
            <a:fld id="{00000000-1234-1234-1234-123412341234}" type="slidenum">
              <a:rPr lang="en-US" smtClean="0"/>
              <a:pPr algn="r">
                <a:buSzPts val="1200"/>
              </a:pPr>
              <a:t>8</a:t>
            </a:fld>
            <a:endParaRPr/>
          </a:p>
        </p:txBody>
      </p:sp>
      <p:pic>
        <p:nvPicPr>
          <p:cNvPr id="601" name="Google Shape;60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8654" y="1986034"/>
            <a:ext cx="15590292" cy="974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2"/>
          <p:cNvSpPr txBox="1">
            <a:spLocks noGrp="1"/>
          </p:cNvSpPr>
          <p:nvPr>
            <p:ph type="ctrTitle"/>
          </p:nvPr>
        </p:nvSpPr>
        <p:spPr>
          <a:xfrm>
            <a:off x="831272" y="2032112"/>
            <a:ext cx="16625456" cy="9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Responsive Web Design…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608" name="Google Shape;608;p22"/>
          <p:cNvSpPr txBox="1">
            <a:spLocks noGrp="1"/>
          </p:cNvSpPr>
          <p:nvPr>
            <p:ph type="subTitle" idx="1"/>
          </p:nvPr>
        </p:nvSpPr>
        <p:spPr>
          <a:xfrm>
            <a:off x="831272" y="2945662"/>
            <a:ext cx="18288000" cy="920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Responsive web design is an approach of creating your desktop version application accessible to various smart devices.</a:t>
            </a:r>
            <a:endParaRPr dirty="0"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With responsive design, we cut out the unnecessary elements or shrink the design to fit to the device.</a:t>
            </a:r>
            <a:endParaRPr dirty="0"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While writing styles for responsive web design. We start with designing for desktop version then use media queries to target smaller devices.</a:t>
            </a:r>
            <a:endParaRPr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SF Pro Display Regular"/>
        <a:ea typeface="SF Pro Display Regular"/>
        <a:cs typeface="SF Pro Display Regular"/>
      </a:majorFont>
      <a:minorFont>
        <a:latin typeface="SF Pro Display Regular"/>
        <a:ea typeface="SF Pro Display Regular"/>
        <a:cs typeface="SF Pro Display Regular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st="508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01600" dist="508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0" cap="flat">
          <a:solidFill>
            <a:schemeClr val="accent1"/>
          </a:solidFill>
          <a:prstDash val="solid"/>
          <a:round/>
        </a:ln>
        <a:effectLst>
          <a:outerShdw blurRad="101600" dist="508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121919" tIns="121919" rIns="121919" bIns="121919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F Pro Display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/>
          </a:solidFill>
          <a:prstDash val="solid"/>
          <a:round/>
        </a:ln>
        <a:effectLst>
          <a:outerShdw blurRad="101600" dist="508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21919" tIns="121919" rIns="121919" bIns="121919" numCol="1" spcCol="38100" rtlCol="0" anchor="t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F Pro Display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SF Pro Display Regular"/>
        <a:ea typeface="SF Pro Display Regular"/>
        <a:cs typeface="SF Pro Display Regular"/>
      </a:majorFont>
      <a:minorFont>
        <a:latin typeface="SF Pro Display Regular"/>
        <a:ea typeface="SF Pro Display Regular"/>
        <a:cs typeface="SF Pro Display Regular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st="508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01600" dist="508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0" cap="flat">
          <a:solidFill>
            <a:schemeClr val="accent1"/>
          </a:solidFill>
          <a:prstDash val="solid"/>
          <a:round/>
        </a:ln>
        <a:effectLst>
          <a:outerShdw blurRad="101600" dist="508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121919" tIns="121919" rIns="121919" bIns="121919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F Pro Display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/>
          </a:solidFill>
          <a:prstDash val="solid"/>
          <a:round/>
        </a:ln>
        <a:effectLst>
          <a:outerShdw blurRad="101600" dist="508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21919" tIns="121919" rIns="121919" bIns="121919" numCol="1" spcCol="38100" rtlCol="0" anchor="t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F Pro Display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AD6581B7B2FC4E96B11880193D4E71" ma:contentTypeVersion="2" ma:contentTypeDescription="Create a new document." ma:contentTypeScope="" ma:versionID="a30b1fb949bd21f58a8174c32131303f">
  <xsd:schema xmlns:xsd="http://www.w3.org/2001/XMLSchema" xmlns:xs="http://www.w3.org/2001/XMLSchema" xmlns:p="http://schemas.microsoft.com/office/2006/metadata/properties" xmlns:ns3="e19708eb-bfca-4535-bfbc-e6a95e709ef1" targetNamespace="http://schemas.microsoft.com/office/2006/metadata/properties" ma:root="true" ma:fieldsID="7ab4c9399146dd09686dd879adbf5bfc" ns3:_="">
    <xsd:import namespace="e19708eb-bfca-4535-bfbc-e6a95e709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708eb-bfca-4535-bfbc-e6a95e709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FAA0CD-F43E-4303-BF2D-D37AE25304B0}">
  <ds:schemaRefs>
    <ds:schemaRef ds:uri="e19708eb-bfca-4535-bfbc-e6a95e709e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A0631AD-502C-4986-9701-9B685BAFB9AD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e19708eb-bfca-4535-bfbc-e6a95e709ef1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482F406-8FF4-4174-8D95-B7D82A36ED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689</Words>
  <Application>Microsoft Macintosh PowerPoint</Application>
  <PresentationFormat>Custom</PresentationFormat>
  <Paragraphs>123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Arvo</vt:lpstr>
      <vt:lpstr>Calibri</vt:lpstr>
      <vt:lpstr>Consolas</vt:lpstr>
      <vt:lpstr>Lato Black</vt:lpstr>
      <vt:lpstr>SF Pro Display</vt:lpstr>
      <vt:lpstr>SF Pro Display Bold</vt:lpstr>
      <vt:lpstr>SF Pro Display Heavy</vt:lpstr>
      <vt:lpstr>SF Pro Display Regular</vt:lpstr>
      <vt:lpstr>Simple Light</vt:lpstr>
      <vt:lpstr>PowerPoint Presentation</vt:lpstr>
      <vt:lpstr>This week’s agenda</vt:lpstr>
      <vt:lpstr>PowerPoint Presentation</vt:lpstr>
      <vt:lpstr>Media Queries…</vt:lpstr>
      <vt:lpstr>PowerPoint Presentation</vt:lpstr>
      <vt:lpstr>Mobile First Approach…</vt:lpstr>
      <vt:lpstr>Mobile First Approach</vt:lpstr>
      <vt:lpstr>PowerPoint Presentation</vt:lpstr>
      <vt:lpstr>Responsive Web Design…</vt:lpstr>
      <vt:lpstr>Responsive Web Design</vt:lpstr>
      <vt:lpstr>PowerPoint Presentation</vt:lpstr>
      <vt:lpstr>Mobile First Vs Responsive Design</vt:lpstr>
      <vt:lpstr>Mobile First Vs Responsive Design…</vt:lpstr>
      <vt:lpstr>Before you come for Lab, Research!!</vt:lpstr>
      <vt:lpstr>Before you come for Lab, Research!!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Pravash Karki</cp:lastModifiedBy>
  <cp:revision>4</cp:revision>
  <dcterms:modified xsi:type="dcterms:W3CDTF">2022-12-07T02:42:34Z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0x01010032AD6581B7B2FC4E96B11880193D4E71</vt:lpwstr>
  </property>
</Properties>
</file>