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Poppins" panose="00000500000000000000" pitchFamily="2" charset="0"/>
      <p:regular r:id="rId17"/>
      <p:bold r:id="rId18"/>
    </p:embeddedFont>
    <p:embeddedFont>
      <p:font typeface="Poppins Bold" panose="00000800000000000000" charset="0"/>
      <p:regular r:id="rId19"/>
    </p:embeddedFont>
    <p:embeddedFont>
      <p:font typeface="Poppins Bold Italic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00624" y="1150570"/>
            <a:ext cx="16229942" cy="2889795"/>
          </a:xfrm>
          <a:prstGeom prst="rect">
            <a:avLst/>
          </a:prstGeom>
        </p:spPr>
        <p:txBody>
          <a:bodyPr lIns="0" tIns="0" rIns="0" bIns="0" rtlCol="0" anchor="t">
            <a:spAutoFit/>
          </a:bodyPr>
          <a:lstStyle/>
          <a:p>
            <a:pPr marL="0" lvl="0" indent="0" algn="ctr">
              <a:lnSpc>
                <a:spcPts val="22369"/>
              </a:lnSpc>
              <a:spcBef>
                <a:spcPct val="0"/>
              </a:spcBef>
            </a:pPr>
            <a:r>
              <a:rPr lang="en-US" sz="15978" u="sng">
                <a:solidFill>
                  <a:srgbClr val="0F4662"/>
                </a:solidFill>
                <a:latin typeface="Poppins Bold Italics"/>
                <a:ea typeface="Poppins Bold Italics"/>
                <a:cs typeface="Poppins Bold Italics"/>
                <a:sym typeface="Poppins Bold Italics"/>
              </a:rPr>
              <a:t>Retro Smash</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368471" y="4533710"/>
            <a:ext cx="13272644" cy="1806208"/>
          </a:xfrm>
          <a:prstGeom prst="rect">
            <a:avLst/>
          </a:prstGeom>
        </p:spPr>
        <p:txBody>
          <a:bodyPr lIns="0" tIns="0" rIns="0" bIns="0" rtlCol="0" anchor="t">
            <a:spAutoFit/>
          </a:bodyPr>
          <a:lstStyle/>
          <a:p>
            <a:pPr algn="ctr">
              <a:lnSpc>
                <a:spcPts val="4570"/>
              </a:lnSpc>
            </a:pPr>
            <a:r>
              <a:rPr lang="en-US" sz="3264" dirty="0">
                <a:solidFill>
                  <a:srgbClr val="0F4662"/>
                </a:solidFill>
                <a:latin typeface="Poppins"/>
                <a:ea typeface="Poppins"/>
                <a:cs typeface="Poppins"/>
                <a:sym typeface="Poppins"/>
              </a:rPr>
              <a:t>In the partial Fulfillment of the Requirement</a:t>
            </a:r>
          </a:p>
          <a:p>
            <a:pPr algn="ctr">
              <a:lnSpc>
                <a:spcPts val="4570"/>
              </a:lnSpc>
            </a:pPr>
            <a:r>
              <a:rPr lang="en-US" sz="3264" dirty="0">
                <a:solidFill>
                  <a:srgbClr val="0F4662"/>
                </a:solidFill>
                <a:latin typeface="Poppins"/>
                <a:ea typeface="Poppins"/>
                <a:cs typeface="Poppins"/>
                <a:sym typeface="Poppins"/>
              </a:rPr>
              <a:t>For the award of the </a:t>
            </a:r>
          </a:p>
          <a:p>
            <a:pPr marL="0" lvl="0" indent="0" algn="ctr">
              <a:lnSpc>
                <a:spcPts val="5270"/>
              </a:lnSpc>
              <a:spcBef>
                <a:spcPct val="0"/>
              </a:spcBef>
            </a:pPr>
            <a:r>
              <a:rPr lang="en-US" sz="3764" dirty="0">
                <a:solidFill>
                  <a:srgbClr val="0F4662"/>
                </a:solidFill>
                <a:latin typeface="Poppins Bold"/>
                <a:ea typeface="Poppins Bold"/>
                <a:cs typeface="Poppins Bold"/>
                <a:sym typeface="Poppins Bold"/>
              </a:rPr>
              <a:t>Bachelor of Information and Technology </a:t>
            </a:r>
          </a:p>
        </p:txBody>
      </p:sp>
      <p:sp>
        <p:nvSpPr>
          <p:cNvPr id="7" name="Freeform 7"/>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14185239" y="6728352"/>
            <a:ext cx="3520529" cy="2309139"/>
          </a:xfrm>
          <a:prstGeom prst="rect">
            <a:avLst/>
          </a:prstGeom>
        </p:spPr>
        <p:txBody>
          <a:bodyPr lIns="0" tIns="0" rIns="0" bIns="0" rtlCol="0" anchor="t">
            <a:spAutoFit/>
          </a:bodyPr>
          <a:lstStyle/>
          <a:p>
            <a:pPr algn="ctr">
              <a:lnSpc>
                <a:spcPts val="4359"/>
              </a:lnSpc>
            </a:pPr>
            <a:r>
              <a:rPr lang="en-US" sz="3200" dirty="0">
                <a:solidFill>
                  <a:srgbClr val="0F4662"/>
                </a:solidFill>
                <a:latin typeface="Poppins"/>
                <a:ea typeface="Poppins"/>
                <a:cs typeface="Poppins"/>
                <a:sym typeface="Poppins"/>
              </a:rPr>
              <a:t>S</a:t>
            </a:r>
            <a:r>
              <a:rPr lang="en-US" sz="3200" u="sng" dirty="0">
                <a:solidFill>
                  <a:srgbClr val="0F4662"/>
                </a:solidFill>
                <a:latin typeface="Poppins"/>
                <a:ea typeface="Poppins"/>
                <a:cs typeface="Poppins"/>
                <a:sym typeface="Poppins"/>
              </a:rPr>
              <a:t>ubmitted by :</a:t>
            </a:r>
          </a:p>
          <a:p>
            <a:pPr algn="l">
              <a:lnSpc>
                <a:spcPts val="4639"/>
              </a:lnSpc>
            </a:pPr>
            <a:r>
              <a:rPr lang="en-US" sz="3200" dirty="0">
                <a:solidFill>
                  <a:srgbClr val="0F4662"/>
                </a:solidFill>
                <a:latin typeface="Poppins"/>
                <a:ea typeface="Poppins"/>
                <a:cs typeface="Poppins"/>
                <a:sym typeface="Poppins"/>
              </a:rPr>
              <a:t>Deepak </a:t>
            </a:r>
            <a:r>
              <a:rPr lang="en-US" sz="3200" dirty="0" err="1">
                <a:solidFill>
                  <a:srgbClr val="0F4662"/>
                </a:solidFill>
                <a:latin typeface="Poppins"/>
                <a:ea typeface="Poppins"/>
                <a:cs typeface="Poppins"/>
                <a:sym typeface="Poppins"/>
              </a:rPr>
              <a:t>Shes</a:t>
            </a:r>
            <a:r>
              <a:rPr lang="en-US" sz="3200" dirty="0">
                <a:solidFill>
                  <a:srgbClr val="0F4662"/>
                </a:solidFill>
                <a:latin typeface="Poppins"/>
                <a:ea typeface="Poppins"/>
                <a:cs typeface="Poppins"/>
                <a:sym typeface="Poppins"/>
              </a:rPr>
              <a:t> BK</a:t>
            </a:r>
          </a:p>
          <a:p>
            <a:pPr algn="l">
              <a:lnSpc>
                <a:spcPts val="4639"/>
              </a:lnSpc>
            </a:pPr>
            <a:r>
              <a:rPr lang="en-US" sz="3200" dirty="0">
                <a:solidFill>
                  <a:srgbClr val="0F4662"/>
                </a:solidFill>
                <a:latin typeface="Poppins"/>
                <a:ea typeface="Poppins"/>
                <a:cs typeface="Poppins"/>
                <a:sym typeface="Poppins"/>
              </a:rPr>
              <a:t>Pawan Thapa</a:t>
            </a:r>
          </a:p>
          <a:p>
            <a:pPr algn="l">
              <a:lnSpc>
                <a:spcPts val="4639"/>
              </a:lnSpc>
            </a:pPr>
            <a:r>
              <a:rPr lang="en-US" sz="3200" dirty="0">
                <a:solidFill>
                  <a:srgbClr val="0F4662"/>
                </a:solidFill>
                <a:latin typeface="Poppins"/>
                <a:ea typeface="Poppins"/>
                <a:cs typeface="Poppins"/>
                <a:sym typeface="Poppins"/>
              </a:rPr>
              <a:t>Pravat Nagarkoti</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7AD">
                <a:alpha val="100000"/>
              </a:srgbClr>
            </a:gs>
            <a:gs pos="100000">
              <a:srgbClr val="FFA9F9">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800130" y="4422142"/>
            <a:ext cx="16687740" cy="4725661"/>
          </a:xfrm>
          <a:prstGeom prst="rect">
            <a:avLst/>
          </a:prstGeom>
        </p:spPr>
        <p:txBody>
          <a:bodyPr lIns="0" tIns="0" rIns="0" bIns="0" rtlCol="0" anchor="t">
            <a:spAutoFit/>
          </a:bodyPr>
          <a:lstStyle/>
          <a:p>
            <a:pPr algn="l">
              <a:lnSpc>
                <a:spcPts val="4130"/>
              </a:lnSpc>
            </a:pPr>
            <a:r>
              <a:rPr lang="en-US" sz="2950">
                <a:solidFill>
                  <a:srgbClr val="000000"/>
                </a:solidFill>
                <a:latin typeface="Poppins"/>
                <a:ea typeface="Poppins"/>
                <a:cs typeface="Poppins"/>
                <a:sym typeface="Poppins"/>
              </a:rPr>
              <a:t>The retro smash break, a nostalgic revival of classic arcade gaming, serves as a testament to the timeless appeal of simple yet engaging gameplay. By incorporating vintage graphics, intuitive controls, and challenging levels, it successfully bridges the gap between past and present, allowing both seasoned gamers and newcomers to appreciate the charm of old-school gaming. This resurgence not only celebrates the history of the medium but also fosters a sense of community among players who share a love for the iconic games of yesteryears. Ultimately, the retro smash break reaffirms that the essence of gaming lies in the joy and excitement it brings, regardless of the era it originates from.</a:t>
            </a:r>
          </a:p>
        </p:txBody>
      </p:sp>
      <p:sp>
        <p:nvSpPr>
          <p:cNvPr id="3" name="TextBox 3"/>
          <p:cNvSpPr txBox="1"/>
          <p:nvPr/>
        </p:nvSpPr>
        <p:spPr>
          <a:xfrm>
            <a:off x="1465910" y="801543"/>
            <a:ext cx="15356180" cy="3147437"/>
          </a:xfrm>
          <a:prstGeom prst="rect">
            <a:avLst/>
          </a:prstGeom>
        </p:spPr>
        <p:txBody>
          <a:bodyPr lIns="0" tIns="0" rIns="0" bIns="0" rtlCol="0" anchor="t">
            <a:spAutoFit/>
          </a:bodyPr>
          <a:lstStyle/>
          <a:p>
            <a:pPr algn="ctr">
              <a:lnSpc>
                <a:spcPts val="24444"/>
              </a:lnSpc>
              <a:spcBef>
                <a:spcPct val="0"/>
              </a:spcBef>
            </a:pPr>
            <a:r>
              <a:rPr lang="en-US" sz="17460">
                <a:solidFill>
                  <a:srgbClr val="000000"/>
                </a:solidFill>
                <a:latin typeface="Poppins"/>
                <a:ea typeface="Poppins"/>
                <a:cs typeface="Poppins"/>
                <a:sym typeface="Poppins"/>
              </a:rPr>
              <a:t>Conclusion</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173769" y="1881229"/>
            <a:ext cx="11402580" cy="5902385"/>
          </a:xfrm>
          <a:prstGeom prst="rect">
            <a:avLst/>
          </a:prstGeom>
        </p:spPr>
        <p:txBody>
          <a:bodyPr lIns="0" tIns="0" rIns="0" bIns="0" rtlCol="0" anchor="t">
            <a:spAutoFit/>
          </a:bodyPr>
          <a:lstStyle/>
          <a:p>
            <a:pPr marL="0" lvl="0" indent="0" algn="ctr">
              <a:lnSpc>
                <a:spcPts val="23629"/>
              </a:lnSpc>
              <a:spcBef>
                <a:spcPct val="0"/>
              </a:spcBef>
            </a:pPr>
            <a:r>
              <a:rPr lang="en-US" sz="16878" dirty="0">
                <a:solidFill>
                  <a:srgbClr val="0F4662"/>
                </a:solidFill>
                <a:latin typeface="Poppins Bold Italics"/>
                <a:ea typeface="Poppins Bold Italics"/>
                <a:cs typeface="Poppins Bold Italics"/>
                <a:sym typeface="Poppins Bold Italics"/>
              </a:rPr>
              <a:t>Game DEMO</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F0F0"/>
        </a:solidFill>
        <a:effectLst/>
      </p:bgPr>
    </p:bg>
    <p:spTree>
      <p:nvGrpSpPr>
        <p:cNvPr id="1" name=""/>
        <p:cNvGrpSpPr/>
        <p:nvPr/>
      </p:nvGrpSpPr>
      <p:grpSpPr>
        <a:xfrm>
          <a:off x="0" y="0"/>
          <a:ext cx="0" cy="0"/>
          <a:chOff x="0" y="0"/>
          <a:chExt cx="0" cy="0"/>
        </a:xfrm>
      </p:grpSpPr>
      <p:sp>
        <p:nvSpPr>
          <p:cNvPr id="2" name="TextBox 2"/>
          <p:cNvSpPr txBox="1"/>
          <p:nvPr/>
        </p:nvSpPr>
        <p:spPr>
          <a:xfrm>
            <a:off x="5731430" y="1168462"/>
            <a:ext cx="7407846" cy="3255009"/>
          </a:xfrm>
          <a:prstGeom prst="rect">
            <a:avLst/>
          </a:prstGeom>
        </p:spPr>
        <p:txBody>
          <a:bodyPr lIns="0" tIns="0" rIns="0" bIns="0" rtlCol="0" anchor="t">
            <a:spAutoFit/>
          </a:bodyPr>
          <a:lstStyle/>
          <a:p>
            <a:pPr algn="ctr">
              <a:lnSpc>
                <a:spcPts val="12740"/>
              </a:lnSpc>
            </a:pPr>
            <a:r>
              <a:rPr lang="en-US" sz="9000" dirty="0">
                <a:solidFill>
                  <a:srgbClr val="000000"/>
                </a:solidFill>
                <a:latin typeface="Poppins Bold"/>
                <a:ea typeface="Poppins Bold"/>
                <a:cs typeface="Poppins Bold"/>
                <a:sym typeface="Poppins Bold"/>
              </a:rPr>
              <a:t>Introduction</a:t>
            </a:r>
          </a:p>
          <a:p>
            <a:pPr algn="ctr">
              <a:lnSpc>
                <a:spcPts val="12740"/>
              </a:lnSpc>
            </a:pPr>
            <a:endParaRPr lang="en-US" sz="9100" dirty="0">
              <a:solidFill>
                <a:srgbClr val="000000"/>
              </a:solidFill>
              <a:latin typeface="Poppins Bold"/>
              <a:ea typeface="Poppins Bold"/>
              <a:cs typeface="Poppins Bold"/>
              <a:sym typeface="Poppins Bold"/>
            </a:endParaRPr>
          </a:p>
        </p:txBody>
      </p:sp>
      <p:sp>
        <p:nvSpPr>
          <p:cNvPr id="3" name="TextBox 3"/>
          <p:cNvSpPr txBox="1"/>
          <p:nvPr/>
        </p:nvSpPr>
        <p:spPr>
          <a:xfrm>
            <a:off x="582706" y="4318696"/>
            <a:ext cx="17705294" cy="3204210"/>
          </a:xfrm>
          <a:prstGeom prst="rect">
            <a:avLst/>
          </a:prstGeom>
        </p:spPr>
        <p:txBody>
          <a:bodyPr lIns="0" tIns="0" rIns="0" bIns="0" rtlCol="0" anchor="t">
            <a:spAutoFit/>
          </a:bodyPr>
          <a:lstStyle/>
          <a:p>
            <a:pPr algn="ctr">
              <a:lnSpc>
                <a:spcPts val="5039"/>
              </a:lnSpc>
            </a:pPr>
            <a:r>
              <a:rPr lang="en-US" sz="3599">
                <a:solidFill>
                  <a:srgbClr val="000000"/>
                </a:solidFill>
                <a:latin typeface="Poppins"/>
                <a:ea typeface="Poppins"/>
                <a:cs typeface="Poppins"/>
                <a:sym typeface="Poppins"/>
              </a:rPr>
              <a:t>"Retro Smash " is a fun, nostalgic game where players use a paddle to bounce a ball and break bricks. With classic arcade-style graphics and gameplay, it offers a simple yet addictive experience perfect for casual gaming and reliving old-school fun.</a:t>
            </a:r>
          </a:p>
          <a:p>
            <a:pPr algn="ctr">
              <a:lnSpc>
                <a:spcPts val="5039"/>
              </a:lnSpc>
            </a:pPr>
            <a:endParaRPr lang="en-US" sz="3599">
              <a:solidFill>
                <a:srgbClr val="000000"/>
              </a:solidFill>
              <a:latin typeface="Poppins"/>
              <a:ea typeface="Poppins"/>
              <a:cs typeface="Poppins"/>
              <a:sym typeface="Poppins"/>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6427456" y="218127"/>
            <a:ext cx="11207245" cy="9850747"/>
          </a:xfrm>
          <a:custGeom>
            <a:avLst/>
            <a:gdLst/>
            <a:ahLst/>
            <a:cxnLst/>
            <a:rect l="l" t="t" r="r" b="b"/>
            <a:pathLst>
              <a:path w="11207245" h="9850747">
                <a:moveTo>
                  <a:pt x="0" y="0"/>
                </a:moveTo>
                <a:lnTo>
                  <a:pt x="11207245" y="0"/>
                </a:lnTo>
                <a:lnTo>
                  <a:pt x="11207245" y="9850746"/>
                </a:lnTo>
                <a:lnTo>
                  <a:pt x="0" y="9850746"/>
                </a:lnTo>
                <a:lnTo>
                  <a:pt x="0" y="0"/>
                </a:lnTo>
                <a:close/>
              </a:path>
            </a:pathLst>
          </a:custGeom>
          <a:blipFill>
            <a:blip r:embed="rId2"/>
            <a:stretch>
              <a:fillRect t="-121" b="-121"/>
            </a:stretch>
          </a:blipFill>
        </p:spPr>
      </p:sp>
      <p:sp>
        <p:nvSpPr>
          <p:cNvPr id="3" name="TextBox 3"/>
          <p:cNvSpPr txBox="1"/>
          <p:nvPr/>
        </p:nvSpPr>
        <p:spPr>
          <a:xfrm rot="-2700000">
            <a:off x="-369622" y="3625568"/>
            <a:ext cx="6026562" cy="2313426"/>
          </a:xfrm>
          <a:prstGeom prst="rect">
            <a:avLst/>
          </a:prstGeom>
        </p:spPr>
        <p:txBody>
          <a:bodyPr lIns="0" tIns="0" rIns="0" bIns="0" rtlCol="0" anchor="t">
            <a:spAutoFit/>
          </a:bodyPr>
          <a:lstStyle/>
          <a:p>
            <a:pPr algn="ctr">
              <a:lnSpc>
                <a:spcPts val="17913"/>
              </a:lnSpc>
            </a:pPr>
            <a:r>
              <a:rPr lang="en-US" sz="12795" dirty="0">
                <a:solidFill>
                  <a:srgbClr val="000000"/>
                </a:solidFill>
                <a:latin typeface="Poppins"/>
                <a:ea typeface="Poppins"/>
                <a:cs typeface="Poppins"/>
                <a:sym typeface="Poppins"/>
              </a:rPr>
              <a:t>MENU</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4891596" y="236247"/>
            <a:ext cx="10970527" cy="9814507"/>
          </a:xfrm>
          <a:custGeom>
            <a:avLst/>
            <a:gdLst/>
            <a:ahLst/>
            <a:cxnLst/>
            <a:rect l="l" t="t" r="r" b="b"/>
            <a:pathLst>
              <a:path w="10970527" h="9814507">
                <a:moveTo>
                  <a:pt x="0" y="0"/>
                </a:moveTo>
                <a:lnTo>
                  <a:pt x="10970527" y="0"/>
                </a:lnTo>
                <a:lnTo>
                  <a:pt x="10970527" y="9814506"/>
                </a:lnTo>
                <a:lnTo>
                  <a:pt x="0" y="9814506"/>
                </a:lnTo>
                <a:lnTo>
                  <a:pt x="0" y="0"/>
                </a:lnTo>
                <a:close/>
              </a:path>
            </a:pathLst>
          </a:custGeom>
          <a:blipFill>
            <a:blip r:embed="rId2"/>
            <a:stretch>
              <a:fillRect l="-3027" r="-2955" b="-2607"/>
            </a:stretch>
          </a:blipFill>
        </p:spPr>
      </p:sp>
      <p:sp>
        <p:nvSpPr>
          <p:cNvPr id="3" name="TextBox 3"/>
          <p:cNvSpPr txBox="1"/>
          <p:nvPr/>
        </p:nvSpPr>
        <p:spPr>
          <a:xfrm rot="-3711003">
            <a:off x="-1434378" y="4243593"/>
            <a:ext cx="8105105" cy="1678305"/>
          </a:xfrm>
          <a:prstGeom prst="rect">
            <a:avLst/>
          </a:prstGeom>
        </p:spPr>
        <p:txBody>
          <a:bodyPr lIns="0" tIns="0" rIns="0" bIns="0" rtlCol="0" anchor="t">
            <a:spAutoFit/>
          </a:bodyPr>
          <a:lstStyle/>
          <a:p>
            <a:pPr algn="ctr">
              <a:lnSpc>
                <a:spcPts val="13019"/>
              </a:lnSpc>
            </a:pPr>
            <a:r>
              <a:rPr lang="en-US" sz="9300">
                <a:solidFill>
                  <a:srgbClr val="FFFFFF"/>
                </a:solidFill>
                <a:latin typeface="Poppins Bold Italics"/>
                <a:ea typeface="Poppins Bold Italics"/>
                <a:cs typeface="Poppins Bold Italics"/>
                <a:sym typeface="Poppins Bold Italics"/>
              </a:rPr>
              <a:t>Game Play</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8C52FF">
                <a:alpha val="100000"/>
              </a:srgbClr>
            </a:gs>
            <a:gs pos="100000">
              <a:srgbClr val="00BF63">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4151207" y="480853"/>
            <a:ext cx="12008438" cy="9325294"/>
          </a:xfrm>
          <a:custGeom>
            <a:avLst/>
            <a:gdLst/>
            <a:ahLst/>
            <a:cxnLst/>
            <a:rect l="l" t="t" r="r" b="b"/>
            <a:pathLst>
              <a:path w="12008438" h="9325294">
                <a:moveTo>
                  <a:pt x="0" y="0"/>
                </a:moveTo>
                <a:lnTo>
                  <a:pt x="12008439" y="0"/>
                </a:lnTo>
                <a:lnTo>
                  <a:pt x="12008439" y="9325294"/>
                </a:lnTo>
                <a:lnTo>
                  <a:pt x="0" y="9325294"/>
                </a:lnTo>
                <a:lnTo>
                  <a:pt x="0" y="0"/>
                </a:lnTo>
                <a:close/>
              </a:path>
            </a:pathLst>
          </a:custGeom>
          <a:blipFill>
            <a:blip r:embed="rId2"/>
            <a:stretch>
              <a:fillRect l="-629" r="-629"/>
            </a:stretch>
          </a:blipFill>
        </p:spPr>
      </p:sp>
      <p:sp>
        <p:nvSpPr>
          <p:cNvPr id="3" name="TextBox 3"/>
          <p:cNvSpPr txBox="1"/>
          <p:nvPr/>
        </p:nvSpPr>
        <p:spPr>
          <a:xfrm rot="-5400000">
            <a:off x="-2291196" y="4242635"/>
            <a:ext cx="8679612" cy="1351717"/>
          </a:xfrm>
          <a:prstGeom prst="rect">
            <a:avLst/>
          </a:prstGeom>
        </p:spPr>
        <p:txBody>
          <a:bodyPr lIns="0" tIns="0" rIns="0" bIns="0" rtlCol="0" anchor="t">
            <a:spAutoFit/>
          </a:bodyPr>
          <a:lstStyle/>
          <a:p>
            <a:pPr algn="ctr">
              <a:lnSpc>
                <a:spcPts val="11079"/>
              </a:lnSpc>
              <a:spcBef>
                <a:spcPct val="0"/>
              </a:spcBef>
            </a:pPr>
            <a:r>
              <a:rPr lang="en-US" sz="7913" dirty="0">
                <a:solidFill>
                  <a:srgbClr val="000000"/>
                </a:solidFill>
                <a:latin typeface="Poppins"/>
                <a:ea typeface="Poppins"/>
                <a:cs typeface="Poppins"/>
                <a:sym typeface="Poppins"/>
              </a:rPr>
              <a:t>SPIRAL MODEL</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224822" y="0"/>
            <a:ext cx="9388287" cy="10287000"/>
          </a:xfrm>
          <a:custGeom>
            <a:avLst/>
            <a:gdLst/>
            <a:ahLst/>
            <a:cxnLst/>
            <a:rect l="l" t="t" r="r" b="b"/>
            <a:pathLst>
              <a:path w="9388287" h="10287000">
                <a:moveTo>
                  <a:pt x="0" y="0"/>
                </a:moveTo>
                <a:lnTo>
                  <a:pt x="9388287" y="0"/>
                </a:lnTo>
                <a:lnTo>
                  <a:pt x="9388287" y="10287000"/>
                </a:lnTo>
                <a:lnTo>
                  <a:pt x="0" y="10287000"/>
                </a:lnTo>
                <a:lnTo>
                  <a:pt x="0" y="0"/>
                </a:lnTo>
                <a:close/>
              </a:path>
            </a:pathLst>
          </a:custGeom>
          <a:blipFill>
            <a:blip r:embed="rId2"/>
            <a:stretch>
              <a:fillRect t="-438" r="-1507" b="-438"/>
            </a:stretch>
          </a:blipFill>
          <a:ln cap="sq">
            <a:noFill/>
            <a:prstDash val="sysDot"/>
            <a:miter/>
          </a:ln>
        </p:spPr>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3" name="TextBox 3"/>
          <p:cNvSpPr txBox="1"/>
          <p:nvPr/>
        </p:nvSpPr>
        <p:spPr>
          <a:xfrm>
            <a:off x="1837619" y="4121869"/>
            <a:ext cx="4334098" cy="2312761"/>
          </a:xfrm>
          <a:prstGeom prst="rect">
            <a:avLst/>
          </a:prstGeom>
        </p:spPr>
        <p:txBody>
          <a:bodyPr lIns="0" tIns="0" rIns="0" bIns="0" rtlCol="0" anchor="t">
            <a:spAutoFit/>
          </a:bodyPr>
          <a:lstStyle/>
          <a:p>
            <a:pPr algn="ctr">
              <a:lnSpc>
                <a:spcPts val="9025"/>
              </a:lnSpc>
            </a:pPr>
            <a:r>
              <a:rPr lang="en-US" sz="6446" dirty="0" err="1">
                <a:solidFill>
                  <a:srgbClr val="000000"/>
                </a:solidFill>
                <a:latin typeface="Poppins Bold"/>
                <a:ea typeface="Poppins Bold"/>
                <a:cs typeface="Poppins Bold"/>
                <a:sym typeface="Poppins Bold"/>
              </a:rPr>
              <a:t>FlowChart</a:t>
            </a:r>
            <a:endParaRPr lang="en-US" sz="6446" dirty="0">
              <a:solidFill>
                <a:srgbClr val="000000"/>
              </a:solidFill>
              <a:latin typeface="Poppins Bold"/>
              <a:ea typeface="Poppins Bold"/>
              <a:cs typeface="Poppins Bold"/>
              <a:sym typeface="Poppins Bold"/>
            </a:endParaRPr>
          </a:p>
          <a:p>
            <a:pPr algn="ctr">
              <a:lnSpc>
                <a:spcPts val="9025"/>
              </a:lnSpc>
              <a:spcBef>
                <a:spcPct val="0"/>
              </a:spcBef>
            </a:pPr>
            <a:endParaRPr lang="en-US" sz="6446" dirty="0">
              <a:solidFill>
                <a:srgbClr val="000000"/>
              </a:solidFill>
              <a:latin typeface="Poppins Bold"/>
              <a:ea typeface="Poppins Bold"/>
              <a:cs typeface="Poppins Bold"/>
              <a:sym typeface="Poppins Bold"/>
            </a:endParaRPr>
          </a:p>
        </p:txBody>
      </p:sp>
      <p:pic>
        <p:nvPicPr>
          <p:cNvPr id="5" name="Picture 4">
            <a:extLst>
              <a:ext uri="{FF2B5EF4-FFF2-40B4-BE49-F238E27FC236}">
                <a16:creationId xmlns:a16="http://schemas.microsoft.com/office/drawing/2014/main" id="{919D8670-C345-48EF-AAE0-45A74B2DB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0"/>
            <a:ext cx="5715000" cy="10283555"/>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14F50"/>
        </a:solidFill>
        <a:effectLst/>
      </p:bgPr>
    </p:bg>
    <p:spTree>
      <p:nvGrpSpPr>
        <p:cNvPr id="1" name=""/>
        <p:cNvGrpSpPr/>
        <p:nvPr/>
      </p:nvGrpSpPr>
      <p:grpSpPr>
        <a:xfrm>
          <a:off x="0" y="0"/>
          <a:ext cx="0" cy="0"/>
          <a:chOff x="0" y="0"/>
          <a:chExt cx="0" cy="0"/>
        </a:xfrm>
      </p:grpSpPr>
      <p:sp>
        <p:nvSpPr>
          <p:cNvPr id="2" name="Freeform 2"/>
          <p:cNvSpPr/>
          <p:nvPr/>
        </p:nvSpPr>
        <p:spPr>
          <a:xfrm>
            <a:off x="0" y="1194315"/>
            <a:ext cx="18288000" cy="7898369"/>
          </a:xfrm>
          <a:custGeom>
            <a:avLst/>
            <a:gdLst/>
            <a:ahLst/>
            <a:cxnLst/>
            <a:rect l="l" t="t" r="r" b="b"/>
            <a:pathLst>
              <a:path w="18288000" h="7898369">
                <a:moveTo>
                  <a:pt x="0" y="0"/>
                </a:moveTo>
                <a:lnTo>
                  <a:pt x="18288000" y="0"/>
                </a:lnTo>
                <a:lnTo>
                  <a:pt x="18288000" y="7898370"/>
                </a:lnTo>
                <a:lnTo>
                  <a:pt x="0" y="7898370"/>
                </a:lnTo>
                <a:lnTo>
                  <a:pt x="0" y="0"/>
                </a:lnTo>
                <a:close/>
              </a:path>
            </a:pathLst>
          </a:custGeom>
          <a:blipFill>
            <a:blip r:embed="rId2"/>
            <a:stretch>
              <a:fillRect l="-1467" t="-1424" b="-176"/>
            </a:stretch>
          </a:blipFill>
        </p:spPr>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8C52FF">
                <a:alpha val="100000"/>
              </a:srgbClr>
            </a:gs>
            <a:gs pos="100000">
              <a:srgbClr val="5CE1E6">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0" y="1452759"/>
            <a:ext cx="18288000" cy="6037037"/>
          </a:xfrm>
          <a:prstGeom prst="rect">
            <a:avLst/>
          </a:prstGeom>
        </p:spPr>
        <p:txBody>
          <a:bodyPr lIns="0" tIns="0" rIns="0" bIns="0" rtlCol="0" anchor="t">
            <a:spAutoFit/>
          </a:bodyPr>
          <a:lstStyle/>
          <a:p>
            <a:pPr algn="l">
              <a:lnSpc>
                <a:spcPts val="4256"/>
              </a:lnSpc>
            </a:pPr>
            <a:endParaRPr sz="3040" dirty="0">
              <a:latin typeface="Poppins" panose="00000500000000000000" pitchFamily="2" charset="0"/>
              <a:cs typeface="Poppins" panose="00000500000000000000" pitchFamily="2" charset="0"/>
            </a:endParaRPr>
          </a:p>
          <a:p>
            <a:pPr marL="656418" lvl="1" indent="-328209" algn="l">
              <a:lnSpc>
                <a:spcPts val="4256"/>
              </a:lnSpc>
              <a:buFont typeface="Arial"/>
              <a:buChar char="•"/>
            </a:pPr>
            <a:r>
              <a:rPr lang="en-US" sz="3040" b="1" dirty="0">
                <a:latin typeface="Poppins" panose="00000500000000000000" pitchFamily="2" charset="0"/>
                <a:cs typeface="Poppins" panose="00000500000000000000" pitchFamily="2" charset="0"/>
              </a:rPr>
              <a:t>Multiplayer Mode:</a:t>
            </a:r>
            <a:r>
              <a:rPr lang="en-US" sz="3040" dirty="0">
                <a:latin typeface="Poppins" panose="00000500000000000000" pitchFamily="2" charset="0"/>
                <a:cs typeface="Poppins" panose="00000500000000000000" pitchFamily="2" charset="0"/>
              </a:rPr>
              <a:t> Introduce real-time competitive multiplayer gameplay.</a:t>
            </a:r>
          </a:p>
          <a:p>
            <a:pPr marL="328209" lvl="1" algn="l">
              <a:lnSpc>
                <a:spcPts val="4256"/>
              </a:lnSpc>
            </a:pPr>
            <a:endParaRPr lang="en-US" sz="3040" dirty="0">
              <a:solidFill>
                <a:srgbClr val="000000"/>
              </a:solidFill>
              <a:latin typeface="Poppins" panose="00000500000000000000" pitchFamily="2" charset="0"/>
              <a:ea typeface="Poppins"/>
              <a:cs typeface="Poppins" panose="00000500000000000000" pitchFamily="2" charset="0"/>
              <a:sym typeface="Poppins"/>
            </a:endParaRPr>
          </a:p>
          <a:p>
            <a:pPr marL="656418" lvl="1" indent="-328209" algn="l">
              <a:lnSpc>
                <a:spcPts val="4256"/>
              </a:lnSpc>
              <a:buFont typeface="Arial"/>
              <a:buChar char="•"/>
            </a:pPr>
            <a:r>
              <a:rPr lang="en-US" sz="3040" b="1" dirty="0">
                <a:latin typeface="Poppins" panose="00000500000000000000" pitchFamily="2" charset="0"/>
                <a:cs typeface="Poppins" panose="00000500000000000000" pitchFamily="2" charset="0"/>
              </a:rPr>
              <a:t>Additional Levels and Power-Ups:</a:t>
            </a:r>
            <a:r>
              <a:rPr lang="en-US" sz="3040" dirty="0">
                <a:latin typeface="Poppins" panose="00000500000000000000" pitchFamily="2" charset="0"/>
                <a:cs typeface="Poppins" panose="00000500000000000000" pitchFamily="2" charset="0"/>
              </a:rPr>
              <a:t> Add new levels, special bricks, and power-ups.</a:t>
            </a:r>
          </a:p>
          <a:p>
            <a:pPr marL="328209" lvl="1" algn="l">
              <a:lnSpc>
                <a:spcPts val="4256"/>
              </a:lnSpc>
            </a:pPr>
            <a:endParaRPr lang="en-US" sz="3040" dirty="0">
              <a:latin typeface="Poppins" panose="00000500000000000000" pitchFamily="2" charset="0"/>
              <a:cs typeface="Poppins" panose="00000500000000000000" pitchFamily="2" charset="0"/>
            </a:endParaRPr>
          </a:p>
          <a:p>
            <a:pPr marL="656418" lvl="1" indent="-328209" algn="l">
              <a:lnSpc>
                <a:spcPts val="4256"/>
              </a:lnSpc>
              <a:buFont typeface="Arial"/>
              <a:buChar char="•"/>
            </a:pPr>
            <a:r>
              <a:rPr lang="en-US" sz="3040" b="1" dirty="0">
                <a:latin typeface="Poppins" panose="00000500000000000000" pitchFamily="2" charset="0"/>
                <a:cs typeface="Poppins" panose="00000500000000000000" pitchFamily="2" charset="0"/>
              </a:rPr>
              <a:t>Social Media Integration:</a:t>
            </a:r>
            <a:r>
              <a:rPr lang="en-US" sz="3040" dirty="0">
                <a:latin typeface="Poppins" panose="00000500000000000000" pitchFamily="2" charset="0"/>
                <a:cs typeface="Poppins" panose="00000500000000000000" pitchFamily="2" charset="0"/>
              </a:rPr>
              <a:t> Enable sharing of high scores and achievements on social media.</a:t>
            </a:r>
          </a:p>
          <a:p>
            <a:pPr marL="656418" lvl="1" indent="-328209" algn="l">
              <a:lnSpc>
                <a:spcPts val="4256"/>
              </a:lnSpc>
              <a:buFont typeface="Arial"/>
              <a:buChar char="•"/>
            </a:pPr>
            <a:endParaRPr lang="en-US" sz="3040" dirty="0">
              <a:latin typeface="Poppins" panose="00000500000000000000" pitchFamily="2" charset="0"/>
              <a:cs typeface="Poppins" panose="00000500000000000000" pitchFamily="2" charset="0"/>
            </a:endParaRPr>
          </a:p>
          <a:p>
            <a:pPr marL="656418" lvl="1" indent="-328209" algn="l">
              <a:lnSpc>
                <a:spcPts val="4256"/>
              </a:lnSpc>
              <a:buFont typeface="Arial"/>
              <a:buChar char="•"/>
            </a:pPr>
            <a:r>
              <a:rPr lang="en-US" sz="3040" b="1" dirty="0">
                <a:solidFill>
                  <a:srgbClr val="000000"/>
                </a:solidFill>
                <a:latin typeface="Poppins"/>
                <a:ea typeface="Poppins"/>
                <a:cs typeface="Poppins"/>
                <a:sym typeface="Poppins"/>
              </a:rPr>
              <a:t>Improved Graphics: </a:t>
            </a:r>
            <a:r>
              <a:rPr lang="en-US" sz="3040" dirty="0">
                <a:solidFill>
                  <a:srgbClr val="000000"/>
                </a:solidFill>
                <a:latin typeface="Poppins"/>
                <a:ea typeface="Poppins"/>
                <a:cs typeface="Poppins"/>
                <a:sym typeface="Poppins"/>
              </a:rPr>
              <a:t>Enhance the visual appeal by using better graphics for bricks, paddles, and backgrounds, possibly through the use of a graphics library to create a more polished and modern look.</a:t>
            </a:r>
          </a:p>
        </p:txBody>
      </p:sp>
      <p:sp>
        <p:nvSpPr>
          <p:cNvPr id="3" name="TextBox 3"/>
          <p:cNvSpPr txBox="1"/>
          <p:nvPr/>
        </p:nvSpPr>
        <p:spPr>
          <a:xfrm>
            <a:off x="2636959" y="147900"/>
            <a:ext cx="8402017" cy="1059461"/>
          </a:xfrm>
          <a:prstGeom prst="rect">
            <a:avLst/>
          </a:prstGeom>
        </p:spPr>
        <p:txBody>
          <a:bodyPr lIns="0" tIns="0" rIns="0" bIns="0" rtlCol="0" anchor="t">
            <a:spAutoFit/>
          </a:bodyPr>
          <a:lstStyle/>
          <a:p>
            <a:pPr algn="ctr">
              <a:lnSpc>
                <a:spcPts val="8279"/>
              </a:lnSpc>
              <a:spcBef>
                <a:spcPct val="0"/>
              </a:spcBef>
            </a:pPr>
            <a:r>
              <a:rPr lang="en-US" sz="5913">
                <a:solidFill>
                  <a:srgbClr val="000000"/>
                </a:solidFill>
                <a:latin typeface="Poppins"/>
                <a:ea typeface="Poppins"/>
                <a:cs typeface="Poppins"/>
                <a:sym typeface="Poppins"/>
              </a:rPr>
              <a:t>Future Enhancements </a:t>
            </a: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284</Words>
  <Application>Microsoft Office PowerPoint</Application>
  <PresentationFormat>Custom</PresentationFormat>
  <Paragraphs>26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Poppins Bold Italics</vt:lpstr>
      <vt:lpstr>Poppins</vt:lpstr>
      <vt:lpstr>Calibri</vt:lpstr>
      <vt:lpstr>Arial</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 Smash</dc:title>
  <cp:lastModifiedBy>Pravat Nagarkoti</cp:lastModifiedBy>
  <cp:revision>6</cp:revision>
  <dcterms:created xsi:type="dcterms:W3CDTF">2006-08-16T00:00:00Z</dcterms:created>
  <dcterms:modified xsi:type="dcterms:W3CDTF">2024-08-02T13:38:53Z</dcterms:modified>
  <dc:identifier>DAGMgiiRpDw</dc:identifier>
</cp:coreProperties>
</file>