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snapToObjects="1">
      <p:cViewPr varScale="1">
        <p:scale>
          <a:sx n="99" d="100"/>
          <a:sy n="99" d="100"/>
        </p:scale>
        <p:origin x="1056" y="184"/>
      </p:cViewPr>
      <p:guideLst/>
    </p:cSldViewPr>
  </p:slideViewPr>
  <p:outlineViewPr>
    <p:cViewPr>
      <p:scale>
        <a:sx n="33" d="100"/>
        <a:sy n="33" d="100"/>
      </p:scale>
      <p:origin x="0" y="-23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6/12/21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257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443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85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9100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376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574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19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939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291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4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6/12/21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482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6/12/21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966630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B5FE3B7-B653-A74B-8FAF-BC8A4EE987A6}"/>
              </a:ext>
            </a:extLst>
          </p:cNvPr>
          <p:cNvSpPr>
            <a:spLocks noGrp="1"/>
          </p:cNvSpPr>
          <p:nvPr>
            <p:ph type="ctrTitle"/>
          </p:nvPr>
        </p:nvSpPr>
        <p:spPr>
          <a:xfrm>
            <a:off x="996275" y="4098524"/>
            <a:ext cx="5996628" cy="2226076"/>
          </a:xfrm>
        </p:spPr>
        <p:txBody>
          <a:bodyPr anchor="ctr">
            <a:normAutofit/>
          </a:bodyPr>
          <a:lstStyle/>
          <a:p>
            <a:r>
              <a:rPr lang="en-MY" sz="2400" b="1" dirty="0"/>
              <a:t>Walmart Sales Prediction with R Programming</a:t>
            </a:r>
            <a:br>
              <a:rPr lang="en-MY" sz="2400" b="1" dirty="0"/>
            </a:br>
            <a:br>
              <a:rPr lang="en-MY" sz="2400" dirty="0"/>
            </a:br>
            <a:br>
              <a:rPr lang="en-MY" sz="2400" dirty="0"/>
            </a:br>
            <a:endParaRPr lang="en-US" sz="2400" dirty="0"/>
          </a:p>
        </p:txBody>
      </p:sp>
      <p:grpSp>
        <p:nvGrpSpPr>
          <p:cNvPr id="13" name="Bottom Right">
            <a:extLst>
              <a:ext uri="{FF2B5EF4-FFF2-40B4-BE49-F238E27FC236}">
                <a16:creationId xmlns:a16="http://schemas.microsoft.com/office/drawing/2014/main" id="{F738262B-3960-4D04-92F3-C363584E9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6E657100-BDC2-4335-865E-8B822BC9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7C44F7A2-EC4A-484B-BE71-8B23C0F60D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21590F86-76CD-4EB9-8741-34B0E1941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D6089F4-CD95-4D48-A805-34EA5F848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8DB60A2-B18C-4F65-B0E6-66ED9CEF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048C6F4-614B-45FA-AB8F-25347B544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25FD66F-3D7B-4850-B481-5D51840D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393D591-D719-4C28-B8E5-334636358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0E41FB1-38F3-4037-B5F2-E4E353110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C8A8B4BF-5D23-4610-AD0E-B290C8D67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27C8F1BC-58EF-2941-BB62-B0698E70699E}"/>
              </a:ext>
            </a:extLst>
          </p:cNvPr>
          <p:cNvSpPr>
            <a:spLocks noGrp="1"/>
          </p:cNvSpPr>
          <p:nvPr>
            <p:ph type="subTitle" idx="1"/>
          </p:nvPr>
        </p:nvSpPr>
        <p:spPr>
          <a:xfrm>
            <a:off x="6672649" y="4301012"/>
            <a:ext cx="5248709" cy="1752581"/>
          </a:xfrm>
        </p:spPr>
        <p:txBody>
          <a:bodyPr anchor="ctr">
            <a:normAutofit fontScale="92500" lnSpcReduction="10000"/>
          </a:bodyPr>
          <a:lstStyle/>
          <a:p>
            <a:pPr algn="l"/>
            <a:endParaRPr lang="en-US" sz="1600" dirty="0"/>
          </a:p>
          <a:p>
            <a:pPr algn="l"/>
            <a:r>
              <a:rPr lang="en-US" sz="1600" dirty="0"/>
              <a:t>Project by: </a:t>
            </a:r>
            <a:r>
              <a:rPr lang="en-US" sz="1600" dirty="0" err="1"/>
              <a:t>Pravat</a:t>
            </a:r>
            <a:r>
              <a:rPr lang="en-US" sz="1600" dirty="0"/>
              <a:t> Kumar </a:t>
            </a:r>
            <a:r>
              <a:rPr lang="en-US" sz="1600" dirty="0" err="1"/>
              <a:t>Sahu</a:t>
            </a:r>
            <a:endParaRPr lang="en-US" sz="1600" dirty="0"/>
          </a:p>
          <a:p>
            <a:pPr algn="l"/>
            <a:r>
              <a:rPr lang="en-US" sz="1600" dirty="0"/>
              <a:t>Mentor: Deepti Gupta</a:t>
            </a:r>
          </a:p>
          <a:p>
            <a:pPr algn="l"/>
            <a:r>
              <a:rPr lang="en-US" sz="1600" dirty="0"/>
              <a:t>Simplilearn Batch: PGP DA FEB 2021 Cohort 1</a:t>
            </a:r>
          </a:p>
          <a:p>
            <a:pPr algn="l"/>
            <a:r>
              <a:rPr lang="en-US" sz="1600" dirty="0"/>
              <a:t>May 13, 2021</a:t>
            </a:r>
          </a:p>
          <a:p>
            <a:pPr algn="l"/>
            <a:endParaRPr lang="en-US" sz="1600" dirty="0"/>
          </a:p>
        </p:txBody>
      </p:sp>
      <p:pic>
        <p:nvPicPr>
          <p:cNvPr id="45" name="Picture 3" descr="Digital financial graph">
            <a:extLst>
              <a:ext uri="{FF2B5EF4-FFF2-40B4-BE49-F238E27FC236}">
                <a16:creationId xmlns:a16="http://schemas.microsoft.com/office/drawing/2014/main" id="{3B86F740-2B62-4390-9216-085EB26540FF}"/>
              </a:ext>
            </a:extLst>
          </p:cNvPr>
          <p:cNvPicPr>
            <a:picLocks noChangeAspect="1"/>
          </p:cNvPicPr>
          <p:nvPr/>
        </p:nvPicPr>
        <p:blipFill rotWithShape="1">
          <a:blip r:embed="rId2"/>
          <a:srcRect t="33196" b="7811"/>
          <a:stretch/>
        </p:blipFill>
        <p:spPr>
          <a:xfrm>
            <a:off x="195072" y="297331"/>
            <a:ext cx="11812017" cy="3919684"/>
          </a:xfrm>
          <a:prstGeom prst="rect">
            <a:avLst/>
          </a:prstGeom>
        </p:spPr>
      </p:pic>
      <p:grpSp>
        <p:nvGrpSpPr>
          <p:cNvPr id="25" name="Top Left">
            <a:extLst>
              <a:ext uri="{FF2B5EF4-FFF2-40B4-BE49-F238E27FC236}">
                <a16:creationId xmlns:a16="http://schemas.microsoft.com/office/drawing/2014/main" id="{345A4508-88A7-4C04-9603-4F8CCFCDC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ACBEBA10-A14A-4AE6-9F5B-84BDE565C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6C86399-9706-4DD7-8917-E6DB39242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DDA7BC8-3D83-4235-80B9-97CB95E3D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A9C08E3-DA34-4386-990E-1CB4F68E7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3CFB05D-200F-4880-92F6-8730C6DEB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AB4525A-595A-4728-9298-A4DFEE991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30A4D64-630B-47EB-9255-66DEFA42D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2E2A24AE-1C03-4337-8529-C4233C56F0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35" name="Straight Connector 34">
              <a:extLst>
                <a:ext uri="{FF2B5EF4-FFF2-40B4-BE49-F238E27FC236}">
                  <a16:creationId xmlns:a16="http://schemas.microsoft.com/office/drawing/2014/main" id="{F6213D2F-99EA-48EA-AD3A-A55DC4F5F5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B4ADACBA-0EE9-4E11-B79A-F39D15CFE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346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0CC6-7C47-3B46-BFDF-9057D0BF87C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B53F87-9842-9449-9345-26D5D3903022}"/>
              </a:ext>
            </a:extLst>
          </p:cNvPr>
          <p:cNvSpPr>
            <a:spLocks noGrp="1"/>
          </p:cNvSpPr>
          <p:nvPr>
            <p:ph idx="1"/>
          </p:nvPr>
        </p:nvSpPr>
        <p:spPr/>
        <p:txBody>
          <a:bodyPr>
            <a:normAutofit/>
          </a:bodyPr>
          <a:lstStyle/>
          <a:p>
            <a:r>
              <a:rPr lang="en-MY" sz="1200" dirty="0"/>
              <a:t>The project is about Walmart Retail stores and to </a:t>
            </a:r>
            <a:r>
              <a:rPr lang="en-MY" sz="1200" dirty="0" err="1"/>
              <a:t>analyze</a:t>
            </a:r>
            <a:r>
              <a:rPr lang="en-MY" sz="1200" dirty="0"/>
              <a:t> how various internal and external factors can affect its sales. This project tries to achieve an approximate weekly sales prediction by looking at past year’s performance for each Store.</a:t>
            </a:r>
          </a:p>
          <a:p>
            <a:r>
              <a:rPr lang="en-MY" sz="1200" dirty="0"/>
              <a:t>The historical data is collected from year 2010 to 2012 for 45 Walmart stores in US and are included in this analysis.  The data has other information such as store number, date, holiday flag, temperature, fuel price, consumer price index and unemployment rate for the region.</a:t>
            </a:r>
          </a:p>
          <a:p>
            <a:r>
              <a:rPr lang="en-MY" sz="1200" dirty="0"/>
              <a:t>There are 6435 observations and 8 variables in the data. All the variables are integer or number except for date variable which is in character format.</a:t>
            </a:r>
          </a:p>
          <a:p>
            <a:endParaRPr lang="en-MY" sz="1200" dirty="0"/>
          </a:p>
          <a:p>
            <a:pPr marL="0" indent="0">
              <a:buNone/>
            </a:pPr>
            <a:r>
              <a:rPr lang="en-MY" sz="1200" b="1" dirty="0"/>
              <a:t>Problem:</a:t>
            </a:r>
          </a:p>
          <a:p>
            <a:pPr marL="0" indent="0">
              <a:buNone/>
            </a:pPr>
            <a:r>
              <a:rPr lang="en-MY" sz="1200" dirty="0"/>
              <a:t>Walmart runs several promotional markdown events through out the year. These events are preceded four major holiday season in US. Walmart is running out of stocks during the holiday weeks due to unforeseen demands and facing challenges in filling demand and supply gap and inventory management. This is due to lack of historical data and use of inappropriate Machine Learning (ML) Algorithm causing failure in predicting right sales during the holiday weeks.</a:t>
            </a:r>
          </a:p>
          <a:p>
            <a:pPr marL="0" indent="0">
              <a:buNone/>
            </a:pPr>
            <a:endParaRPr lang="en-MY" sz="1200" dirty="0"/>
          </a:p>
          <a:p>
            <a:pPr marL="0" indent="0">
              <a:buNone/>
            </a:pPr>
            <a:r>
              <a:rPr lang="en-MY" sz="1200" b="1" dirty="0"/>
              <a:t>Solution:</a:t>
            </a:r>
          </a:p>
          <a:p>
            <a:pPr marL="0" indent="0">
              <a:buNone/>
            </a:pPr>
            <a:r>
              <a:rPr lang="en-MY" sz="1200" dirty="0"/>
              <a:t>In this project we will build an appropriate model to fix the problem. The dependent variable would be weekly sales and independent variables would be all other variables (store number, date, holiday flag, temperature, fuel Price, consumer price index and unemployment rate).</a:t>
            </a:r>
          </a:p>
          <a:p>
            <a:pPr marL="0" indent="0">
              <a:buNone/>
            </a:pPr>
            <a:endParaRPr lang="en-MY" sz="1200" b="1" dirty="0"/>
          </a:p>
          <a:p>
            <a:endParaRPr lang="en-US" sz="1200" dirty="0"/>
          </a:p>
        </p:txBody>
      </p:sp>
    </p:spTree>
    <p:extLst>
      <p:ext uri="{BB962C8B-B14F-4D97-AF65-F5344CB8AC3E}">
        <p14:creationId xmlns:p14="http://schemas.microsoft.com/office/powerpoint/2010/main" val="38899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34CC-AFD5-1447-A5EA-C38DF7213137}"/>
              </a:ext>
            </a:extLst>
          </p:cNvPr>
          <p:cNvSpPr>
            <a:spLocks noGrp="1"/>
          </p:cNvSpPr>
          <p:nvPr>
            <p:ph type="title"/>
          </p:nvPr>
        </p:nvSpPr>
        <p:spPr/>
        <p:txBody>
          <a:bodyPr>
            <a:normAutofit fontScale="90000"/>
          </a:bodyPr>
          <a:lstStyle/>
          <a:p>
            <a:r>
              <a:rPr lang="en-MY" dirty="0"/>
              <a:t>Supervised Machine Learning (ML) – Multiple Linear Regression Model</a:t>
            </a:r>
            <a:endParaRPr lang="en-US" dirty="0"/>
          </a:p>
        </p:txBody>
      </p:sp>
      <p:sp>
        <p:nvSpPr>
          <p:cNvPr id="3" name="Content Placeholder 2">
            <a:extLst>
              <a:ext uri="{FF2B5EF4-FFF2-40B4-BE49-F238E27FC236}">
                <a16:creationId xmlns:a16="http://schemas.microsoft.com/office/drawing/2014/main" id="{087E5ED0-AF78-4F4E-821A-8872918BF201}"/>
              </a:ext>
            </a:extLst>
          </p:cNvPr>
          <p:cNvSpPr>
            <a:spLocks noGrp="1"/>
          </p:cNvSpPr>
          <p:nvPr>
            <p:ph idx="1"/>
          </p:nvPr>
        </p:nvSpPr>
        <p:spPr>
          <a:xfrm>
            <a:off x="838200" y="1690687"/>
            <a:ext cx="10515600" cy="4802187"/>
          </a:xfrm>
        </p:spPr>
        <p:txBody>
          <a:bodyPr>
            <a:normAutofit/>
          </a:bodyPr>
          <a:lstStyle/>
          <a:p>
            <a:r>
              <a:rPr lang="en-US" sz="1200" dirty="0"/>
              <a:t> </a:t>
            </a:r>
            <a:r>
              <a:rPr lang="en-US" sz="900" dirty="0"/>
              <a:t>Multiple Linear regression model is one of the supervised machine learning model which is used when the data has one dependent variable and more than one independent variables. The prediction is done for the dependent variable based on independent variables. Running the regression model will produce the coefficient table. We will study the table after removing the non-significant independent variables and include only significant ones. </a:t>
            </a:r>
          </a:p>
          <a:p>
            <a:r>
              <a:rPr lang="en-GB" sz="900" dirty="0"/>
              <a:t>Significant Independent variables are Store number, </a:t>
            </a:r>
            <a:r>
              <a:rPr lang="en-MY" sz="900" dirty="0" err="1"/>
              <a:t>Holiday_Flag</a:t>
            </a:r>
            <a:r>
              <a:rPr lang="en-MY" sz="900" dirty="0"/>
              <a:t>, CPI, Unemployment as their P value is less than 0.05.</a:t>
            </a:r>
          </a:p>
          <a:p>
            <a:r>
              <a:rPr lang="en-MY" sz="900" dirty="0"/>
              <a:t>Slope of the significant variables are positive for </a:t>
            </a:r>
            <a:r>
              <a:rPr lang="en-MY" sz="900" dirty="0" err="1"/>
              <a:t>Holiday_Flag</a:t>
            </a:r>
            <a:r>
              <a:rPr lang="en-MY" sz="900" dirty="0"/>
              <a:t> and negative for Store number, CPI and Unemployment.</a:t>
            </a:r>
          </a:p>
          <a:p>
            <a:r>
              <a:rPr lang="en-MY" sz="900" dirty="0" err="1"/>
              <a:t>Holiday_Flag</a:t>
            </a:r>
            <a:r>
              <a:rPr lang="en-MY" sz="900" dirty="0"/>
              <a:t> is positively co-related to weekly sales. In other word, we can say that weekly sales increases by 76292 for per each holiday weekday flagged as 1. </a:t>
            </a:r>
          </a:p>
          <a:p>
            <a:r>
              <a:rPr lang="en-MY" sz="900" dirty="0"/>
              <a:t>Store number is negatively co-related to weekly sales. In other word, we can say that weekly sales decreases by 15600 as the numbers increases.</a:t>
            </a:r>
          </a:p>
          <a:p>
            <a:r>
              <a:rPr lang="en-MY" sz="900" dirty="0"/>
              <a:t>CPI is negatively co-related to weekly sales. In other word, we can say that weekly sales decreases by 2477 for 1% increase in prevailing consumer price index.</a:t>
            </a:r>
          </a:p>
          <a:p>
            <a:r>
              <a:rPr lang="en-MY" sz="900" dirty="0"/>
              <a:t>Unemployment is negatively co-related to weekly sales.  In other word, we can say that weekly sales decreases by 24981 for 1 % increase in unemployment rate in the region.</a:t>
            </a:r>
          </a:p>
          <a:p>
            <a:r>
              <a:rPr lang="en-GB" sz="900" dirty="0"/>
              <a:t>Now let’s look at R squares measures. R square </a:t>
            </a:r>
            <a:r>
              <a:rPr lang="en-MY" sz="900" dirty="0"/>
              <a:t>is a relative measure of fit and it is the measure of the linear relationship between our independent and dependent variable. </a:t>
            </a:r>
            <a:r>
              <a:rPr lang="en-GB" sz="900" dirty="0"/>
              <a:t>From the result we found out that R square is 14.36% and Adjusted R square is 14.28% which explains roughly 14% variance or change  in weekly sales is explained by the above 4 significant variables which is very low. Result above 70% is should be a cut off and is a good indicator of the model.  So, in this case we can say that model is still not well fitted with the actual data. </a:t>
            </a:r>
          </a:p>
          <a:p>
            <a:endParaRPr lang="en-GB" sz="900" dirty="0"/>
          </a:p>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6" name="Picture 5" descr="Text&#10;&#10;Description automatically generated">
            <a:extLst>
              <a:ext uri="{FF2B5EF4-FFF2-40B4-BE49-F238E27FC236}">
                <a16:creationId xmlns:a16="http://schemas.microsoft.com/office/drawing/2014/main" id="{6E29FA70-EF1F-A64E-91DD-A6316FACB376}"/>
              </a:ext>
            </a:extLst>
          </p:cNvPr>
          <p:cNvPicPr/>
          <p:nvPr/>
        </p:nvPicPr>
        <p:blipFill>
          <a:blip r:embed="rId2"/>
          <a:stretch>
            <a:fillRect/>
          </a:stretch>
        </p:blipFill>
        <p:spPr>
          <a:xfrm>
            <a:off x="951471" y="4460789"/>
            <a:ext cx="4782064" cy="1933231"/>
          </a:xfrm>
          <a:prstGeom prst="rect">
            <a:avLst/>
          </a:prstGeom>
        </p:spPr>
      </p:pic>
    </p:spTree>
    <p:extLst>
      <p:ext uri="{BB962C8B-B14F-4D97-AF65-F5344CB8AC3E}">
        <p14:creationId xmlns:p14="http://schemas.microsoft.com/office/powerpoint/2010/main" val="94207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E86C-A83D-3D46-A754-77155FB063DE}"/>
              </a:ext>
            </a:extLst>
          </p:cNvPr>
          <p:cNvSpPr>
            <a:spLocks noGrp="1"/>
          </p:cNvSpPr>
          <p:nvPr>
            <p:ph type="title"/>
          </p:nvPr>
        </p:nvSpPr>
        <p:spPr/>
        <p:txBody>
          <a:bodyPr/>
          <a:lstStyle/>
          <a:p>
            <a:r>
              <a:rPr lang="en-US"/>
              <a:t>RMSE or Prediction of the Model</a:t>
            </a:r>
            <a:endParaRPr lang="en-US" dirty="0"/>
          </a:p>
        </p:txBody>
      </p:sp>
      <p:sp>
        <p:nvSpPr>
          <p:cNvPr id="79" name="Content Placeholder 2">
            <a:extLst>
              <a:ext uri="{FF2B5EF4-FFF2-40B4-BE49-F238E27FC236}">
                <a16:creationId xmlns:a16="http://schemas.microsoft.com/office/drawing/2014/main" id="{6CE2DB79-6BA7-C34C-BB6B-B62C6DCEBA1D}"/>
              </a:ext>
            </a:extLst>
          </p:cNvPr>
          <p:cNvSpPr>
            <a:spLocks noGrp="1"/>
          </p:cNvSpPr>
          <p:nvPr>
            <p:ph idx="1"/>
          </p:nvPr>
        </p:nvSpPr>
        <p:spPr/>
        <p:txBody>
          <a:bodyPr>
            <a:normAutofit/>
          </a:bodyPr>
          <a:lstStyle/>
          <a:p>
            <a:pPr marL="0" indent="0">
              <a:buNone/>
            </a:pPr>
            <a:endParaRPr lang="en-US" sz="1000" dirty="0"/>
          </a:p>
          <a:p>
            <a:r>
              <a:rPr lang="en-MY" sz="1200" dirty="0"/>
              <a:t>Now let’s check the RMSE. RMSE is an absolute measure of fit. The RMSE is the square root of the variance of the residuals or errors. It indicates how accurate the model is or, how close observed data compared to the model’s predicted values. The lower the values of RMSE, the better is the model accuracy or  model’s prediction. In our study we observed that RMSE value is too high which again explains that the model is not doing good job in prediction. This is could be due to lack of adequate history or variables or richer data which if it is available to our study might help in improving good prediction about future sales of 45 stores of Walmart.</a:t>
            </a:r>
            <a:endParaRPr lang="en-US" sz="1200" dirty="0"/>
          </a:p>
          <a:p>
            <a:endParaRPr lang="en-US" sz="1200" dirty="0"/>
          </a:p>
          <a:p>
            <a:endParaRPr lang="en-US" sz="1200" dirty="0"/>
          </a:p>
          <a:p>
            <a:endParaRPr lang="en-US" sz="1200" dirty="0"/>
          </a:p>
          <a:p>
            <a:endParaRPr lang="en-US" sz="1200" dirty="0"/>
          </a:p>
          <a:p>
            <a:endParaRPr lang="en-US" sz="1200" dirty="0"/>
          </a:p>
        </p:txBody>
      </p:sp>
      <p:pic>
        <p:nvPicPr>
          <p:cNvPr id="5" name="Picture 4" descr="Graphical user interface, text, application, email&#10;&#10;Description automatically generated">
            <a:extLst>
              <a:ext uri="{FF2B5EF4-FFF2-40B4-BE49-F238E27FC236}">
                <a16:creationId xmlns:a16="http://schemas.microsoft.com/office/drawing/2014/main" id="{60C12F62-0035-9A4E-AB60-8D9A202F215C}"/>
              </a:ext>
            </a:extLst>
          </p:cNvPr>
          <p:cNvPicPr/>
          <p:nvPr/>
        </p:nvPicPr>
        <p:blipFill>
          <a:blip r:embed="rId2"/>
          <a:stretch>
            <a:fillRect/>
          </a:stretch>
        </p:blipFill>
        <p:spPr>
          <a:xfrm>
            <a:off x="1144545" y="3634130"/>
            <a:ext cx="4514850" cy="2074692"/>
          </a:xfrm>
          <a:prstGeom prst="rect">
            <a:avLst/>
          </a:prstGeom>
        </p:spPr>
      </p:pic>
    </p:spTree>
    <p:extLst>
      <p:ext uri="{BB962C8B-B14F-4D97-AF65-F5344CB8AC3E}">
        <p14:creationId xmlns:p14="http://schemas.microsoft.com/office/powerpoint/2010/main" val="79869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DFCD-D69C-6541-9A9B-E6DC9B77A9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C279BA-AA0A-554B-8D23-5F69C398EAFA}"/>
              </a:ext>
            </a:extLst>
          </p:cNvPr>
          <p:cNvSpPr>
            <a:spLocks noGrp="1"/>
          </p:cNvSpPr>
          <p:nvPr>
            <p:ph idx="1"/>
          </p:nvPr>
        </p:nvSpPr>
        <p:spPr/>
        <p:txBody>
          <a:bodyPr>
            <a:normAutofit/>
          </a:bodyPr>
          <a:lstStyle/>
          <a:p>
            <a:r>
              <a:rPr lang="en-MY" sz="1400" dirty="0"/>
              <a:t>From our study it is concluded that more richer data are required to in order to apply appropriate machine learning algorithm to predict accurate future sales which will help Walmart to effectively managing each stores inventory and fix the the demand and supply gap problem. This is ultimately will lead to customer satisfaction and successful revenue generation for Walmart. </a:t>
            </a:r>
          </a:p>
          <a:p>
            <a:r>
              <a:rPr lang="en-MY" sz="1400" dirty="0"/>
              <a:t>We can further study by going for any other machine learning algorithm model to see if other models also produces similar results. If other models too produces meaning less results it is quite clear that this dataset requires more variables which are require for producing a meaningful study.</a:t>
            </a:r>
          </a:p>
          <a:p>
            <a:endParaRPr lang="en-MY" sz="1400" dirty="0"/>
          </a:p>
          <a:p>
            <a:r>
              <a:rPr lang="en-MY" sz="1400" dirty="0"/>
              <a:t>R codes embedded in the below word file. </a:t>
            </a:r>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MY" sz="1400" dirty="0"/>
          </a:p>
          <a:p>
            <a:endParaRPr lang="en-US" sz="1400" dirty="0"/>
          </a:p>
        </p:txBody>
      </p:sp>
      <p:graphicFrame>
        <p:nvGraphicFramePr>
          <p:cNvPr id="7" name="Object 6">
            <a:extLst>
              <a:ext uri="{FF2B5EF4-FFF2-40B4-BE49-F238E27FC236}">
                <a16:creationId xmlns:a16="http://schemas.microsoft.com/office/drawing/2014/main" id="{9A0327A1-5BEE-4249-84A2-288919E7CCA5}"/>
              </a:ext>
            </a:extLst>
          </p:cNvPr>
          <p:cNvGraphicFramePr>
            <a:graphicFrameLocks noChangeAspect="1"/>
          </p:cNvGraphicFramePr>
          <p:nvPr>
            <p:extLst>
              <p:ext uri="{D42A27DB-BD31-4B8C-83A1-F6EECF244321}">
                <p14:modId xmlns:p14="http://schemas.microsoft.com/office/powerpoint/2010/main" val="3092080399"/>
              </p:ext>
            </p:extLst>
          </p:nvPr>
        </p:nvGraphicFramePr>
        <p:xfrm>
          <a:off x="1028521" y="4567964"/>
          <a:ext cx="965200" cy="609600"/>
        </p:xfrm>
        <a:graphic>
          <a:graphicData uri="http://schemas.openxmlformats.org/presentationml/2006/ole">
            <mc:AlternateContent xmlns:mc="http://schemas.openxmlformats.org/markup-compatibility/2006">
              <mc:Choice xmlns:v="urn:schemas-microsoft-com:vml" Requires="v">
                <p:oleObj spid="_x0000_s1028"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1028521" y="4567964"/>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79596123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469</TotalTime>
  <Words>904</Words>
  <Application>Microsoft Macintosh PowerPoint</Application>
  <PresentationFormat>Widescreen</PresentationFormat>
  <Paragraphs>53</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Avenir Next LT Pro</vt:lpstr>
      <vt:lpstr>AvenirNext LT Pro Medium</vt:lpstr>
      <vt:lpstr>Posterama</vt:lpstr>
      <vt:lpstr>ExploreVTI</vt:lpstr>
      <vt:lpstr>Document</vt:lpstr>
      <vt:lpstr>Walmart Sales Prediction with R Programming   </vt:lpstr>
      <vt:lpstr>Introduction</vt:lpstr>
      <vt:lpstr>Supervised Machine Learning (ML) – Multiple Linear Regression Model</vt:lpstr>
      <vt:lpstr>RMSE or Prediction of the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Pravat Sahu</dc:creator>
  <cp:lastModifiedBy>Pravat Sahu</cp:lastModifiedBy>
  <cp:revision>79</cp:revision>
  <dcterms:created xsi:type="dcterms:W3CDTF">2021-06-06T02:45:13Z</dcterms:created>
  <dcterms:modified xsi:type="dcterms:W3CDTF">2021-06-12T12:20:17Z</dcterms:modified>
</cp:coreProperties>
</file>