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2" d="100"/>
          <a:sy n="62"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r>
              <a:rPr lang="en-US" smtClean="0"/>
              <a:t>
              </a:t>
            </a:r>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548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109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000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989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6/1/2021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89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974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66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567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7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6/1/2021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613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6C4C9A-3960-41CF-A4E9-2A8FB932454B}" type="datetimeFigureOut">
              <a:rPr lang="en-US" smtClean="0"/>
              <a:t>6/1/2021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106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6/1/2021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06211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STLC(SOFTWARE TEST LIFE CYCLE)</a:t>
            </a:r>
            <a:endParaRPr lang="en-US" dirty="0"/>
          </a:p>
        </p:txBody>
      </p:sp>
      <p:sp>
        <p:nvSpPr>
          <p:cNvPr id="5" name="Rectangle 4"/>
          <p:cNvSpPr/>
          <p:nvPr/>
        </p:nvSpPr>
        <p:spPr>
          <a:xfrm>
            <a:off x="1451579" y="3135845"/>
            <a:ext cx="10352867" cy="646331"/>
          </a:xfrm>
          <a:prstGeom prst="rect">
            <a:avLst/>
          </a:prstGeom>
        </p:spPr>
        <p:txBody>
          <a:bodyPr wrap="square">
            <a:spAutoFit/>
          </a:bodyPr>
          <a:lstStyle/>
          <a:p>
            <a:r>
              <a:rPr lang="en-IN" sz="3600" dirty="0"/>
              <a:t>It is a step by step procedure to test a software.</a:t>
            </a:r>
            <a:endParaRPr lang="en-US" sz="3600" dirty="0"/>
          </a:p>
        </p:txBody>
      </p:sp>
    </p:spTree>
    <p:extLst>
      <p:ext uri="{BB962C8B-B14F-4D97-AF65-F5344CB8AC3E}">
        <p14:creationId xmlns:p14="http://schemas.microsoft.com/office/powerpoint/2010/main" val="4284720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1373" y="92983"/>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SYSTEM STUDY</a:t>
            </a:r>
            <a:endParaRPr lang="en-US" dirty="0">
              <a:solidFill>
                <a:schemeClr val="bg1"/>
              </a:solidFill>
            </a:endParaRPr>
          </a:p>
        </p:txBody>
      </p:sp>
      <p:sp>
        <p:nvSpPr>
          <p:cNvPr id="4" name="Rectangle 3"/>
          <p:cNvSpPr/>
          <p:nvPr/>
        </p:nvSpPr>
        <p:spPr>
          <a:xfrm>
            <a:off x="1131372" y="929897"/>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PREPARE TEST PLAN</a:t>
            </a:r>
            <a:endParaRPr lang="en-US" dirty="0">
              <a:solidFill>
                <a:schemeClr val="bg1"/>
              </a:solidFill>
            </a:endParaRPr>
          </a:p>
        </p:txBody>
      </p:sp>
      <p:sp>
        <p:nvSpPr>
          <p:cNvPr id="5" name="Rectangle 4"/>
          <p:cNvSpPr/>
          <p:nvPr/>
        </p:nvSpPr>
        <p:spPr>
          <a:xfrm>
            <a:off x="1131371" y="1766811"/>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WRITE TEST CASES</a:t>
            </a:r>
            <a:endParaRPr lang="en-US" dirty="0">
              <a:solidFill>
                <a:schemeClr val="bg1"/>
              </a:solidFill>
            </a:endParaRPr>
          </a:p>
        </p:txBody>
      </p:sp>
      <p:sp>
        <p:nvSpPr>
          <p:cNvPr id="6" name="Rectangle 5"/>
          <p:cNvSpPr/>
          <p:nvPr/>
        </p:nvSpPr>
        <p:spPr>
          <a:xfrm>
            <a:off x="1131370" y="2608903"/>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TRACEABILITY MATRIX</a:t>
            </a:r>
            <a:endParaRPr lang="en-US" dirty="0">
              <a:solidFill>
                <a:schemeClr val="bg1"/>
              </a:solidFill>
            </a:endParaRPr>
          </a:p>
        </p:txBody>
      </p:sp>
      <p:sp>
        <p:nvSpPr>
          <p:cNvPr id="7" name="Rectangle 6"/>
          <p:cNvSpPr/>
          <p:nvPr/>
        </p:nvSpPr>
        <p:spPr>
          <a:xfrm>
            <a:off x="1131368" y="4298226"/>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DEFECT TRACKING</a:t>
            </a:r>
            <a:endParaRPr lang="en-US" dirty="0">
              <a:solidFill>
                <a:schemeClr val="bg1"/>
              </a:solidFill>
            </a:endParaRPr>
          </a:p>
        </p:txBody>
      </p:sp>
      <p:sp>
        <p:nvSpPr>
          <p:cNvPr id="8" name="Rectangle 7"/>
          <p:cNvSpPr/>
          <p:nvPr/>
        </p:nvSpPr>
        <p:spPr>
          <a:xfrm>
            <a:off x="1131369" y="3440639"/>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TEST EXECUTION </a:t>
            </a:r>
            <a:endParaRPr lang="en-US" dirty="0">
              <a:solidFill>
                <a:schemeClr val="bg1"/>
              </a:solidFill>
            </a:endParaRPr>
          </a:p>
        </p:txBody>
      </p:sp>
      <p:sp>
        <p:nvSpPr>
          <p:cNvPr id="9" name="Rectangle 8"/>
          <p:cNvSpPr/>
          <p:nvPr/>
        </p:nvSpPr>
        <p:spPr>
          <a:xfrm>
            <a:off x="1131367" y="5155813"/>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TEST EXECUTION REPORT</a:t>
            </a:r>
            <a:endParaRPr lang="en-US" dirty="0">
              <a:solidFill>
                <a:schemeClr val="bg1"/>
              </a:solidFill>
            </a:endParaRPr>
          </a:p>
        </p:txBody>
      </p:sp>
      <p:sp>
        <p:nvSpPr>
          <p:cNvPr id="10" name="Rectangle 9"/>
          <p:cNvSpPr/>
          <p:nvPr/>
        </p:nvSpPr>
        <p:spPr>
          <a:xfrm>
            <a:off x="1131366" y="6013400"/>
            <a:ext cx="3812583" cy="7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RETROSPECT MEETING</a:t>
            </a:r>
            <a:endParaRPr lang="en-US" dirty="0">
              <a:solidFill>
                <a:schemeClr val="bg1"/>
              </a:solidFill>
            </a:endParaRPr>
          </a:p>
        </p:txBody>
      </p:sp>
      <p:sp>
        <p:nvSpPr>
          <p:cNvPr id="11" name="TextBox 10"/>
          <p:cNvSpPr txBox="1"/>
          <p:nvPr/>
        </p:nvSpPr>
        <p:spPr>
          <a:xfrm>
            <a:off x="5920352" y="2608903"/>
            <a:ext cx="5796367" cy="923330"/>
          </a:xfrm>
          <a:prstGeom prst="rect">
            <a:avLst/>
          </a:prstGeom>
          <a:noFill/>
        </p:spPr>
        <p:txBody>
          <a:bodyPr wrap="square" rtlCol="0">
            <a:spAutoFit/>
          </a:bodyPr>
          <a:lstStyle/>
          <a:p>
            <a:r>
              <a:rPr lang="en-IN" sz="5400" dirty="0" smtClean="0"/>
              <a:t>STAGES OF STLC</a:t>
            </a:r>
            <a:endParaRPr lang="en-US" sz="5400" dirty="0"/>
          </a:p>
        </p:txBody>
      </p:sp>
    </p:spTree>
    <p:extLst>
      <p:ext uri="{BB962C8B-B14F-4D97-AF65-F5344CB8AC3E}">
        <p14:creationId xmlns:p14="http://schemas.microsoft.com/office/powerpoint/2010/main" val="166281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86" y="216977"/>
            <a:ext cx="12068014" cy="1723549"/>
          </a:xfrm>
          <a:prstGeom prst="rect">
            <a:avLst/>
          </a:prstGeom>
          <a:noFill/>
        </p:spPr>
        <p:txBody>
          <a:bodyPr wrap="square" rtlCol="0">
            <a:spAutoFit/>
          </a:bodyPr>
          <a:lstStyle/>
          <a:p>
            <a:r>
              <a:rPr lang="en-IN" sz="3200" dirty="0" smtClean="0">
                <a:solidFill>
                  <a:srgbClr val="FF0000"/>
                </a:solidFill>
              </a:rPr>
              <a:t>SYSTEM STUDY:-</a:t>
            </a:r>
          </a:p>
          <a:p>
            <a:endParaRPr lang="en-IN" dirty="0">
              <a:solidFill>
                <a:srgbClr val="FF0000"/>
              </a:solidFill>
            </a:endParaRPr>
          </a:p>
          <a:p>
            <a:r>
              <a:rPr lang="en-IN" sz="2800" dirty="0" smtClean="0">
                <a:solidFill>
                  <a:srgbClr val="FFC000"/>
                </a:solidFill>
              </a:rPr>
              <a:t>Here we read the </a:t>
            </a:r>
            <a:r>
              <a:rPr lang="en-IN" sz="2800" dirty="0" err="1" smtClean="0">
                <a:solidFill>
                  <a:srgbClr val="FFC000"/>
                </a:solidFill>
              </a:rPr>
              <a:t>req</a:t>
            </a:r>
            <a:r>
              <a:rPr lang="en-IN" sz="2800" dirty="0" smtClean="0">
                <a:solidFill>
                  <a:srgbClr val="FFC000"/>
                </a:solidFill>
              </a:rPr>
              <a:t> and understand the </a:t>
            </a:r>
            <a:r>
              <a:rPr lang="en-IN" sz="2800" dirty="0" err="1" smtClean="0">
                <a:solidFill>
                  <a:srgbClr val="FFC000"/>
                </a:solidFill>
              </a:rPr>
              <a:t>req</a:t>
            </a:r>
            <a:r>
              <a:rPr lang="en-IN" sz="2800" dirty="0" smtClean="0">
                <a:solidFill>
                  <a:srgbClr val="FFC000"/>
                </a:solidFill>
              </a:rPr>
              <a:t> . If we have any queries  or doubts  we try to contact the BA, dev, Product owner, Testing team . </a:t>
            </a:r>
            <a:endParaRPr lang="en-US" sz="2800" dirty="0">
              <a:solidFill>
                <a:srgbClr val="FFC000"/>
              </a:solidFill>
            </a:endParaRPr>
          </a:p>
        </p:txBody>
      </p:sp>
      <p:sp>
        <p:nvSpPr>
          <p:cNvPr id="4" name="TextBox 3"/>
          <p:cNvSpPr txBox="1"/>
          <p:nvPr/>
        </p:nvSpPr>
        <p:spPr>
          <a:xfrm>
            <a:off x="123986" y="2084172"/>
            <a:ext cx="11654726" cy="4154984"/>
          </a:xfrm>
          <a:prstGeom prst="rect">
            <a:avLst/>
          </a:prstGeom>
          <a:noFill/>
        </p:spPr>
        <p:txBody>
          <a:bodyPr wrap="square" rtlCol="0">
            <a:spAutoFit/>
          </a:bodyPr>
          <a:lstStyle/>
          <a:p>
            <a:r>
              <a:rPr lang="en-IN" sz="2800" dirty="0" smtClean="0">
                <a:solidFill>
                  <a:srgbClr val="FF0000"/>
                </a:solidFill>
              </a:rPr>
              <a:t>PREPARE TEST PLAN:-</a:t>
            </a:r>
          </a:p>
          <a:p>
            <a:endParaRPr lang="en-IN" dirty="0" smtClean="0"/>
          </a:p>
          <a:p>
            <a:r>
              <a:rPr lang="en-IN" sz="2000" dirty="0" smtClean="0"/>
              <a:t>Test plan is document which derives all the future testing activities.</a:t>
            </a:r>
          </a:p>
          <a:p>
            <a:r>
              <a:rPr lang="en-IN" sz="2000" dirty="0" smtClean="0"/>
              <a:t>This is where we decide:-</a:t>
            </a:r>
          </a:p>
          <a:p>
            <a:r>
              <a:rPr lang="en-IN" dirty="0"/>
              <a:t> </a:t>
            </a:r>
            <a:r>
              <a:rPr lang="en-IN" sz="2000" dirty="0" smtClean="0">
                <a:solidFill>
                  <a:srgbClr val="FFC000"/>
                </a:solidFill>
              </a:rPr>
              <a:t>1. How many engineers are needed.</a:t>
            </a:r>
          </a:p>
          <a:p>
            <a:r>
              <a:rPr lang="en-IN" sz="2000" dirty="0">
                <a:solidFill>
                  <a:srgbClr val="FFC000"/>
                </a:solidFill>
              </a:rPr>
              <a:t> </a:t>
            </a:r>
            <a:r>
              <a:rPr lang="en-IN" sz="2000" dirty="0" smtClean="0">
                <a:solidFill>
                  <a:srgbClr val="FFC000"/>
                </a:solidFill>
              </a:rPr>
              <a:t>2. what each engineer should do at different stage.</a:t>
            </a:r>
          </a:p>
          <a:p>
            <a:r>
              <a:rPr lang="en-IN" sz="2000" dirty="0">
                <a:solidFill>
                  <a:srgbClr val="FFC000"/>
                </a:solidFill>
              </a:rPr>
              <a:t> </a:t>
            </a:r>
            <a:r>
              <a:rPr lang="en-IN" sz="2000" dirty="0" smtClean="0">
                <a:solidFill>
                  <a:srgbClr val="FFC000"/>
                </a:solidFill>
              </a:rPr>
              <a:t>3. what are types of testing that has to be conducted in future.</a:t>
            </a:r>
          </a:p>
          <a:p>
            <a:r>
              <a:rPr lang="en-IN" sz="2000" dirty="0">
                <a:solidFill>
                  <a:srgbClr val="FFC000"/>
                </a:solidFill>
              </a:rPr>
              <a:t> </a:t>
            </a:r>
            <a:r>
              <a:rPr lang="en-IN" sz="2000" dirty="0" smtClean="0">
                <a:solidFill>
                  <a:srgbClr val="FFC000"/>
                </a:solidFill>
              </a:rPr>
              <a:t>4. what should be the testing approach.</a:t>
            </a:r>
          </a:p>
          <a:p>
            <a:r>
              <a:rPr lang="en-IN" sz="2000" dirty="0">
                <a:solidFill>
                  <a:srgbClr val="FFC000"/>
                </a:solidFill>
              </a:rPr>
              <a:t> </a:t>
            </a:r>
            <a:r>
              <a:rPr lang="en-IN" sz="2000" dirty="0" smtClean="0">
                <a:solidFill>
                  <a:srgbClr val="FFC000"/>
                </a:solidFill>
              </a:rPr>
              <a:t>5. what are the features to the tested and the features need not to be tested.</a:t>
            </a:r>
          </a:p>
          <a:p>
            <a:r>
              <a:rPr lang="en-IN" sz="2000" dirty="0">
                <a:solidFill>
                  <a:srgbClr val="FFC000"/>
                </a:solidFill>
              </a:rPr>
              <a:t> </a:t>
            </a:r>
            <a:r>
              <a:rPr lang="en-IN" sz="2000" dirty="0" smtClean="0">
                <a:solidFill>
                  <a:srgbClr val="FFC000"/>
                </a:solidFill>
              </a:rPr>
              <a:t>6. </a:t>
            </a:r>
            <a:r>
              <a:rPr lang="en-IN" sz="2000" dirty="0">
                <a:solidFill>
                  <a:srgbClr val="FFC000"/>
                </a:solidFill>
              </a:rPr>
              <a:t>I</a:t>
            </a:r>
            <a:r>
              <a:rPr lang="en-IN" sz="2000" dirty="0" smtClean="0">
                <a:solidFill>
                  <a:srgbClr val="FFC000"/>
                </a:solidFill>
              </a:rPr>
              <a:t>n future if  we find any defects what is the approach  of tracking the defect.</a:t>
            </a:r>
          </a:p>
          <a:p>
            <a:r>
              <a:rPr lang="en-IN" sz="2000" dirty="0">
                <a:solidFill>
                  <a:srgbClr val="FFC000"/>
                </a:solidFill>
              </a:rPr>
              <a:t> </a:t>
            </a:r>
            <a:r>
              <a:rPr lang="en-IN" sz="2000" dirty="0" smtClean="0">
                <a:solidFill>
                  <a:srgbClr val="FFC000"/>
                </a:solidFill>
              </a:rPr>
              <a:t>7.In  future which activity should be conducted and when exactly it should start and when exactly it should stop. </a:t>
            </a:r>
          </a:p>
          <a:p>
            <a:endParaRPr lang="en-IN" dirty="0"/>
          </a:p>
        </p:txBody>
      </p:sp>
    </p:spTree>
    <p:extLst>
      <p:ext uri="{BB962C8B-B14F-4D97-AF65-F5344CB8AC3E}">
        <p14:creationId xmlns:p14="http://schemas.microsoft.com/office/powerpoint/2010/main" val="3104017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464" y="154982"/>
            <a:ext cx="10647335" cy="5816977"/>
          </a:xfrm>
          <a:prstGeom prst="rect">
            <a:avLst/>
          </a:prstGeom>
          <a:noFill/>
        </p:spPr>
        <p:txBody>
          <a:bodyPr wrap="square" rtlCol="0">
            <a:spAutoFit/>
          </a:bodyPr>
          <a:lstStyle/>
          <a:p>
            <a:r>
              <a:rPr lang="en-IN" sz="2400" dirty="0" smtClean="0">
                <a:solidFill>
                  <a:srgbClr val="FF0000"/>
                </a:solidFill>
              </a:rPr>
              <a:t>WRITE TEST CASES:-</a:t>
            </a:r>
          </a:p>
          <a:p>
            <a:endParaRPr lang="en-IN" dirty="0"/>
          </a:p>
          <a:p>
            <a:r>
              <a:rPr lang="en-IN" sz="2000" dirty="0" smtClean="0">
                <a:solidFill>
                  <a:srgbClr val="FFC000"/>
                </a:solidFill>
              </a:rPr>
              <a:t>Once planning stage is done then we on with writing test cases.</a:t>
            </a:r>
          </a:p>
          <a:p>
            <a:r>
              <a:rPr lang="en-IN" sz="2000" dirty="0" smtClean="0">
                <a:solidFill>
                  <a:srgbClr val="FFC000"/>
                </a:solidFill>
              </a:rPr>
              <a:t>It has got different sections like:-</a:t>
            </a:r>
          </a:p>
          <a:p>
            <a:r>
              <a:rPr lang="en-IN" sz="2000" dirty="0">
                <a:solidFill>
                  <a:srgbClr val="FFC000"/>
                </a:solidFill>
              </a:rPr>
              <a:t> </a:t>
            </a:r>
            <a:r>
              <a:rPr lang="en-IN" sz="2000" dirty="0" smtClean="0">
                <a:solidFill>
                  <a:srgbClr val="FFC000"/>
                </a:solidFill>
              </a:rPr>
              <a:t> 1. Identify all the possible scenarios.</a:t>
            </a:r>
          </a:p>
          <a:p>
            <a:r>
              <a:rPr lang="en-IN" sz="2000" dirty="0">
                <a:solidFill>
                  <a:srgbClr val="FFC000"/>
                </a:solidFill>
              </a:rPr>
              <a:t> </a:t>
            </a:r>
            <a:r>
              <a:rPr lang="en-IN" sz="2000" dirty="0" smtClean="0">
                <a:solidFill>
                  <a:srgbClr val="FFC000"/>
                </a:solidFill>
              </a:rPr>
              <a:t> 2. Write Test cases.</a:t>
            </a:r>
          </a:p>
          <a:p>
            <a:r>
              <a:rPr lang="en-IN" sz="2000" dirty="0">
                <a:solidFill>
                  <a:srgbClr val="FFC000"/>
                </a:solidFill>
              </a:rPr>
              <a:t> </a:t>
            </a:r>
            <a:r>
              <a:rPr lang="en-IN" sz="2000" dirty="0" smtClean="0">
                <a:solidFill>
                  <a:srgbClr val="FFC000"/>
                </a:solidFill>
              </a:rPr>
              <a:t> 3.review test cases.</a:t>
            </a:r>
          </a:p>
          <a:p>
            <a:r>
              <a:rPr lang="en-IN" sz="2000" dirty="0">
                <a:solidFill>
                  <a:srgbClr val="FFC000"/>
                </a:solidFill>
              </a:rPr>
              <a:t> </a:t>
            </a:r>
            <a:r>
              <a:rPr lang="en-IN" sz="2000" dirty="0" smtClean="0">
                <a:solidFill>
                  <a:srgbClr val="FFC000"/>
                </a:solidFill>
              </a:rPr>
              <a:t> 4. fix review comments.</a:t>
            </a:r>
          </a:p>
          <a:p>
            <a:r>
              <a:rPr lang="en-IN" sz="2000" dirty="0">
                <a:solidFill>
                  <a:srgbClr val="FFC000"/>
                </a:solidFill>
              </a:rPr>
              <a:t> </a:t>
            </a:r>
            <a:r>
              <a:rPr lang="en-IN" sz="2000" dirty="0" smtClean="0">
                <a:solidFill>
                  <a:srgbClr val="FFC000"/>
                </a:solidFill>
              </a:rPr>
              <a:t> 5. verify the fix.</a:t>
            </a:r>
          </a:p>
          <a:p>
            <a:r>
              <a:rPr lang="en-IN" sz="2000" dirty="0">
                <a:solidFill>
                  <a:srgbClr val="FFC000"/>
                </a:solidFill>
              </a:rPr>
              <a:t> </a:t>
            </a:r>
            <a:r>
              <a:rPr lang="en-IN" sz="2000" dirty="0" smtClean="0">
                <a:solidFill>
                  <a:srgbClr val="FFC000"/>
                </a:solidFill>
              </a:rPr>
              <a:t> 6. test case Approval.</a:t>
            </a:r>
          </a:p>
          <a:p>
            <a:r>
              <a:rPr lang="en-IN" sz="2000" dirty="0">
                <a:solidFill>
                  <a:srgbClr val="FFC000"/>
                </a:solidFill>
              </a:rPr>
              <a:t> </a:t>
            </a:r>
            <a:r>
              <a:rPr lang="en-IN" sz="2000" dirty="0" smtClean="0">
                <a:solidFill>
                  <a:srgbClr val="FFC000"/>
                </a:solidFill>
              </a:rPr>
              <a:t> 7.Store it in test cases repository</a:t>
            </a:r>
            <a:r>
              <a:rPr lang="en-IN" dirty="0" smtClean="0"/>
              <a:t>.</a:t>
            </a:r>
          </a:p>
          <a:p>
            <a:endParaRPr lang="en-IN" dirty="0"/>
          </a:p>
          <a:p>
            <a:r>
              <a:rPr lang="en-IN" sz="2400" dirty="0" smtClean="0">
                <a:solidFill>
                  <a:srgbClr val="FF0000"/>
                </a:solidFill>
              </a:rPr>
              <a:t>Prepare Traceability Matrix:-</a:t>
            </a:r>
          </a:p>
          <a:p>
            <a:endParaRPr lang="en-IN" dirty="0"/>
          </a:p>
          <a:p>
            <a:r>
              <a:rPr lang="en-IN" dirty="0" smtClean="0">
                <a:solidFill>
                  <a:srgbClr val="FFC000"/>
                </a:solidFill>
              </a:rPr>
              <a:t>Once after writing the test cases the biggest question is what is the guarantee that we have written all the test cases for all the features to ensure that we write Traceability Matrix.</a:t>
            </a:r>
          </a:p>
          <a:p>
            <a:endParaRPr lang="en-IN" dirty="0">
              <a:solidFill>
                <a:srgbClr val="FFC000"/>
              </a:solidFill>
            </a:endParaRPr>
          </a:p>
          <a:p>
            <a:r>
              <a:rPr lang="en-IN" dirty="0" smtClean="0">
                <a:solidFill>
                  <a:srgbClr val="FFC000"/>
                </a:solidFill>
              </a:rPr>
              <a:t>Its also called as Requirement Traceability Matrix or Cross Reference Matrix .</a:t>
            </a:r>
          </a:p>
          <a:p>
            <a:endParaRPr lang="en-US" dirty="0"/>
          </a:p>
        </p:txBody>
      </p:sp>
    </p:spTree>
    <p:extLst>
      <p:ext uri="{BB962C8B-B14F-4D97-AF65-F5344CB8AC3E}">
        <p14:creationId xmlns:p14="http://schemas.microsoft.com/office/powerpoint/2010/main" val="4023871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5" y="294468"/>
            <a:ext cx="11716718" cy="5139869"/>
          </a:xfrm>
          <a:prstGeom prst="rect">
            <a:avLst/>
          </a:prstGeom>
          <a:noFill/>
        </p:spPr>
        <p:txBody>
          <a:bodyPr wrap="square" rtlCol="0">
            <a:spAutoFit/>
          </a:bodyPr>
          <a:lstStyle/>
          <a:p>
            <a:r>
              <a:rPr lang="en-IN" sz="2400" dirty="0" smtClean="0">
                <a:solidFill>
                  <a:srgbClr val="FF0000"/>
                </a:solidFill>
              </a:rPr>
              <a:t>TEST EXECUTION :-</a:t>
            </a:r>
          </a:p>
          <a:p>
            <a:endParaRPr lang="en-IN" sz="2400" dirty="0" smtClean="0"/>
          </a:p>
          <a:p>
            <a:r>
              <a:rPr lang="en-IN" sz="2000" dirty="0" smtClean="0">
                <a:solidFill>
                  <a:srgbClr val="FFC000"/>
                </a:solidFill>
              </a:rPr>
              <a:t>This where test engineers test the product for more than 40 to 60 cycles (if it is traditional model).</a:t>
            </a:r>
          </a:p>
          <a:p>
            <a:r>
              <a:rPr lang="en-IN" sz="2000" dirty="0" smtClean="0">
                <a:solidFill>
                  <a:srgbClr val="FFC000"/>
                </a:solidFill>
              </a:rPr>
              <a:t>If it is Agile then we test it for 7-8 cycles.</a:t>
            </a:r>
          </a:p>
          <a:p>
            <a:endParaRPr lang="en-IN" sz="2000" dirty="0">
              <a:solidFill>
                <a:srgbClr val="FFC000"/>
              </a:solidFill>
            </a:endParaRPr>
          </a:p>
          <a:p>
            <a:pPr marL="342900" indent="-342900">
              <a:buAutoNum type="arabicPeriod"/>
            </a:pPr>
            <a:r>
              <a:rPr lang="en-IN" sz="2000" dirty="0" smtClean="0">
                <a:solidFill>
                  <a:srgbClr val="FFC000"/>
                </a:solidFill>
              </a:rPr>
              <a:t>This where they execute all the test cases and conduct all types of testing.</a:t>
            </a:r>
          </a:p>
          <a:p>
            <a:pPr marL="342900" indent="-342900">
              <a:buAutoNum type="arabicPeriod"/>
            </a:pPr>
            <a:r>
              <a:rPr lang="en-IN" sz="2000" dirty="0" smtClean="0">
                <a:solidFill>
                  <a:srgbClr val="FFC000"/>
                </a:solidFill>
              </a:rPr>
              <a:t>This where they find max number of  bugs and help developers to improve the quality of the product.</a:t>
            </a:r>
          </a:p>
          <a:p>
            <a:pPr marL="342900" indent="-342900">
              <a:buAutoNum type="arabicPeriod"/>
            </a:pPr>
            <a:r>
              <a:rPr lang="en-IN" sz="2000" dirty="0" smtClean="0">
                <a:solidFill>
                  <a:srgbClr val="FFC000"/>
                </a:solidFill>
              </a:rPr>
              <a:t>This Where they spend max time in Test life Cycle.</a:t>
            </a:r>
          </a:p>
          <a:p>
            <a:pPr marL="342900" indent="-342900">
              <a:buAutoNum type="arabicPeriod"/>
            </a:pPr>
            <a:r>
              <a:rPr lang="en-IN" sz="2000" dirty="0" smtClean="0">
                <a:solidFill>
                  <a:srgbClr val="FFC000"/>
                </a:solidFill>
              </a:rPr>
              <a:t>This where all the test </a:t>
            </a:r>
            <a:r>
              <a:rPr lang="en-IN" sz="2000" dirty="0" err="1" smtClean="0">
                <a:solidFill>
                  <a:srgbClr val="FFC000"/>
                </a:solidFill>
              </a:rPr>
              <a:t>enginers</a:t>
            </a:r>
            <a:r>
              <a:rPr lang="en-IN" sz="2000" dirty="0" smtClean="0">
                <a:solidFill>
                  <a:srgbClr val="FFC000"/>
                </a:solidFill>
              </a:rPr>
              <a:t> be effective to the organization.</a:t>
            </a:r>
          </a:p>
          <a:p>
            <a:endParaRPr lang="en-IN" dirty="0" smtClean="0"/>
          </a:p>
          <a:p>
            <a:r>
              <a:rPr lang="en-US" sz="2400" b="1" dirty="0">
                <a:solidFill>
                  <a:srgbClr val="FF0000"/>
                </a:solidFill>
              </a:rPr>
              <a:t>Defect Tracking </a:t>
            </a:r>
            <a:r>
              <a:rPr lang="en-US" sz="2400" b="1" dirty="0" smtClean="0">
                <a:solidFill>
                  <a:srgbClr val="FF0000"/>
                </a:solidFill>
              </a:rPr>
              <a:t>:</a:t>
            </a:r>
            <a:r>
              <a:rPr lang="en-US" sz="2400" dirty="0" smtClean="0">
                <a:solidFill>
                  <a:srgbClr val="FF0000"/>
                </a:solidFill>
              </a:rPr>
              <a:t>– </a:t>
            </a:r>
          </a:p>
          <a:p>
            <a:endParaRPr lang="en-US" sz="2400" dirty="0" smtClean="0">
              <a:solidFill>
                <a:srgbClr val="FF0000"/>
              </a:solidFill>
            </a:endParaRPr>
          </a:p>
          <a:p>
            <a:r>
              <a:rPr lang="en-US" dirty="0">
                <a:solidFill>
                  <a:srgbClr val="FFC000"/>
                </a:solidFill>
              </a:rPr>
              <a:t>A</a:t>
            </a:r>
            <a:r>
              <a:rPr lang="en-US" dirty="0" smtClean="0">
                <a:solidFill>
                  <a:srgbClr val="FFC000"/>
                </a:solidFill>
              </a:rPr>
              <a:t>ny </a:t>
            </a:r>
            <a:r>
              <a:rPr lang="en-US" dirty="0">
                <a:solidFill>
                  <a:srgbClr val="FFC000"/>
                </a:solidFill>
              </a:rPr>
              <a:t>bug found by the testing team is sent to the development team. This bug has to be checked by the testing team if it has been fixed by the developers.</a:t>
            </a:r>
          </a:p>
          <a:p>
            <a:endParaRPr lang="en-US" dirty="0">
              <a:solidFill>
                <a:srgbClr val="FFC000"/>
              </a:solidFill>
            </a:endParaRPr>
          </a:p>
        </p:txBody>
      </p:sp>
    </p:spTree>
    <p:extLst>
      <p:ext uri="{BB962C8B-B14F-4D97-AF65-F5344CB8AC3E}">
        <p14:creationId xmlns:p14="http://schemas.microsoft.com/office/powerpoint/2010/main" val="1433868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52" y="186839"/>
            <a:ext cx="12336651" cy="3162404"/>
          </a:xfrm>
          <a:prstGeom prst="rect">
            <a:avLst/>
          </a:prstGeom>
        </p:spPr>
        <p:txBody>
          <a:bodyPr wrap="square">
            <a:spAutoFit/>
          </a:bodyPr>
          <a:lstStyle/>
          <a:p>
            <a:pPr marL="439420">
              <a:lnSpc>
                <a:spcPct val="105000"/>
              </a:lnSpc>
              <a:spcBef>
                <a:spcPts val="5"/>
              </a:spcBef>
              <a:spcAft>
                <a:spcPts val="0"/>
              </a:spcAft>
            </a:pPr>
            <a:r>
              <a:rPr lang="en-US" sz="2800" b="1" dirty="0">
                <a:solidFill>
                  <a:srgbClr val="FF0000"/>
                </a:solidFill>
                <a:latin typeface="Cambria" panose="02040503050406030204" pitchFamily="18" charset="0"/>
                <a:ea typeface="Cambria" panose="02040503050406030204" pitchFamily="18" charset="0"/>
                <a:cs typeface="Cambria" panose="02040503050406030204" pitchFamily="18" charset="0"/>
              </a:rPr>
              <a:t>Test</a:t>
            </a:r>
            <a:r>
              <a:rPr lang="en-US" sz="2800" b="1" spc="75" dirty="0">
                <a:solidFill>
                  <a:srgbClr val="FF0000"/>
                </a:solidFill>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FF0000"/>
                </a:solidFill>
                <a:latin typeface="Cambria" panose="02040503050406030204" pitchFamily="18" charset="0"/>
                <a:ea typeface="Cambria" panose="02040503050406030204" pitchFamily="18" charset="0"/>
                <a:cs typeface="Cambria" panose="02040503050406030204" pitchFamily="18" charset="0"/>
              </a:rPr>
              <a:t>Execution</a:t>
            </a:r>
            <a:r>
              <a:rPr lang="en-US" sz="2800" b="1" spc="65" dirty="0">
                <a:solidFill>
                  <a:srgbClr val="FF0000"/>
                </a:solidFill>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FF0000"/>
                </a:solidFill>
                <a:latin typeface="Cambria" panose="02040503050406030204" pitchFamily="18" charset="0"/>
                <a:ea typeface="Cambria" panose="02040503050406030204" pitchFamily="18" charset="0"/>
                <a:cs typeface="Cambria" panose="02040503050406030204" pitchFamily="18" charset="0"/>
              </a:rPr>
              <a:t>Report</a:t>
            </a:r>
            <a:r>
              <a:rPr lang="en-US" sz="2800" b="1" spc="85" dirty="0">
                <a:solidFill>
                  <a:srgbClr val="FF0000"/>
                </a:solidFill>
                <a:latin typeface="Cambria" panose="02040503050406030204" pitchFamily="18" charset="0"/>
                <a:ea typeface="Cambria" panose="02040503050406030204" pitchFamily="18" charset="0"/>
                <a:cs typeface="Cambria" panose="02040503050406030204" pitchFamily="18" charset="0"/>
              </a:rPr>
              <a:t> </a:t>
            </a:r>
            <a:r>
              <a:rPr lang="en-US" sz="2800" dirty="0">
                <a:solidFill>
                  <a:srgbClr val="FF0000"/>
                </a:solidFill>
                <a:latin typeface="Cambria" panose="02040503050406030204" pitchFamily="18" charset="0"/>
                <a:ea typeface="Cambria" panose="02040503050406030204" pitchFamily="18" charset="0"/>
                <a:cs typeface="Cambria" panose="02040503050406030204" pitchFamily="18" charset="0"/>
              </a:rPr>
              <a:t>:-</a:t>
            </a:r>
            <a:r>
              <a:rPr lang="en-US" sz="2800" spc="65" dirty="0">
                <a:solidFill>
                  <a:srgbClr val="FF0000"/>
                </a:solidFill>
                <a:latin typeface="Cambria" panose="02040503050406030204" pitchFamily="18" charset="0"/>
                <a:ea typeface="Cambria" panose="02040503050406030204" pitchFamily="18" charset="0"/>
                <a:cs typeface="Cambria" panose="02040503050406030204" pitchFamily="18" charset="0"/>
              </a:rPr>
              <a:t> </a:t>
            </a:r>
            <a:endParaRPr lang="en-US" sz="2800" spc="65" dirty="0" smtClean="0">
              <a:solidFill>
                <a:srgbClr val="FF0000"/>
              </a:solidFill>
              <a:latin typeface="Cambria" panose="02040503050406030204" pitchFamily="18" charset="0"/>
              <a:ea typeface="Cambria" panose="02040503050406030204" pitchFamily="18" charset="0"/>
              <a:cs typeface="Cambria" panose="02040503050406030204" pitchFamily="18" charset="0"/>
            </a:endParaRPr>
          </a:p>
          <a:p>
            <a:pPr marL="439420">
              <a:lnSpc>
                <a:spcPct val="105000"/>
              </a:lnSpc>
              <a:spcBef>
                <a:spcPts val="5"/>
              </a:spcBef>
              <a:spcAft>
                <a:spcPts val="0"/>
              </a:spcAft>
            </a:pPr>
            <a:endParaRPr lang="en-US" spc="65" dirty="0">
              <a:latin typeface="Cambria" panose="02040503050406030204" pitchFamily="18" charset="0"/>
              <a:ea typeface="Cambria" panose="02040503050406030204" pitchFamily="18" charset="0"/>
              <a:cs typeface="Cambria" panose="02040503050406030204" pitchFamily="18" charset="0"/>
            </a:endParaRPr>
          </a:p>
          <a:p>
            <a:pPr marL="439420">
              <a:lnSpc>
                <a:spcPct val="105000"/>
              </a:lnSpc>
              <a:spcBef>
                <a:spcPts val="5"/>
              </a:spcBef>
              <a:spcAft>
                <a:spcPts val="0"/>
              </a:spcAft>
            </a:pPr>
            <a:r>
              <a:rPr lang="en-US" sz="240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Send</a:t>
            </a:r>
            <a:r>
              <a:rPr lang="en-US" sz="2400" spc="75"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it</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to</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customer</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contains</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a:t>
            </a:r>
            <a:r>
              <a:rPr lang="en-US" sz="2400" spc="7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list</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of</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bugs(major,</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minor</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critical),</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summary</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of</a:t>
            </a:r>
            <a:r>
              <a:rPr lang="en-US" sz="2400" spc="-22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a:t>
            </a:r>
            <a:r>
              <a:rPr lang="en-US" sz="2400" spc="4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pass,</a:t>
            </a:r>
            <a:r>
              <a:rPr lang="en-US" sz="2400" spc="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fail</a:t>
            </a:r>
            <a:r>
              <a:rPr lang="en-US" sz="2400" spc="5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spc="5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err="1" smtClean="0">
                <a:solidFill>
                  <a:srgbClr val="FFC000"/>
                </a:solidFill>
                <a:latin typeface="Cambria" panose="02040503050406030204" pitchFamily="18" charset="0"/>
                <a:ea typeface="Cambria" panose="02040503050406030204" pitchFamily="18" charset="0"/>
                <a:cs typeface="Cambria" panose="02040503050406030204" pitchFamily="18" charset="0"/>
              </a:rPr>
              <a:t>etc</a:t>
            </a:r>
            <a:r>
              <a:rPr lang="en-US" sz="2400" spc="4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when</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this</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is</a:t>
            </a:r>
            <a:r>
              <a:rPr lang="en-US" sz="2400" spc="4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sent,</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according</a:t>
            </a:r>
            <a:r>
              <a:rPr lang="en-US" sz="2400" spc="2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to</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4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customer</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t>
            </a:r>
            <a:r>
              <a:rPr lang="en-US" sz="2400" spc="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project</a:t>
            </a:r>
            <a:r>
              <a:rPr lang="en-US" sz="2400" spc="4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is</a:t>
            </a:r>
            <a:r>
              <a:rPr lang="en-US" sz="2400" spc="4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over.</a:t>
            </a:r>
          </a:p>
          <a:p>
            <a:pPr marL="439420">
              <a:lnSpc>
                <a:spcPct val="105000"/>
              </a:lnSpc>
              <a:spcAft>
                <a:spcPts val="0"/>
              </a:spcAft>
            </a:pP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TER</a:t>
            </a:r>
            <a:r>
              <a:rPr lang="en-US" sz="2400" spc="12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is</a:t>
            </a:r>
            <a:r>
              <a:rPr lang="en-US" sz="2400" spc="13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prepared</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after</a:t>
            </a:r>
            <a:r>
              <a:rPr lang="en-US" sz="2400" spc="12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every</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a:t>
            </a:r>
            <a:r>
              <a:rPr lang="en-US" sz="2400" spc="12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cycle</a:t>
            </a:r>
            <a:r>
              <a:rPr lang="en-US" sz="2400" spc="12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sent</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to</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development</a:t>
            </a:r>
            <a:r>
              <a:rPr lang="en-US" sz="2400" spc="12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team,</a:t>
            </a:r>
            <a:r>
              <a:rPr lang="en-US" sz="2400" spc="12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testing</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team,</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management</a:t>
            </a:r>
            <a:r>
              <a:rPr lang="en-US" sz="2400" spc="1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23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spc="-23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c u s t o m e r</a:t>
            </a:r>
          </a:p>
          <a:p>
            <a:pPr marL="439420">
              <a:lnSpc>
                <a:spcPct val="105000"/>
              </a:lnSpc>
              <a:spcAft>
                <a:spcPts val="0"/>
              </a:spcAft>
            </a:pPr>
            <a:r>
              <a:rPr lang="en-US" sz="240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65"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last</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TER</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of</a:t>
            </a:r>
            <a:r>
              <a:rPr lang="en-US" sz="2400" spc="7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last</a:t>
            </a:r>
            <a:r>
              <a:rPr lang="en-US" sz="2400" spc="5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cycle</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is</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always</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sent</a:t>
            </a:r>
            <a:r>
              <a:rPr lang="en-US" sz="2400" spc="5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to</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customer.</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this</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means</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that</a:t>
            </a:r>
            <a:r>
              <a:rPr lang="en-US" sz="2400" spc="6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project</a:t>
            </a:r>
            <a:r>
              <a:rPr lang="en-US" sz="2400" spc="6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is</a:t>
            </a:r>
            <a:r>
              <a:rPr lang="en-US" sz="2400" spc="7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over-</a:t>
            </a:r>
            <a:r>
              <a:rPr lang="en-US" sz="2400" spc="-23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according</a:t>
            </a:r>
            <a:r>
              <a:rPr lang="en-US" sz="2400" spc="1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to</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1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customer.</a:t>
            </a:r>
          </a:p>
        </p:txBody>
      </p:sp>
      <p:graphicFrame>
        <p:nvGraphicFramePr>
          <p:cNvPr id="3" name="Table 2"/>
          <p:cNvGraphicFramePr>
            <a:graphicFrameLocks noGrp="1"/>
          </p:cNvGraphicFramePr>
          <p:nvPr>
            <p:extLst>
              <p:ext uri="{D42A27DB-BD31-4B8C-83A1-F6EECF244321}">
                <p14:modId xmlns:p14="http://schemas.microsoft.com/office/powerpoint/2010/main" val="4015282480"/>
              </p:ext>
            </p:extLst>
          </p:nvPr>
        </p:nvGraphicFramePr>
        <p:xfrm>
          <a:off x="1038562" y="3349243"/>
          <a:ext cx="9970221" cy="3177151"/>
        </p:xfrm>
        <a:graphic>
          <a:graphicData uri="http://schemas.openxmlformats.org/drawingml/2006/table">
            <a:tbl>
              <a:tblPr firstRow="1" firstCol="1" lastRow="1" lastCol="1" bandRow="1" bandCol="1">
                <a:tableStyleId>{5C22544A-7EE6-4342-B048-85BDC9FD1C3A}</a:tableStyleId>
              </a:tblPr>
              <a:tblGrid>
                <a:gridCol w="2013900">
                  <a:extLst>
                    <a:ext uri="{9D8B030D-6E8A-4147-A177-3AD203B41FA5}">
                      <a16:colId xmlns:a16="http://schemas.microsoft.com/office/drawing/2014/main" val="2407702865"/>
                    </a:ext>
                  </a:extLst>
                </a:gridCol>
                <a:gridCol w="1954807">
                  <a:extLst>
                    <a:ext uri="{9D8B030D-6E8A-4147-A177-3AD203B41FA5}">
                      <a16:colId xmlns:a16="http://schemas.microsoft.com/office/drawing/2014/main" val="189005392"/>
                    </a:ext>
                  </a:extLst>
                </a:gridCol>
                <a:gridCol w="1772798">
                  <a:extLst>
                    <a:ext uri="{9D8B030D-6E8A-4147-A177-3AD203B41FA5}">
                      <a16:colId xmlns:a16="http://schemas.microsoft.com/office/drawing/2014/main" val="392396929"/>
                    </a:ext>
                  </a:extLst>
                </a:gridCol>
                <a:gridCol w="1231505">
                  <a:extLst>
                    <a:ext uri="{9D8B030D-6E8A-4147-A177-3AD203B41FA5}">
                      <a16:colId xmlns:a16="http://schemas.microsoft.com/office/drawing/2014/main" val="1658563074"/>
                    </a:ext>
                  </a:extLst>
                </a:gridCol>
                <a:gridCol w="1183047">
                  <a:extLst>
                    <a:ext uri="{9D8B030D-6E8A-4147-A177-3AD203B41FA5}">
                      <a16:colId xmlns:a16="http://schemas.microsoft.com/office/drawing/2014/main" val="4270385743"/>
                    </a:ext>
                  </a:extLst>
                </a:gridCol>
                <a:gridCol w="939583">
                  <a:extLst>
                    <a:ext uri="{9D8B030D-6E8A-4147-A177-3AD203B41FA5}">
                      <a16:colId xmlns:a16="http://schemas.microsoft.com/office/drawing/2014/main" val="699952771"/>
                    </a:ext>
                  </a:extLst>
                </a:gridCol>
                <a:gridCol w="874581">
                  <a:extLst>
                    <a:ext uri="{9D8B030D-6E8A-4147-A177-3AD203B41FA5}">
                      <a16:colId xmlns:a16="http://schemas.microsoft.com/office/drawing/2014/main" val="3803755651"/>
                    </a:ext>
                  </a:extLst>
                </a:gridCol>
              </a:tblGrid>
              <a:tr h="1295377">
                <a:tc>
                  <a:txBody>
                    <a:bodyPr/>
                    <a:lstStyle/>
                    <a:p>
                      <a:pPr marL="107315" marR="104140" algn="ctr">
                        <a:spcBef>
                          <a:spcPts val="595"/>
                        </a:spcBef>
                        <a:spcAft>
                          <a:spcPts val="0"/>
                        </a:spcAft>
                      </a:pPr>
                      <a:r>
                        <a:rPr lang="en-US" sz="1800" dirty="0">
                          <a:solidFill>
                            <a:schemeClr val="bg1"/>
                          </a:solidFill>
                          <a:effectLst/>
                        </a:rPr>
                        <a:t>Module</a:t>
                      </a:r>
                      <a:r>
                        <a:rPr lang="en-US" sz="1800" spc="-20" dirty="0">
                          <a:solidFill>
                            <a:schemeClr val="bg1"/>
                          </a:solidFill>
                          <a:effectLst/>
                        </a:rPr>
                        <a:t> </a:t>
                      </a:r>
                      <a:r>
                        <a:rPr lang="en-US" sz="1800" dirty="0">
                          <a:solidFill>
                            <a:schemeClr val="bg1"/>
                          </a:solidFill>
                          <a:effectLst/>
                        </a:rPr>
                        <a:t>Name</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7805" marR="214630" algn="ctr">
                        <a:lnSpc>
                          <a:spcPts val="1155"/>
                        </a:lnSpc>
                        <a:spcAft>
                          <a:spcPts val="0"/>
                        </a:spcAft>
                      </a:pPr>
                      <a:endParaRPr lang="en-US" sz="1800" dirty="0" smtClean="0">
                        <a:solidFill>
                          <a:schemeClr val="bg1"/>
                        </a:solidFill>
                        <a:effectLst/>
                      </a:endParaRPr>
                    </a:p>
                    <a:p>
                      <a:pPr marL="217805" marR="214630" algn="ctr">
                        <a:lnSpc>
                          <a:spcPts val="1155"/>
                        </a:lnSpc>
                        <a:spcAft>
                          <a:spcPts val="0"/>
                        </a:spcAft>
                      </a:pPr>
                      <a:r>
                        <a:rPr lang="en-US" sz="1800" dirty="0" smtClean="0">
                          <a:solidFill>
                            <a:schemeClr val="bg1"/>
                          </a:solidFill>
                          <a:effectLst/>
                        </a:rPr>
                        <a:t>Total</a:t>
                      </a:r>
                      <a:r>
                        <a:rPr lang="en-US" sz="1800" spc="-20" dirty="0" smtClean="0">
                          <a:solidFill>
                            <a:schemeClr val="bg1"/>
                          </a:solidFill>
                          <a:effectLst/>
                        </a:rPr>
                        <a:t> </a:t>
                      </a:r>
                      <a:r>
                        <a:rPr lang="en-US" sz="1800" dirty="0">
                          <a:solidFill>
                            <a:schemeClr val="bg1"/>
                          </a:solidFill>
                          <a:effectLst/>
                        </a:rPr>
                        <a:t>Test</a:t>
                      </a:r>
                      <a:endParaRPr lang="en-US" sz="2400" dirty="0">
                        <a:solidFill>
                          <a:schemeClr val="bg1"/>
                        </a:solidFill>
                        <a:effectLst/>
                      </a:endParaRPr>
                    </a:p>
                    <a:p>
                      <a:pPr marL="217805" marR="213995" algn="ctr">
                        <a:lnSpc>
                          <a:spcPts val="1115"/>
                        </a:lnSpc>
                        <a:spcBef>
                          <a:spcPts val="40"/>
                        </a:spcBef>
                        <a:spcAft>
                          <a:spcPts val="0"/>
                        </a:spcAft>
                      </a:pPr>
                      <a:r>
                        <a:rPr lang="en-US" sz="1800" dirty="0">
                          <a:solidFill>
                            <a:schemeClr val="bg1"/>
                          </a:solidFill>
                          <a:effectLst/>
                        </a:rPr>
                        <a:t>Cases</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6215" marR="190500" algn="ctr">
                        <a:lnSpc>
                          <a:spcPts val="1155"/>
                        </a:lnSpc>
                        <a:spcAft>
                          <a:spcPts val="0"/>
                        </a:spcAft>
                      </a:pPr>
                      <a:endParaRPr lang="en-US" sz="1800" dirty="0" smtClean="0">
                        <a:solidFill>
                          <a:schemeClr val="bg1"/>
                        </a:solidFill>
                        <a:effectLst/>
                      </a:endParaRPr>
                    </a:p>
                    <a:p>
                      <a:pPr marL="196215" marR="190500" algn="ctr">
                        <a:lnSpc>
                          <a:spcPts val="1155"/>
                        </a:lnSpc>
                        <a:spcAft>
                          <a:spcPts val="0"/>
                        </a:spcAft>
                      </a:pPr>
                      <a:r>
                        <a:rPr lang="en-US" sz="1800" dirty="0" smtClean="0">
                          <a:solidFill>
                            <a:schemeClr val="bg1"/>
                          </a:solidFill>
                          <a:effectLst/>
                        </a:rPr>
                        <a:t>Total</a:t>
                      </a:r>
                      <a:endParaRPr lang="en-US" sz="2400" dirty="0">
                        <a:solidFill>
                          <a:schemeClr val="bg1"/>
                        </a:solidFill>
                        <a:effectLst/>
                      </a:endParaRPr>
                    </a:p>
                    <a:p>
                      <a:pPr marL="196215" marR="191135" algn="ctr">
                        <a:lnSpc>
                          <a:spcPts val="1115"/>
                        </a:lnSpc>
                        <a:spcBef>
                          <a:spcPts val="40"/>
                        </a:spcBef>
                        <a:spcAft>
                          <a:spcPts val="0"/>
                        </a:spcAft>
                      </a:pPr>
                      <a:r>
                        <a:rPr lang="en-US" sz="1800" dirty="0">
                          <a:solidFill>
                            <a:schemeClr val="bg1"/>
                          </a:solidFill>
                          <a:effectLst/>
                        </a:rPr>
                        <a:t>Executed</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78435">
                        <a:lnSpc>
                          <a:spcPts val="1155"/>
                        </a:lnSpc>
                        <a:spcAft>
                          <a:spcPts val="0"/>
                        </a:spcAft>
                      </a:pPr>
                      <a:endParaRPr lang="en-US" sz="1800" dirty="0" smtClean="0">
                        <a:solidFill>
                          <a:schemeClr val="bg1"/>
                        </a:solidFill>
                        <a:effectLst/>
                      </a:endParaRPr>
                    </a:p>
                    <a:p>
                      <a:pPr marL="178435">
                        <a:lnSpc>
                          <a:spcPts val="1155"/>
                        </a:lnSpc>
                        <a:spcAft>
                          <a:spcPts val="0"/>
                        </a:spcAft>
                      </a:pPr>
                      <a:r>
                        <a:rPr lang="en-US" sz="1800" dirty="0" smtClean="0">
                          <a:solidFill>
                            <a:schemeClr val="bg1"/>
                          </a:solidFill>
                          <a:effectLst/>
                        </a:rPr>
                        <a:t>Total</a:t>
                      </a:r>
                      <a:endParaRPr lang="en-US" sz="2400" dirty="0">
                        <a:solidFill>
                          <a:schemeClr val="bg1"/>
                        </a:solidFill>
                        <a:effectLst/>
                      </a:endParaRPr>
                    </a:p>
                    <a:p>
                      <a:pPr marL="202565">
                        <a:lnSpc>
                          <a:spcPts val="1115"/>
                        </a:lnSpc>
                        <a:spcBef>
                          <a:spcPts val="40"/>
                        </a:spcBef>
                        <a:spcAft>
                          <a:spcPts val="0"/>
                        </a:spcAft>
                      </a:pPr>
                      <a:r>
                        <a:rPr lang="en-US" sz="1800" dirty="0">
                          <a:solidFill>
                            <a:schemeClr val="bg1"/>
                          </a:solidFill>
                          <a:effectLst/>
                        </a:rPr>
                        <a:t>Pass</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65735">
                        <a:lnSpc>
                          <a:spcPts val="1155"/>
                        </a:lnSpc>
                        <a:spcAft>
                          <a:spcPts val="0"/>
                        </a:spcAft>
                      </a:pPr>
                      <a:endParaRPr lang="en-US" sz="1800" dirty="0" smtClean="0">
                        <a:solidFill>
                          <a:schemeClr val="bg1"/>
                        </a:solidFill>
                        <a:effectLst/>
                      </a:endParaRPr>
                    </a:p>
                    <a:p>
                      <a:pPr marL="165735">
                        <a:lnSpc>
                          <a:spcPts val="1155"/>
                        </a:lnSpc>
                        <a:spcAft>
                          <a:spcPts val="0"/>
                        </a:spcAft>
                      </a:pPr>
                      <a:r>
                        <a:rPr lang="en-US" sz="1800" dirty="0" smtClean="0">
                          <a:solidFill>
                            <a:schemeClr val="bg1"/>
                          </a:solidFill>
                          <a:effectLst/>
                        </a:rPr>
                        <a:t>Total</a:t>
                      </a:r>
                      <a:endParaRPr lang="en-US" sz="2400" dirty="0">
                        <a:solidFill>
                          <a:schemeClr val="bg1"/>
                        </a:solidFill>
                        <a:effectLst/>
                      </a:endParaRPr>
                    </a:p>
                    <a:p>
                      <a:pPr marL="207010">
                        <a:lnSpc>
                          <a:spcPts val="1115"/>
                        </a:lnSpc>
                        <a:spcBef>
                          <a:spcPts val="40"/>
                        </a:spcBef>
                        <a:spcAft>
                          <a:spcPts val="0"/>
                        </a:spcAft>
                      </a:pPr>
                      <a:r>
                        <a:rPr lang="en-US" sz="1800" dirty="0">
                          <a:solidFill>
                            <a:schemeClr val="bg1"/>
                          </a:solidFill>
                          <a:effectLst/>
                        </a:rPr>
                        <a:t>Fail</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720" marR="40640" algn="ctr">
                        <a:spcBef>
                          <a:spcPts val="595"/>
                        </a:spcBef>
                        <a:spcAft>
                          <a:spcPts val="0"/>
                        </a:spcAft>
                      </a:pPr>
                      <a:r>
                        <a:rPr lang="en-US" sz="1800" dirty="0" smtClean="0">
                          <a:solidFill>
                            <a:schemeClr val="bg1"/>
                          </a:solidFill>
                          <a:effectLst/>
                        </a:rPr>
                        <a:t>%</a:t>
                      </a:r>
                      <a:r>
                        <a:rPr lang="en-US" sz="1800" dirty="0">
                          <a:solidFill>
                            <a:schemeClr val="bg1"/>
                          </a:solidFill>
                          <a:effectLst/>
                        </a:rPr>
                        <a:t>Pass</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46355" algn="ctr">
                        <a:spcBef>
                          <a:spcPts val="595"/>
                        </a:spcBef>
                        <a:spcAft>
                          <a:spcPts val="0"/>
                        </a:spcAft>
                      </a:pPr>
                      <a:r>
                        <a:rPr lang="en-US" sz="1800" dirty="0">
                          <a:solidFill>
                            <a:schemeClr val="bg1"/>
                          </a:solidFill>
                          <a:effectLst/>
                        </a:rPr>
                        <a:t>%Fail</a:t>
                      </a:r>
                      <a:endParaRPr lang="en-US"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54068741"/>
                  </a:ext>
                </a:extLst>
              </a:tr>
              <a:tr h="490424">
                <a:tc>
                  <a:txBody>
                    <a:bodyPr/>
                    <a:lstStyle/>
                    <a:p>
                      <a:pPr marL="107315" marR="102870" algn="ctr">
                        <a:spcBef>
                          <a:spcPts val="65"/>
                        </a:spcBef>
                        <a:spcAft>
                          <a:spcPts val="0"/>
                        </a:spcAft>
                      </a:pPr>
                      <a:r>
                        <a:rPr lang="en-US" sz="1400">
                          <a:solidFill>
                            <a:schemeClr val="bg1"/>
                          </a:solidFill>
                          <a:effectLst/>
                        </a:rPr>
                        <a:t>Loans</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7805" marR="213360" algn="ctr">
                        <a:spcBef>
                          <a:spcPts val="65"/>
                        </a:spcBef>
                        <a:spcAft>
                          <a:spcPts val="0"/>
                        </a:spcAft>
                      </a:pPr>
                      <a:r>
                        <a:rPr lang="en-US" sz="1400">
                          <a:solidFill>
                            <a:schemeClr val="bg1"/>
                          </a:solidFill>
                          <a:effectLst/>
                        </a:rPr>
                        <a:t>420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6215" marR="187960" algn="ctr">
                        <a:spcBef>
                          <a:spcPts val="65"/>
                        </a:spcBef>
                        <a:spcAft>
                          <a:spcPts val="0"/>
                        </a:spcAft>
                      </a:pPr>
                      <a:r>
                        <a:rPr lang="en-US" sz="1400">
                          <a:solidFill>
                            <a:schemeClr val="bg1"/>
                          </a:solidFill>
                          <a:effectLst/>
                        </a:rPr>
                        <a:t>120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0820" marR="203835" algn="ctr">
                        <a:spcBef>
                          <a:spcPts val="65"/>
                        </a:spcBef>
                        <a:spcAft>
                          <a:spcPts val="0"/>
                        </a:spcAft>
                      </a:pPr>
                      <a:r>
                        <a:rPr lang="en-US" sz="1400">
                          <a:solidFill>
                            <a:schemeClr val="bg1"/>
                          </a:solidFill>
                          <a:effectLst/>
                        </a:rPr>
                        <a:t>96</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34315" marR="226060" algn="ctr">
                        <a:spcBef>
                          <a:spcPts val="65"/>
                        </a:spcBef>
                        <a:spcAft>
                          <a:spcPts val="0"/>
                        </a:spcAft>
                      </a:pPr>
                      <a:r>
                        <a:rPr lang="en-US" sz="1400">
                          <a:solidFill>
                            <a:schemeClr val="bg1"/>
                          </a:solidFill>
                          <a:effectLst/>
                        </a:rPr>
                        <a:t>24</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720" marR="38100" algn="ctr">
                        <a:spcBef>
                          <a:spcPts val="65"/>
                        </a:spcBef>
                        <a:spcAft>
                          <a:spcPts val="0"/>
                        </a:spcAft>
                      </a:pPr>
                      <a:r>
                        <a:rPr lang="en-US" sz="1400">
                          <a:solidFill>
                            <a:schemeClr val="bg1"/>
                          </a:solidFill>
                          <a:effectLst/>
                        </a:rPr>
                        <a:t>80%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44450" algn="ctr">
                        <a:spcBef>
                          <a:spcPts val="65"/>
                        </a:spcBef>
                        <a:spcAft>
                          <a:spcPts val="0"/>
                        </a:spcAft>
                      </a:pPr>
                      <a:r>
                        <a:rPr lang="en-US" sz="1400">
                          <a:solidFill>
                            <a:schemeClr val="bg1"/>
                          </a:solidFill>
                          <a:effectLst/>
                        </a:rPr>
                        <a:t>20%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94234928"/>
                  </a:ext>
                </a:extLst>
              </a:tr>
              <a:tr h="490424">
                <a:tc>
                  <a:txBody>
                    <a:bodyPr/>
                    <a:lstStyle/>
                    <a:p>
                      <a:pPr marL="107315" marR="102870" algn="ctr">
                        <a:spcBef>
                          <a:spcPts val="65"/>
                        </a:spcBef>
                        <a:spcAft>
                          <a:spcPts val="0"/>
                        </a:spcAft>
                      </a:pPr>
                      <a:r>
                        <a:rPr lang="en-US" sz="1400">
                          <a:solidFill>
                            <a:schemeClr val="bg1"/>
                          </a:solidFill>
                          <a:effectLst/>
                        </a:rPr>
                        <a:t>Insurance</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7805" marR="213360" algn="ctr">
                        <a:spcBef>
                          <a:spcPts val="65"/>
                        </a:spcBef>
                        <a:spcAft>
                          <a:spcPts val="0"/>
                        </a:spcAft>
                      </a:pPr>
                      <a:r>
                        <a:rPr lang="en-US" sz="1400" dirty="0">
                          <a:solidFill>
                            <a:schemeClr val="bg1"/>
                          </a:solidFill>
                          <a:effectLst/>
                        </a:rPr>
                        <a:t>500</a:t>
                      </a:r>
                      <a:endPar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6215" marR="187960" algn="ctr">
                        <a:spcBef>
                          <a:spcPts val="65"/>
                        </a:spcBef>
                        <a:spcAft>
                          <a:spcPts val="0"/>
                        </a:spcAft>
                      </a:pPr>
                      <a:r>
                        <a:rPr lang="en-US" sz="1400">
                          <a:solidFill>
                            <a:schemeClr val="bg1"/>
                          </a:solidFill>
                          <a:effectLst/>
                        </a:rPr>
                        <a:t>200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0820" marR="204470" algn="ctr">
                        <a:spcBef>
                          <a:spcPts val="65"/>
                        </a:spcBef>
                        <a:spcAft>
                          <a:spcPts val="0"/>
                        </a:spcAft>
                      </a:pPr>
                      <a:r>
                        <a:rPr lang="en-US" sz="1400">
                          <a:solidFill>
                            <a:schemeClr val="bg1"/>
                          </a:solidFill>
                          <a:effectLst/>
                        </a:rPr>
                        <a:t>180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34315" marR="226060" algn="ctr">
                        <a:spcBef>
                          <a:spcPts val="65"/>
                        </a:spcBef>
                        <a:spcAft>
                          <a:spcPts val="0"/>
                        </a:spcAft>
                      </a:pPr>
                      <a:r>
                        <a:rPr lang="en-US" sz="1400">
                          <a:solidFill>
                            <a:schemeClr val="bg1"/>
                          </a:solidFill>
                          <a:effectLst/>
                        </a:rPr>
                        <a:t>20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720" marR="38100" algn="ctr">
                        <a:spcBef>
                          <a:spcPts val="65"/>
                        </a:spcBef>
                        <a:spcAft>
                          <a:spcPts val="0"/>
                        </a:spcAft>
                      </a:pPr>
                      <a:r>
                        <a:rPr lang="en-US" sz="1400">
                          <a:solidFill>
                            <a:schemeClr val="bg1"/>
                          </a:solidFill>
                          <a:effectLst/>
                        </a:rPr>
                        <a:t>90%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44450" algn="ctr">
                        <a:spcBef>
                          <a:spcPts val="65"/>
                        </a:spcBef>
                        <a:spcAft>
                          <a:spcPts val="0"/>
                        </a:spcAft>
                      </a:pPr>
                      <a:r>
                        <a:rPr lang="en-US" sz="1400">
                          <a:solidFill>
                            <a:schemeClr val="bg1"/>
                          </a:solidFill>
                          <a:effectLst/>
                        </a:rPr>
                        <a:t>10%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028946340"/>
                  </a:ext>
                </a:extLst>
              </a:tr>
              <a:tr h="900926">
                <a:tc>
                  <a:txBody>
                    <a:bodyPr/>
                    <a:lstStyle/>
                    <a:p>
                      <a:pPr marL="304800">
                        <a:spcBef>
                          <a:spcPts val="5"/>
                        </a:spcBef>
                        <a:spcAft>
                          <a:spcPts val="0"/>
                        </a:spcAft>
                      </a:pPr>
                      <a:r>
                        <a:rPr lang="en-US" sz="1400" dirty="0">
                          <a:solidFill>
                            <a:schemeClr val="bg1"/>
                          </a:solidFill>
                          <a:effectLst/>
                        </a:rPr>
                        <a:t>Amount</a:t>
                      </a:r>
                      <a:endParaRPr lang="en-US" sz="1800" dirty="0">
                        <a:solidFill>
                          <a:schemeClr val="bg1"/>
                        </a:solidFill>
                        <a:effectLst/>
                      </a:endParaRPr>
                    </a:p>
                    <a:p>
                      <a:pPr marL="304800">
                        <a:lnSpc>
                          <a:spcPts val="1135"/>
                        </a:lnSpc>
                        <a:spcBef>
                          <a:spcPts val="70"/>
                        </a:spcBef>
                        <a:spcAft>
                          <a:spcPts val="0"/>
                        </a:spcAft>
                      </a:pPr>
                      <a:r>
                        <a:rPr lang="en-US" sz="1400" dirty="0">
                          <a:solidFill>
                            <a:schemeClr val="bg1"/>
                          </a:solidFill>
                          <a:effectLst/>
                        </a:rPr>
                        <a:t>Transfer</a:t>
                      </a:r>
                      <a:endPar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7805" marR="213360" algn="ctr">
                        <a:spcBef>
                          <a:spcPts val="635"/>
                        </a:spcBef>
                        <a:spcAft>
                          <a:spcPts val="0"/>
                        </a:spcAft>
                      </a:pPr>
                      <a:r>
                        <a:rPr lang="en-US" sz="1400">
                          <a:solidFill>
                            <a:schemeClr val="bg1"/>
                          </a:solidFill>
                          <a:effectLst/>
                        </a:rPr>
                        <a:t>400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6215" marR="187960" algn="ctr">
                        <a:spcBef>
                          <a:spcPts val="635"/>
                        </a:spcBef>
                        <a:spcAft>
                          <a:spcPts val="0"/>
                        </a:spcAft>
                      </a:pPr>
                      <a:r>
                        <a:rPr lang="en-US" sz="1400">
                          <a:solidFill>
                            <a:schemeClr val="bg1"/>
                          </a:solidFill>
                          <a:effectLst/>
                        </a:rPr>
                        <a:t>100</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0820" marR="203835" algn="ctr">
                        <a:spcBef>
                          <a:spcPts val="635"/>
                        </a:spcBef>
                        <a:spcAft>
                          <a:spcPts val="0"/>
                        </a:spcAft>
                      </a:pPr>
                      <a:r>
                        <a:rPr lang="en-US" sz="1400">
                          <a:solidFill>
                            <a:schemeClr val="bg1"/>
                          </a:solidFill>
                          <a:effectLst/>
                        </a:rPr>
                        <a:t>95</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445" algn="ctr">
                        <a:spcBef>
                          <a:spcPts val="635"/>
                        </a:spcBef>
                        <a:spcAft>
                          <a:spcPts val="0"/>
                        </a:spcAft>
                      </a:pPr>
                      <a:r>
                        <a:rPr lang="en-US" sz="1400">
                          <a:solidFill>
                            <a:schemeClr val="bg1"/>
                          </a:solidFill>
                          <a:effectLst/>
                        </a:rPr>
                        <a:t>5</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720" marR="38100" algn="ctr">
                        <a:spcBef>
                          <a:spcPts val="635"/>
                        </a:spcBef>
                        <a:spcAft>
                          <a:spcPts val="0"/>
                        </a:spcAft>
                      </a:pPr>
                      <a:r>
                        <a:rPr lang="en-US" sz="1400">
                          <a:solidFill>
                            <a:schemeClr val="bg1"/>
                          </a:solidFill>
                          <a:effectLst/>
                        </a:rPr>
                        <a:t>95%</a:t>
                      </a:r>
                      <a:endParaRPr lang="en-US" sz="180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0800" marR="44450" algn="ctr">
                        <a:spcBef>
                          <a:spcPts val="635"/>
                        </a:spcBef>
                        <a:spcAft>
                          <a:spcPts val="0"/>
                        </a:spcAft>
                      </a:pPr>
                      <a:r>
                        <a:rPr lang="en-US" sz="1400" dirty="0">
                          <a:solidFill>
                            <a:schemeClr val="bg1"/>
                          </a:solidFill>
                          <a:effectLst/>
                        </a:rPr>
                        <a:t>5%</a:t>
                      </a:r>
                      <a:endPar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661966224"/>
                  </a:ext>
                </a:extLst>
              </a:tr>
            </a:tbl>
          </a:graphicData>
        </a:graphic>
      </p:graphicFrame>
    </p:spTree>
    <p:extLst>
      <p:ext uri="{BB962C8B-B14F-4D97-AF65-F5344CB8AC3E}">
        <p14:creationId xmlns:p14="http://schemas.microsoft.com/office/powerpoint/2010/main" val="443992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59" y="201478"/>
            <a:ext cx="11313763" cy="2074927"/>
          </a:xfrm>
          <a:prstGeom prst="rect">
            <a:avLst/>
          </a:prstGeom>
        </p:spPr>
        <p:txBody>
          <a:bodyPr wrap="square">
            <a:spAutoFit/>
          </a:bodyPr>
          <a:lstStyle/>
          <a:p>
            <a:pPr marL="439420">
              <a:spcAft>
                <a:spcPts val="0"/>
              </a:spcAft>
            </a:pPr>
            <a:r>
              <a:rPr lang="en-US" sz="2800" b="1" dirty="0">
                <a:solidFill>
                  <a:srgbClr val="FF0000"/>
                </a:solidFill>
                <a:latin typeface="Cambria" panose="02040503050406030204" pitchFamily="18" charset="0"/>
                <a:ea typeface="Cambria" panose="02040503050406030204" pitchFamily="18" charset="0"/>
                <a:cs typeface="Cambria" panose="02040503050406030204" pitchFamily="18" charset="0"/>
              </a:rPr>
              <a:t>Retrospect</a:t>
            </a:r>
            <a:r>
              <a:rPr lang="en-US" sz="2800" b="1" spc="85" dirty="0">
                <a:solidFill>
                  <a:srgbClr val="FF0000"/>
                </a:solidFill>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FF0000"/>
                </a:solidFill>
                <a:latin typeface="Cambria" panose="02040503050406030204" pitchFamily="18" charset="0"/>
                <a:ea typeface="Cambria" panose="02040503050406030204" pitchFamily="18" charset="0"/>
                <a:cs typeface="Cambria" panose="02040503050406030204" pitchFamily="18" charset="0"/>
              </a:rPr>
              <a:t>meeting</a:t>
            </a:r>
            <a:r>
              <a:rPr lang="en-US" sz="2800" b="1" spc="90" dirty="0">
                <a:solidFill>
                  <a:srgbClr val="FF0000"/>
                </a:solidFill>
                <a:latin typeface="Cambria" panose="02040503050406030204" pitchFamily="18" charset="0"/>
                <a:ea typeface="Cambria" panose="02040503050406030204" pitchFamily="18" charset="0"/>
                <a:cs typeface="Cambria" panose="02040503050406030204" pitchFamily="18" charset="0"/>
              </a:rPr>
              <a:t> </a:t>
            </a:r>
            <a:r>
              <a:rPr lang="en-US" sz="2800" b="1" spc="90" dirty="0" smtClean="0">
                <a:solidFill>
                  <a:srgbClr val="FF0000"/>
                </a:solidFill>
                <a:latin typeface="Cambria" panose="02040503050406030204" pitchFamily="18" charset="0"/>
                <a:ea typeface="Cambria" panose="02040503050406030204" pitchFamily="18" charset="0"/>
                <a:cs typeface="Cambria" panose="02040503050406030204" pitchFamily="18" charset="0"/>
              </a:rPr>
              <a:t>:</a:t>
            </a:r>
            <a:r>
              <a:rPr lang="en-US" sz="2800" dirty="0" smtClean="0">
                <a:solidFill>
                  <a:srgbClr val="FF0000"/>
                </a:solidFill>
                <a:latin typeface="Cambria" panose="02040503050406030204" pitchFamily="18" charset="0"/>
                <a:ea typeface="Cambria" panose="02040503050406030204" pitchFamily="18" charset="0"/>
                <a:cs typeface="Cambria" panose="02040503050406030204" pitchFamily="18" charset="0"/>
              </a:rPr>
              <a:t>–</a:t>
            </a:r>
            <a:r>
              <a:rPr lang="en-US" sz="2800" spc="80" dirty="0" smtClean="0">
                <a:solidFill>
                  <a:srgbClr val="FF0000"/>
                </a:solidFill>
                <a:latin typeface="Cambria" panose="02040503050406030204" pitchFamily="18" charset="0"/>
                <a:ea typeface="Cambria" panose="02040503050406030204" pitchFamily="18" charset="0"/>
                <a:cs typeface="Cambria" panose="02040503050406030204" pitchFamily="18" charset="0"/>
              </a:rPr>
              <a:t> </a:t>
            </a:r>
          </a:p>
          <a:p>
            <a:pPr marL="439420">
              <a:spcAft>
                <a:spcPts val="0"/>
              </a:spcAft>
            </a:pPr>
            <a:endParaRPr lang="en-US" sz="2800" spc="80" dirty="0" smtClean="0">
              <a:solidFill>
                <a:srgbClr val="FF0000"/>
              </a:solidFill>
              <a:latin typeface="Cambria" panose="02040503050406030204" pitchFamily="18" charset="0"/>
              <a:ea typeface="Cambria" panose="02040503050406030204" pitchFamily="18" charset="0"/>
              <a:cs typeface="Cambria" panose="02040503050406030204" pitchFamily="18" charset="0"/>
            </a:endParaRPr>
          </a:p>
          <a:p>
            <a:pPr marL="439420">
              <a:spcAft>
                <a:spcPts val="0"/>
              </a:spcAft>
            </a:pPr>
            <a:r>
              <a:rPr lang="en-US" sz="240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(It is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also</a:t>
            </a:r>
            <a:r>
              <a:rPr lang="en-US" sz="2400" spc="9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called</a:t>
            </a:r>
            <a:r>
              <a:rPr lang="en-US" sz="2400" spc="7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Post</a:t>
            </a:r>
            <a:r>
              <a:rPr lang="en-US" sz="2400" spc="7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Mortem</a:t>
            </a:r>
            <a:r>
              <a:rPr lang="en-US" sz="2400" spc="9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Meeting</a:t>
            </a:r>
            <a:r>
              <a:rPr lang="en-US" sz="2400" spc="7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t>
            </a:r>
            <a:r>
              <a:rPr lang="en-US" sz="2400" spc="9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Project</a:t>
            </a:r>
            <a:r>
              <a:rPr lang="en-US" sz="2400" spc="9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Closure</a:t>
            </a:r>
            <a:r>
              <a:rPr lang="en-US" sz="2400" spc="9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Meeting)</a:t>
            </a:r>
          </a:p>
          <a:p>
            <a:pPr marL="439420">
              <a:spcBef>
                <a:spcPts val="80"/>
              </a:spcBef>
              <a:spcAft>
                <a:spcPts val="0"/>
              </a:spcAft>
            </a:pP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Manager calls</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everyone</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in</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testing</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team</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for a</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meeting</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and</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asks</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them</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for a</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list</a:t>
            </a:r>
            <a:r>
              <a:rPr lang="en-US" sz="2400"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of</a:t>
            </a:r>
            <a:r>
              <a:rPr lang="en-US" sz="2400" spc="3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b="1" dirty="0">
                <a:solidFill>
                  <a:srgbClr val="FFC000"/>
                </a:solidFill>
                <a:latin typeface="Cambria" panose="02040503050406030204" pitchFamily="18" charset="0"/>
                <a:ea typeface="Cambria" panose="02040503050406030204" pitchFamily="18" charset="0"/>
                <a:cs typeface="Cambria" panose="02040503050406030204" pitchFamily="18" charset="0"/>
              </a:rPr>
              <a:t>mistakes</a:t>
            </a:r>
            <a:r>
              <a:rPr lang="en-US" sz="2400" b="1" spc="10"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smtClean="0">
                <a:solidFill>
                  <a:srgbClr val="FFC000"/>
                </a:solidFill>
                <a:latin typeface="Cambria" panose="02040503050406030204" pitchFamily="18" charset="0"/>
                <a:ea typeface="Cambria" panose="02040503050406030204" pitchFamily="18" charset="0"/>
                <a:cs typeface="Cambria" panose="02040503050406030204" pitchFamily="18" charset="0"/>
              </a:rPr>
              <a:t>and  </a:t>
            </a:r>
            <a:r>
              <a:rPr lang="en-US" sz="2400" b="1" dirty="0" smtClean="0">
                <a:solidFill>
                  <a:srgbClr val="FFC000"/>
                </a:solidFill>
                <a:latin typeface="Cambria" panose="02040503050406030204" pitchFamily="18" charset="0"/>
                <a:ea typeface="Cambria" panose="02040503050406030204" pitchFamily="18" charset="0"/>
                <a:cs typeface="Cambria" panose="02040503050406030204" pitchFamily="18" charset="0"/>
              </a:rPr>
              <a:t>achievements</a:t>
            </a:r>
            <a:r>
              <a:rPr lang="en-US" sz="2400" b="1" spc="15" dirty="0" smtClean="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in</a:t>
            </a:r>
            <a:r>
              <a:rPr lang="en-US" sz="2400" spc="1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the</a:t>
            </a:r>
            <a:r>
              <a:rPr lang="en-US" sz="2400" spc="5" dirty="0">
                <a:solidFill>
                  <a:srgbClr val="FFC000"/>
                </a:solidFill>
                <a:latin typeface="Cambria" panose="02040503050406030204" pitchFamily="18" charset="0"/>
                <a:ea typeface="Cambria" panose="02040503050406030204" pitchFamily="18" charset="0"/>
                <a:cs typeface="Cambria" panose="02040503050406030204" pitchFamily="18" charset="0"/>
              </a:rPr>
              <a:t> </a:t>
            </a:r>
            <a:r>
              <a:rPr lang="en-US" sz="2400" dirty="0">
                <a:solidFill>
                  <a:srgbClr val="FFC000"/>
                </a:solidFill>
                <a:latin typeface="Cambria" panose="02040503050406030204" pitchFamily="18" charset="0"/>
                <a:ea typeface="Cambria" panose="02040503050406030204" pitchFamily="18" charset="0"/>
                <a:cs typeface="Cambria" panose="02040503050406030204" pitchFamily="18" charset="0"/>
              </a:rPr>
              <a:t>project.</a:t>
            </a:r>
          </a:p>
        </p:txBody>
      </p:sp>
      <p:sp>
        <p:nvSpPr>
          <p:cNvPr id="3" name="TextBox 2"/>
          <p:cNvSpPr txBox="1"/>
          <p:nvPr/>
        </p:nvSpPr>
        <p:spPr>
          <a:xfrm>
            <a:off x="914400" y="2276405"/>
            <a:ext cx="10771322" cy="4154984"/>
          </a:xfrm>
          <a:prstGeom prst="rect">
            <a:avLst/>
          </a:prstGeom>
          <a:noFill/>
        </p:spPr>
        <p:txBody>
          <a:bodyPr wrap="square" rtlCol="0">
            <a:spAutoFit/>
          </a:bodyPr>
          <a:lstStyle/>
          <a:p>
            <a:r>
              <a:rPr lang="en-IN" sz="2400" dirty="0" smtClean="0">
                <a:solidFill>
                  <a:srgbClr val="FFC000"/>
                </a:solidFill>
              </a:rPr>
              <a:t>We document the mistakes and achievements this we call it as Retrospect document.</a:t>
            </a:r>
          </a:p>
          <a:p>
            <a:endParaRPr lang="en-IN" sz="2400" dirty="0">
              <a:solidFill>
                <a:srgbClr val="FFC000"/>
              </a:solidFill>
            </a:endParaRPr>
          </a:p>
          <a:p>
            <a:r>
              <a:rPr lang="en-IN" sz="2400" dirty="0" smtClean="0">
                <a:solidFill>
                  <a:srgbClr val="FFC000"/>
                </a:solidFill>
              </a:rPr>
              <a:t>When we are preparing the test plan for the next release they will refer all the </a:t>
            </a:r>
            <a:r>
              <a:rPr lang="en-IN" sz="2400" dirty="0" err="1" smtClean="0">
                <a:solidFill>
                  <a:srgbClr val="FFC000"/>
                </a:solidFill>
              </a:rPr>
              <a:t>previuos</a:t>
            </a:r>
            <a:r>
              <a:rPr lang="en-IN" sz="2400" dirty="0" smtClean="0">
                <a:solidFill>
                  <a:srgbClr val="FFC000"/>
                </a:solidFill>
              </a:rPr>
              <a:t> retrospect  documents . And prepare the test plan in such a way that we don’t repeat the old mistakes but we adopt all the achievements in the next release. </a:t>
            </a:r>
          </a:p>
          <a:p>
            <a:endParaRPr lang="en-IN" sz="2400" dirty="0">
              <a:solidFill>
                <a:srgbClr val="FFC000"/>
              </a:solidFill>
            </a:endParaRPr>
          </a:p>
          <a:p>
            <a:r>
              <a:rPr lang="en-IN" sz="2400" dirty="0" smtClean="0">
                <a:solidFill>
                  <a:srgbClr val="FFC000"/>
                </a:solidFill>
              </a:rPr>
              <a:t>At the end of test life cycle we realize that number of mistakes done is very less that’s how we improve the quality of the product.</a:t>
            </a:r>
          </a:p>
          <a:p>
            <a:endParaRPr lang="en-US" sz="2400" dirty="0">
              <a:solidFill>
                <a:srgbClr val="FFC000"/>
              </a:solidFill>
            </a:endParaRPr>
          </a:p>
        </p:txBody>
      </p:sp>
    </p:spTree>
    <p:extLst>
      <p:ext uri="{BB962C8B-B14F-4D97-AF65-F5344CB8AC3E}">
        <p14:creationId xmlns:p14="http://schemas.microsoft.com/office/powerpoint/2010/main" val="2059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214</TotalTime>
  <Words>724</Words>
  <Application>Microsoft Office PowerPoint</Application>
  <PresentationFormat>Widescreen</PresentationFormat>
  <Paragraphs>106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Rockwell</vt:lpstr>
      <vt:lpstr>Gallery</vt:lpstr>
      <vt:lpstr>STLC(SOFTWARE TEST LIFE CYCLE)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STLC(SOFTWARE TEST LIFE CYCLE)</dc:title>
  <dc:creator>Windows User</dc:creator>
  <cp:lastModifiedBy>Windows User</cp:lastModifiedBy>
  <cp:revision>15</cp:revision>
  <dcterms:created xsi:type="dcterms:W3CDTF">2021-06-01T11:37:10Z</dcterms:created>
  <dcterms:modified xsi:type="dcterms:W3CDTF">2021-06-01T15:11:31Z</dcterms:modified>
</cp:coreProperties>
</file>