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93" r:id="rId6"/>
    <p:sldId id="294" r:id="rId7"/>
    <p:sldId id="295" r:id="rId8"/>
    <p:sldId id="267" r:id="rId9"/>
    <p:sldId id="268" r:id="rId10"/>
    <p:sldId id="266" r:id="rId11"/>
    <p:sldId id="288" r:id="rId12"/>
    <p:sldId id="263" r:id="rId13"/>
    <p:sldId id="289" r:id="rId14"/>
    <p:sldId id="264" r:id="rId15"/>
  </p:sldIdLst>
  <p:sldSz cx="18288000" cy="10287000"/>
  <p:notesSz cx="6858000" cy="9144000"/>
  <p:embeddedFontLst>
    <p:embeddedFont>
      <p:font typeface="DM Sans Bold" panose="020B0604020202020204" charset="0"/>
      <p:regular r:id="rId17"/>
    </p:embeddedFont>
    <p:embeddedFont>
      <p:font typeface="Now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16109-70E5-49BC-B5D4-AF659CE25560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76385-209B-40CC-8D41-7192F272F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613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76385-209B-40CC-8D41-7192F272F71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462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B61B7F-D71A-5070-07AF-B4FF86676580}"/>
              </a:ext>
            </a:extLst>
          </p:cNvPr>
          <p:cNvSpPr txBox="1"/>
          <p:nvPr/>
        </p:nvSpPr>
        <p:spPr>
          <a:xfrm>
            <a:off x="51619" y="876300"/>
            <a:ext cx="18184761" cy="8825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buClr>
                <a:srgbClr val="FF0000"/>
              </a:buClr>
              <a:buSzPts val="1900"/>
            </a:pPr>
            <a:r>
              <a:rPr lang="en-US" sz="42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Technical Seminar Presentation </a:t>
            </a:r>
            <a:br>
              <a:rPr lang="en-US" sz="42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2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</a:t>
            </a:r>
            <a:endParaRPr lang="en-US" sz="2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r>
              <a:rPr lang="en-IN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Utilising Machine Learning for An Efficient analysis of customers perspective from tweets</a:t>
            </a:r>
          </a:p>
          <a:p>
            <a:pPr algn="ctr"/>
            <a:r>
              <a:rPr lang="en-US" sz="2400" i="1" dirty="0">
                <a:latin typeface="Times New Roman"/>
                <a:ea typeface="Times New Roman"/>
                <a:cs typeface="Times New Roman"/>
                <a:sym typeface="Times New Roman"/>
              </a:rPr>
              <a:t>Submitted to the</a:t>
            </a: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ct val="70000"/>
              </a:lnSpc>
              <a:spcBef>
                <a:spcPts val="1200"/>
              </a:spcBef>
              <a:buClr>
                <a:schemeClr val="dk1"/>
              </a:buClr>
              <a:buSzPts val="1700"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JAWAHARLAL NEHRU TECHNOLOGICAL UNIVERSITY HYDERABAD</a:t>
            </a:r>
            <a:endParaRPr lang="en-US" sz="3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ct val="70000"/>
              </a:lnSpc>
              <a:spcBef>
                <a:spcPts val="1200"/>
              </a:spcBef>
              <a:buClr>
                <a:schemeClr val="dk1"/>
              </a:buClr>
              <a:buSzPts val="1400"/>
            </a:pPr>
            <a:r>
              <a:rPr lang="en-US" sz="2700" i="1" dirty="0">
                <a:latin typeface="Times New Roman"/>
                <a:ea typeface="Times New Roman"/>
                <a:cs typeface="Times New Roman"/>
                <a:sym typeface="Times New Roman"/>
              </a:rPr>
              <a:t>In partial fulfilment of the requirement for the award of the degree of</a:t>
            </a:r>
            <a:endParaRPr lang="en-US" sz="2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ct val="70000"/>
              </a:lnSpc>
              <a:spcBef>
                <a:spcPts val="1200"/>
              </a:spcBef>
              <a:buClr>
                <a:schemeClr val="dk1"/>
              </a:buClr>
              <a:buSzPts val="1700"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BACHELOR OF TECHNOLOGY</a:t>
            </a:r>
            <a:endParaRPr lang="en-US" sz="3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ct val="70000"/>
              </a:lnSpc>
              <a:spcBef>
                <a:spcPts val="1200"/>
              </a:spcBef>
              <a:buClr>
                <a:schemeClr val="dk1"/>
              </a:buClr>
              <a:buSzPts val="1700"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endParaRPr lang="en-US" sz="4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ct val="70000"/>
              </a:lnSpc>
              <a:spcBef>
                <a:spcPts val="1200"/>
              </a:spcBef>
              <a:buClr>
                <a:schemeClr val="dk1"/>
              </a:buClr>
              <a:buSzPts val="1700"/>
            </a:pP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COMPUTER SCIENCE AND ENGINEERING</a:t>
            </a:r>
            <a:endParaRPr lang="en-US" sz="2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ct val="70000"/>
              </a:lnSpc>
              <a:spcBef>
                <a:spcPts val="1200"/>
              </a:spcBef>
              <a:buClr>
                <a:schemeClr val="dk1"/>
              </a:buClr>
              <a:buSzPts val="1700"/>
            </a:pP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 lang="en-US" sz="2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ct val="70000"/>
              </a:lnSpc>
              <a:spcBef>
                <a:spcPts val="1200"/>
              </a:spcBef>
              <a:buClr>
                <a:schemeClr val="dk1"/>
              </a:buClr>
              <a:buSzPts val="1700"/>
            </a:pPr>
            <a:r>
              <a:rPr lang="en-US" sz="2700" dirty="0">
                <a:latin typeface="Times New Roman"/>
                <a:ea typeface="Times New Roman"/>
                <a:cs typeface="Times New Roman"/>
                <a:sym typeface="Times New Roman"/>
              </a:rPr>
              <a:t>ESPI SHAROON RAJ (20WJ1A0576)</a:t>
            </a:r>
          </a:p>
          <a:p>
            <a:pPr algn="ctr">
              <a:lnSpc>
                <a:spcPct val="70000"/>
              </a:lnSpc>
              <a:spcBef>
                <a:spcPts val="1200"/>
              </a:spcBef>
              <a:buClr>
                <a:schemeClr val="dk1"/>
              </a:buClr>
              <a:buSzPts val="1700"/>
            </a:pPr>
            <a:r>
              <a:rPr lang="en-US" sz="2700" dirty="0">
                <a:latin typeface="Times New Roman"/>
                <a:ea typeface="Times New Roman"/>
                <a:cs typeface="Times New Roman"/>
                <a:sym typeface="Times New Roman"/>
              </a:rPr>
              <a:t>Under the Esteemed Guidance of</a:t>
            </a:r>
          </a:p>
          <a:p>
            <a:pPr algn="ctr">
              <a:lnSpc>
                <a:spcPct val="70000"/>
              </a:lnSpc>
              <a:spcBef>
                <a:spcPts val="1200"/>
              </a:spcBef>
              <a:buClr>
                <a:schemeClr val="dk1"/>
              </a:buClr>
              <a:buSzPts val="1700"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Mrs. K. Sailaja</a:t>
            </a:r>
            <a:endParaRPr lang="en-US" sz="3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ct val="70000"/>
              </a:lnSpc>
              <a:spcBef>
                <a:spcPts val="1200"/>
              </a:spcBef>
              <a:buClr>
                <a:schemeClr val="dk1"/>
              </a:buClr>
              <a:buSzPts val="1500"/>
            </a:pPr>
            <a:r>
              <a:rPr lang="en-US" sz="3000" b="1" dirty="0">
                <a:latin typeface="Times New Roman"/>
                <a:ea typeface="Times New Roman"/>
                <a:cs typeface="Times New Roman"/>
                <a:sym typeface="Times New Roman"/>
              </a:rPr>
              <a:t>GURU NANAK INSTITUTIONS TECHNICAL CAMPUS (AUTONOMOUS)</a:t>
            </a:r>
            <a:endParaRPr lang="en-US"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ct val="70000"/>
              </a:lnSpc>
              <a:spcBef>
                <a:spcPts val="1200"/>
              </a:spcBef>
              <a:buClr>
                <a:schemeClr val="dk1"/>
              </a:buClr>
              <a:buSzPts val="1300"/>
            </a:pPr>
            <a:r>
              <a:rPr lang="en-US" sz="2700" b="1" dirty="0">
                <a:latin typeface="Times New Roman"/>
                <a:ea typeface="Times New Roman"/>
                <a:cs typeface="Times New Roman"/>
                <a:sym typeface="Times New Roman"/>
              </a:rPr>
              <a:t>School of Engineering and Technology</a:t>
            </a:r>
            <a:endParaRPr lang="en-US" sz="2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ct val="70000"/>
              </a:lnSpc>
              <a:spcBef>
                <a:spcPts val="1200"/>
              </a:spcBef>
              <a:buClr>
                <a:schemeClr val="dk1"/>
              </a:buClr>
              <a:buSzPts val="1300"/>
            </a:pPr>
            <a:r>
              <a:rPr lang="en-US" sz="2700" b="1" dirty="0">
                <a:latin typeface="Times New Roman"/>
                <a:ea typeface="Times New Roman"/>
                <a:cs typeface="Times New Roman"/>
                <a:sym typeface="Times New Roman"/>
              </a:rPr>
              <a:t>Ibrahimpatnam R.R District 501506</a:t>
            </a:r>
            <a:endParaRPr lang="en-US" sz="2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ct val="70000"/>
              </a:lnSpc>
              <a:spcBef>
                <a:spcPts val="1200"/>
              </a:spcBef>
              <a:buClr>
                <a:schemeClr val="dk1"/>
              </a:buClr>
              <a:buSzPts val="1300"/>
            </a:pPr>
            <a:r>
              <a:rPr lang="en-US" sz="2700" b="1" dirty="0">
                <a:latin typeface="Times New Roman"/>
                <a:ea typeface="Times New Roman"/>
                <a:cs typeface="Times New Roman"/>
                <a:sym typeface="Times New Roman"/>
              </a:rPr>
              <a:t>2022-2023</a:t>
            </a:r>
            <a:endParaRPr lang="en-US" sz="3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ct val="70000"/>
              </a:lnSpc>
              <a:spcBef>
                <a:spcPts val="1200"/>
              </a:spcBef>
              <a:spcAft>
                <a:spcPts val="2400"/>
              </a:spcAft>
              <a:buClr>
                <a:schemeClr val="dk1"/>
              </a:buClr>
              <a:buSzPts val="1700"/>
            </a:pPr>
            <a:endParaRPr lang="en-US"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9518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81400" y="723691"/>
            <a:ext cx="10450651" cy="846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09"/>
              </a:lnSpc>
              <a:spcBef>
                <a:spcPct val="0"/>
              </a:spcBef>
            </a:pPr>
            <a:r>
              <a:rPr lang="en-US" sz="5507" u="none" strike="noStrike" dirty="0">
                <a:solidFill>
                  <a:srgbClr val="FF3131"/>
                </a:solidFill>
                <a:latin typeface="Now Bold"/>
              </a:rPr>
              <a:t>SYSTEM REQUIREMENTS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53789" y="2189813"/>
            <a:ext cx="11658600" cy="28661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ct val="150000"/>
              </a:lnSpc>
            </a:pPr>
            <a:r>
              <a:rPr lang="en-US" sz="3200" b="1" u="sng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n-US" sz="3200" u="none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	: Dual Core 2 duo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n-US" sz="3200" u="none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disk	: 250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r>
              <a:rPr lang="en-US" sz="3200" u="none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n-US" sz="3200" u="none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		: 2 GB DD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u="none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00201" y="5448300"/>
            <a:ext cx="10287000" cy="36048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ct val="150000"/>
              </a:lnSpc>
            </a:pPr>
            <a:r>
              <a:rPr lang="en-US" sz="3200" b="1" u="sng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n-US" sz="3200" u="none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		: HTML, CSS, Python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n-US" sz="3200" u="none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u="none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		: MySql 5.5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n-US" sz="3200" u="none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	: Windows 7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n-US" sz="3200" u="none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			: Spyder, Pycharm</a:t>
            </a:r>
          </a:p>
        </p:txBody>
      </p:sp>
      <p:sp>
        <p:nvSpPr>
          <p:cNvPr id="5" name="AutoShape 5"/>
          <p:cNvSpPr/>
          <p:nvPr/>
        </p:nvSpPr>
        <p:spPr>
          <a:xfrm>
            <a:off x="4623070" y="1723816"/>
            <a:ext cx="8382000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81400" y="723691"/>
            <a:ext cx="10450651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230688" algn="l"/>
              </a:tabLst>
            </a:pPr>
            <a:r>
              <a:rPr kumimoji="0" lang="en-US" altLang="en-US" sz="6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4623070" y="1723816"/>
            <a:ext cx="8382000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algn="ctr"/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7477DD4-6BF2-88D4-7126-07D731FF090A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2557462"/>
            <a:ext cx="7899670" cy="6167438"/>
            <a:chOff x="1215" y="765"/>
            <a:chExt cx="9630" cy="8145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52BC2DA-DF93-839A-3CEC-4278BF199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" y="765"/>
              <a:ext cx="1890" cy="1080"/>
            </a:xfrm>
            <a:prstGeom prst="ellipse">
              <a:avLst/>
            </a:prstGeom>
            <a:gradFill rotWithShape="0">
              <a:gsLst>
                <a:gs pos="0">
                  <a:schemeClr val="lt1">
                    <a:lumMod val="100000"/>
                    <a:lumOff val="0"/>
                  </a:schemeClr>
                </a:gs>
                <a:gs pos="100000">
                  <a:schemeClr val="accent5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/>
            </a:ln>
            <a:effectLst>
              <a:outerShdw dist="28398" dir="3806097" algn="ctr" rotWithShape="0">
                <a:schemeClr val="accent5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TWITTER</a:t>
              </a:r>
              <a:endParaRPr lang="en-IN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AutoShape 374">
              <a:extLst>
                <a:ext uri="{FF2B5EF4-FFF2-40B4-BE49-F238E27FC236}">
                  <a16:creationId xmlns:a16="http://schemas.microsoft.com/office/drawing/2014/main" id="{BD9EEA46-23DB-64F9-B660-5529F7F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5" y="4110"/>
              <a:ext cx="1845" cy="9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lt1">
                    <a:lumMod val="100000"/>
                    <a:lumOff val="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3">
                  <a:lumMod val="60000"/>
                  <a:lumOff val="40000"/>
                </a:schemeClr>
              </a:solidFill>
              <a:round/>
              <a:headEnd/>
              <a:tailEnd/>
            </a:ln>
            <a:effectLst>
              <a:outerShdw dist="28398" dir="3806097" algn="ctr" rotWithShape="0">
                <a:schemeClr val="accent3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LOAD TWEETS FROM TWITTER</a:t>
              </a:r>
              <a:endParaRPr lang="en-IN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AutoShape 375">
              <a:extLst>
                <a:ext uri="{FF2B5EF4-FFF2-40B4-BE49-F238E27FC236}">
                  <a16:creationId xmlns:a16="http://schemas.microsoft.com/office/drawing/2014/main" id="{579CB5DE-340B-87B8-8642-5E0CC8449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5" y="2534"/>
              <a:ext cx="2100" cy="89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lt1">
                    <a:lumMod val="100000"/>
                    <a:lumOff val="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3">
                  <a:lumMod val="60000"/>
                  <a:lumOff val="40000"/>
                </a:schemeClr>
              </a:solidFill>
              <a:round/>
              <a:headEnd/>
              <a:tailEnd/>
            </a:ln>
            <a:effectLst>
              <a:outerShdw dist="28398" dir="3806097" algn="ctr" rotWithShape="0">
                <a:schemeClr val="accent3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INDIAN TOURISM</a:t>
              </a:r>
              <a:endParaRPr lang="en-IN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AutoShape 376">
              <a:extLst>
                <a:ext uri="{FF2B5EF4-FFF2-40B4-BE49-F238E27FC236}">
                  <a16:creationId xmlns:a16="http://schemas.microsoft.com/office/drawing/2014/main" id="{FA320487-B3A3-6B2B-618D-54C969EA2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5" y="6015"/>
              <a:ext cx="1890" cy="9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lt1">
                    <a:lumMod val="100000"/>
                    <a:lumOff val="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3">
                  <a:lumMod val="60000"/>
                  <a:lumOff val="40000"/>
                </a:schemeClr>
              </a:solidFill>
              <a:round/>
              <a:headEnd/>
              <a:tailEnd/>
            </a:ln>
            <a:effectLst>
              <a:outerShdw dist="28398" dir="3806097" algn="ctr" rotWithShape="0">
                <a:schemeClr val="accent3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NEGATIVE TWEETS</a:t>
              </a:r>
              <a:endParaRPr lang="en-IN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AutoShape 377">
              <a:extLst>
                <a:ext uri="{FF2B5EF4-FFF2-40B4-BE49-F238E27FC236}">
                  <a16:creationId xmlns:a16="http://schemas.microsoft.com/office/drawing/2014/main" id="{CFBB6029-1747-1802-0C2B-3772059CD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" y="6030"/>
              <a:ext cx="1665" cy="9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lt1">
                    <a:lumMod val="100000"/>
                    <a:lumOff val="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3">
                  <a:lumMod val="60000"/>
                  <a:lumOff val="40000"/>
                </a:schemeClr>
              </a:solidFill>
              <a:round/>
              <a:headEnd/>
              <a:tailEnd/>
            </a:ln>
            <a:effectLst>
              <a:outerShdw dist="28398" dir="3806097" algn="ctr" rotWithShape="0">
                <a:schemeClr val="accent3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POSITIVE TWEETS</a:t>
              </a:r>
              <a:endParaRPr lang="en-IN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AutoShape 378">
              <a:extLst>
                <a:ext uri="{FF2B5EF4-FFF2-40B4-BE49-F238E27FC236}">
                  <a16:creationId xmlns:a16="http://schemas.microsoft.com/office/drawing/2014/main" id="{E125A017-CD52-A9A0-9151-0FA76C6B3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5685"/>
              <a:ext cx="2445" cy="1545"/>
            </a:xfrm>
            <a:prstGeom prst="diamond">
              <a:avLst/>
            </a:prstGeom>
            <a:gradFill rotWithShape="0">
              <a:gsLst>
                <a:gs pos="0">
                  <a:schemeClr val="accent5">
                    <a:lumMod val="60000"/>
                    <a:lumOff val="40000"/>
                  </a:schemeClr>
                </a:gs>
                <a:gs pos="5000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8900000" scaled="1"/>
            </a:gradFill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dist="28398" dir="3806097" algn="ctr" rotWithShape="0">
                <a:schemeClr val="accent5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SENTIMENT ANALYSIS</a:t>
              </a:r>
              <a:endParaRPr lang="en-IN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A9B3DD3-027F-E00B-EE6E-7EA9D8C40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0" y="3824"/>
              <a:ext cx="2745" cy="661"/>
            </a:xfrm>
            <a:prstGeom prst="ellipse">
              <a:avLst/>
            </a:prstGeom>
            <a:solidFill>
              <a:schemeClr val="lt1">
                <a:lumMod val="100000"/>
                <a:lumOff val="0"/>
              </a:schemeClr>
            </a:solidFill>
            <a:ln w="31750">
              <a:solidFill>
                <a:schemeClr val="accent5">
                  <a:lumMod val="100000"/>
                  <a:lumOff val="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DIFFERENT PLACES</a:t>
              </a:r>
              <a:endParaRPr lang="en-IN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EEB01EA-0636-BB8D-36A1-8730D559B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" y="3900"/>
              <a:ext cx="3240" cy="585"/>
            </a:xfrm>
            <a:prstGeom prst="ellipse">
              <a:avLst/>
            </a:prstGeom>
            <a:solidFill>
              <a:schemeClr val="lt1">
                <a:lumMod val="100000"/>
                <a:lumOff val="0"/>
              </a:schemeClr>
            </a:solidFill>
            <a:ln w="31750">
              <a:solidFill>
                <a:schemeClr val="accent5">
                  <a:lumMod val="100000"/>
                  <a:lumOff val="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DIFFERENT CULTURES</a:t>
              </a:r>
              <a:endParaRPr lang="en-IN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AutoShape 381">
              <a:extLst>
                <a:ext uri="{FF2B5EF4-FFF2-40B4-BE49-F238E27FC236}">
                  <a16:creationId xmlns:a16="http://schemas.microsoft.com/office/drawing/2014/main" id="{8BFFB62E-D872-6DAC-CDC0-0CF655F92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5" y="8010"/>
              <a:ext cx="1440" cy="9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lt1">
                    <a:lumMod val="100000"/>
                    <a:lumOff val="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5400000" scaled="1"/>
            </a:gradFill>
            <a:ln w="12700">
              <a:solidFill>
                <a:schemeClr val="accent3">
                  <a:lumMod val="60000"/>
                  <a:lumOff val="40000"/>
                </a:schemeClr>
              </a:solidFill>
              <a:round/>
              <a:headEnd/>
              <a:tailEnd/>
            </a:ln>
            <a:effectLst>
              <a:outerShdw dist="28398" dir="3806097" algn="ctr" rotWithShape="0">
                <a:schemeClr val="accent3">
                  <a:lumMod val="50000"/>
                  <a:lumOff val="0"/>
                  <a:alpha val="50000"/>
                </a:schemeClr>
              </a:out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NEUTRAL TWEELS</a:t>
              </a:r>
              <a:endParaRPr lang="en-IN" sz="11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AutoShape 382">
              <a:extLst>
                <a:ext uri="{FF2B5EF4-FFF2-40B4-BE49-F238E27FC236}">
                  <a16:creationId xmlns:a16="http://schemas.microsoft.com/office/drawing/2014/main" id="{55965F1D-E180-4F59-EE0C-77AB0EE243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045" y="1845"/>
              <a:ext cx="0" cy="689"/>
            </a:xfrm>
            <a:prstGeom prst="straightConnector1">
              <a:avLst/>
            </a:prstGeom>
            <a:noFill/>
            <a:ln w="31750">
              <a:solidFill>
                <a:schemeClr val="accent5">
                  <a:lumMod val="100000"/>
                  <a:lumOff val="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383">
              <a:extLst>
                <a:ext uri="{FF2B5EF4-FFF2-40B4-BE49-F238E27FC236}">
                  <a16:creationId xmlns:a16="http://schemas.microsoft.com/office/drawing/2014/main" id="{EA02C889-B9FC-1D49-0FFA-19D0D10D9B9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045" y="5010"/>
              <a:ext cx="0" cy="689"/>
            </a:xfrm>
            <a:prstGeom prst="straightConnector1">
              <a:avLst/>
            </a:prstGeom>
            <a:noFill/>
            <a:ln w="31750">
              <a:solidFill>
                <a:schemeClr val="accent5">
                  <a:lumMod val="100000"/>
                  <a:lumOff val="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384">
              <a:extLst>
                <a:ext uri="{FF2B5EF4-FFF2-40B4-BE49-F238E27FC236}">
                  <a16:creationId xmlns:a16="http://schemas.microsoft.com/office/drawing/2014/main" id="{BD280477-F88B-3516-B9C8-E8F0A2E2762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045" y="3427"/>
              <a:ext cx="0" cy="689"/>
            </a:xfrm>
            <a:prstGeom prst="straightConnector1">
              <a:avLst/>
            </a:prstGeom>
            <a:noFill/>
            <a:ln w="31750">
              <a:solidFill>
                <a:schemeClr val="accent5">
                  <a:lumMod val="100000"/>
                  <a:lumOff val="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385">
              <a:extLst>
                <a:ext uri="{FF2B5EF4-FFF2-40B4-BE49-F238E27FC236}">
                  <a16:creationId xmlns:a16="http://schemas.microsoft.com/office/drawing/2014/main" id="{A99B6F04-AB24-7D39-183A-A02176F8221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540" y="3427"/>
              <a:ext cx="1545" cy="473"/>
            </a:xfrm>
            <a:prstGeom prst="straightConnector1">
              <a:avLst/>
            </a:prstGeom>
            <a:noFill/>
            <a:ln w="31750">
              <a:solidFill>
                <a:schemeClr val="accent5">
                  <a:lumMod val="100000"/>
                  <a:lumOff val="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386">
              <a:extLst>
                <a:ext uri="{FF2B5EF4-FFF2-40B4-BE49-F238E27FC236}">
                  <a16:creationId xmlns:a16="http://schemas.microsoft.com/office/drawing/2014/main" id="{E0EBAB34-0EB6-1CE9-5A50-6A0C7C71504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050" y="3427"/>
              <a:ext cx="1831" cy="397"/>
            </a:xfrm>
            <a:prstGeom prst="straightConnector1">
              <a:avLst/>
            </a:prstGeom>
            <a:noFill/>
            <a:ln w="31750">
              <a:solidFill>
                <a:schemeClr val="accent5">
                  <a:lumMod val="100000"/>
                  <a:lumOff val="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387">
              <a:extLst>
                <a:ext uri="{FF2B5EF4-FFF2-40B4-BE49-F238E27FC236}">
                  <a16:creationId xmlns:a16="http://schemas.microsoft.com/office/drawing/2014/main" id="{F983EB4D-F150-EAD8-4A83-8D661B04602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075" y="7230"/>
              <a:ext cx="0" cy="780"/>
            </a:xfrm>
            <a:prstGeom prst="straightConnector1">
              <a:avLst/>
            </a:prstGeom>
            <a:noFill/>
            <a:ln w="31750">
              <a:solidFill>
                <a:schemeClr val="accent5">
                  <a:lumMod val="100000"/>
                  <a:lumOff val="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388">
              <a:extLst>
                <a:ext uri="{FF2B5EF4-FFF2-40B4-BE49-F238E27FC236}">
                  <a16:creationId xmlns:a16="http://schemas.microsoft.com/office/drawing/2014/main" id="{76F38819-CCD7-41A2-D205-E7EDB4E10B8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005" y="6450"/>
              <a:ext cx="855" cy="30"/>
            </a:xfrm>
            <a:prstGeom prst="straightConnector1">
              <a:avLst/>
            </a:prstGeom>
            <a:noFill/>
            <a:ln w="31750">
              <a:solidFill>
                <a:schemeClr val="accent5">
                  <a:lumMod val="100000"/>
                  <a:lumOff val="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389">
              <a:extLst>
                <a:ext uri="{FF2B5EF4-FFF2-40B4-BE49-F238E27FC236}">
                  <a16:creationId xmlns:a16="http://schemas.microsoft.com/office/drawing/2014/main" id="{04115E3A-85FC-1B28-4E89-41CC3889E83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275" y="6480"/>
              <a:ext cx="975" cy="0"/>
            </a:xfrm>
            <a:prstGeom prst="straightConnector1">
              <a:avLst/>
            </a:prstGeom>
            <a:noFill/>
            <a:ln w="31750">
              <a:solidFill>
                <a:schemeClr val="accent5">
                  <a:lumMod val="100000"/>
                  <a:lumOff val="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43374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67838" y="1019175"/>
            <a:ext cx="10157562" cy="96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7522"/>
              </a:lnSpc>
              <a:spcBef>
                <a:spcPct val="0"/>
              </a:spcBef>
            </a:pPr>
            <a:r>
              <a:rPr lang="en-US" sz="6268" dirty="0">
                <a:solidFill>
                  <a:srgbClr val="FF3131"/>
                </a:solidFill>
                <a:latin typeface="Now Bold"/>
              </a:rPr>
              <a:t>FUTURE ENHANCEMENT</a:t>
            </a:r>
          </a:p>
        </p:txBody>
      </p:sp>
      <p:sp>
        <p:nvSpPr>
          <p:cNvPr id="17" name="AutoShape 17"/>
          <p:cNvSpPr/>
          <p:nvPr/>
        </p:nvSpPr>
        <p:spPr>
          <a:xfrm flipV="1">
            <a:off x="2567838" y="1981618"/>
            <a:ext cx="9776562" cy="7202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9CC4BA-86D7-DC31-2167-463F518136E7}"/>
              </a:ext>
            </a:extLst>
          </p:cNvPr>
          <p:cNvSpPr txBox="1"/>
          <p:nvPr/>
        </p:nvSpPr>
        <p:spPr>
          <a:xfrm>
            <a:off x="2567838" y="3331745"/>
            <a:ext cx="13357962" cy="4429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  <a:tabLst>
                <a:tab pos="1771650" algn="l"/>
              </a:tabLst>
            </a:pP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adaptive ensemble member weighting process is designed to emphasize the importance of different ensemble members, and avoid the effect of deleterious ensemble members.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  <a:tabLst>
                <a:tab pos="1771650" algn="l"/>
              </a:tabLst>
            </a:pPr>
            <a:endParaRPr lang="en-IN" sz="3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  <a:tabLst>
                <a:tab pos="1771650" algn="l"/>
              </a:tabLst>
            </a:pP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future internet comes with high requirements of information dissemination, which motivate the research community to find alternative solutions.</a:t>
            </a:r>
            <a:endParaRPr lang="en-IN" sz="3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67838" y="1019175"/>
            <a:ext cx="5801499" cy="969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522"/>
              </a:lnSpc>
              <a:spcBef>
                <a:spcPct val="0"/>
              </a:spcBef>
            </a:pPr>
            <a:r>
              <a:rPr lang="en-US" sz="6268">
                <a:solidFill>
                  <a:srgbClr val="FF3131"/>
                </a:solidFill>
                <a:latin typeface="Now Bold"/>
              </a:rPr>
              <a:t>REFERENCES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567838" y="2371661"/>
            <a:ext cx="1089490" cy="839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841"/>
              </a:lnSpc>
              <a:spcBef>
                <a:spcPct val="0"/>
              </a:spcBef>
            </a:pPr>
            <a:r>
              <a:rPr lang="en-US" sz="4957">
                <a:solidFill>
                  <a:srgbClr val="FF3131"/>
                </a:solidFill>
                <a:latin typeface="DM Sans Bold"/>
              </a:rPr>
              <a:t>01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567838" y="3678179"/>
            <a:ext cx="1089490" cy="839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841"/>
              </a:lnSpc>
              <a:spcBef>
                <a:spcPct val="0"/>
              </a:spcBef>
            </a:pPr>
            <a:r>
              <a:rPr lang="en-US" sz="4957">
                <a:solidFill>
                  <a:srgbClr val="FF3131"/>
                </a:solidFill>
                <a:latin typeface="DM Sans Bold"/>
              </a:rPr>
              <a:t>02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567838" y="4981950"/>
            <a:ext cx="1089490" cy="839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841"/>
              </a:lnSpc>
              <a:spcBef>
                <a:spcPct val="0"/>
              </a:spcBef>
            </a:pPr>
            <a:r>
              <a:rPr lang="en-US" sz="4957">
                <a:solidFill>
                  <a:srgbClr val="FF3131"/>
                </a:solidFill>
                <a:latin typeface="DM Sans Bold"/>
              </a:rPr>
              <a:t>03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567838" y="6288468"/>
            <a:ext cx="1089490" cy="839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841"/>
              </a:lnSpc>
              <a:spcBef>
                <a:spcPct val="0"/>
              </a:spcBef>
            </a:pPr>
            <a:r>
              <a:rPr lang="en-US" sz="4957">
                <a:solidFill>
                  <a:srgbClr val="FF3131"/>
                </a:solidFill>
                <a:latin typeface="DM Sans Bold"/>
              </a:rPr>
              <a:t>04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57328" y="2448343"/>
            <a:ext cx="11841391" cy="1140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7"/>
              </a:lnSpc>
            </a:pPr>
            <a:r>
              <a:rPr lang="en-US" sz="217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Rambocas, and J. Gama, “Marketing Research:</a:t>
            </a:r>
          </a:p>
          <a:p>
            <a:pPr>
              <a:lnSpc>
                <a:spcPts val="3007"/>
              </a:lnSpc>
            </a:pPr>
            <a:r>
              <a:rPr lang="en-US" sz="217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Role of Sentiment Analysis”. The 5th SNA-KDD Workshop’11. University of Porto, 2013. </a:t>
            </a:r>
          </a:p>
          <a:p>
            <a:pPr marL="0" lvl="0" indent="0" algn="l">
              <a:lnSpc>
                <a:spcPts val="3007"/>
              </a:lnSpc>
              <a:spcBef>
                <a:spcPct val="0"/>
              </a:spcBef>
            </a:pPr>
            <a:endParaRPr lang="en-US" sz="2179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657328" y="3739837"/>
            <a:ext cx="12062835" cy="759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7"/>
              </a:lnSpc>
            </a:pPr>
            <a:r>
              <a:rPr lang="en-US" sz="2179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K. Jose, N. Bhatia, and S. Krishna, </a:t>
            </a:r>
          </a:p>
          <a:p>
            <a:pPr marL="0" lvl="0" indent="0" algn="l">
              <a:lnSpc>
                <a:spcPts val="3007"/>
              </a:lnSpc>
              <a:spcBef>
                <a:spcPct val="0"/>
              </a:spcBef>
            </a:pPr>
            <a:r>
              <a:rPr lang="en-US" sz="2179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“TwitterSentimentAnalysis”. National Instituteof Technology Calicut, 2010.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657328" y="5033711"/>
            <a:ext cx="11841391" cy="1140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7"/>
              </a:lnSpc>
            </a:pPr>
            <a:r>
              <a:rPr lang="en-US" sz="2179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 Lai, “Extracting Strong Sentiment Trendfrom Twitter”. Stanford </a:t>
            </a:r>
          </a:p>
          <a:p>
            <a:pPr>
              <a:lnSpc>
                <a:spcPts val="3007"/>
              </a:lnSpc>
            </a:pPr>
            <a:r>
              <a:rPr lang="en-US" sz="2179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University, 2012.</a:t>
            </a:r>
          </a:p>
          <a:p>
            <a:pPr marL="0" lvl="0" indent="0" algn="l">
              <a:lnSpc>
                <a:spcPts val="3007"/>
              </a:lnSpc>
              <a:spcBef>
                <a:spcPct val="0"/>
              </a:spcBef>
            </a:pPr>
            <a:endParaRPr lang="en-US" sz="2179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657328" y="6327585"/>
            <a:ext cx="11841391" cy="1140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07"/>
              </a:lnSpc>
            </a:pPr>
            <a:r>
              <a:rPr lang="en-US" sz="2179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Y. Zhou, and Y. Fan, “ A Sociolinguistic Study of American Slang,”  Theory and Practice in Language Studies, 3(12), 2209–2213, 2013.  doi:10.4304/tpls.3.12.2209-2213 </a:t>
            </a:r>
          </a:p>
          <a:p>
            <a:pPr marL="0" lvl="0" indent="0" algn="l">
              <a:lnSpc>
                <a:spcPts val="3007"/>
              </a:lnSpc>
              <a:spcBef>
                <a:spcPct val="0"/>
              </a:spcBef>
            </a:pPr>
            <a:endParaRPr lang="en-US" sz="2179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utoShape 11"/>
          <p:cNvSpPr/>
          <p:nvPr/>
        </p:nvSpPr>
        <p:spPr>
          <a:xfrm flipH="1" flipV="1">
            <a:off x="2814990" y="3249057"/>
            <a:ext cx="666809" cy="0"/>
          </a:xfrm>
          <a:prstGeom prst="line">
            <a:avLst/>
          </a:prstGeom>
          <a:ln w="571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 flipH="1">
            <a:off x="2743367" y="4540551"/>
            <a:ext cx="666809" cy="0"/>
          </a:xfrm>
          <a:prstGeom prst="line">
            <a:avLst/>
          </a:prstGeom>
          <a:ln w="571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 flipH="1">
            <a:off x="2743367" y="5834425"/>
            <a:ext cx="666809" cy="0"/>
          </a:xfrm>
          <a:prstGeom prst="line">
            <a:avLst/>
          </a:prstGeom>
          <a:ln w="571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/>
          <p:cNvSpPr txBox="1"/>
          <p:nvPr/>
        </p:nvSpPr>
        <p:spPr>
          <a:xfrm>
            <a:off x="2567838" y="7543670"/>
            <a:ext cx="1089490" cy="839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841"/>
              </a:lnSpc>
              <a:spcBef>
                <a:spcPct val="0"/>
              </a:spcBef>
            </a:pPr>
            <a:r>
              <a:rPr lang="en-US" sz="4957">
                <a:solidFill>
                  <a:srgbClr val="FF3131"/>
                </a:solidFill>
                <a:latin typeface="DM Sans Bold"/>
              </a:rPr>
              <a:t>05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657328" y="7582787"/>
            <a:ext cx="11841391" cy="759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07"/>
              </a:lnSpc>
              <a:spcBef>
                <a:spcPct val="0"/>
              </a:spcBef>
            </a:pPr>
            <a:r>
              <a:rPr lang="en-US" sz="2179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A.H.Huang, D.C. Yen, &amp; X. Zhang, “Exploring the effects of emoticons,” Information &amp; Management, 45(7), 466–473, 2008</a:t>
            </a:r>
          </a:p>
        </p:txBody>
      </p:sp>
      <p:sp>
        <p:nvSpPr>
          <p:cNvPr id="16" name="AutoShape 16"/>
          <p:cNvSpPr/>
          <p:nvPr/>
        </p:nvSpPr>
        <p:spPr>
          <a:xfrm flipH="1">
            <a:off x="2743367" y="7089627"/>
            <a:ext cx="666809" cy="0"/>
          </a:xfrm>
          <a:prstGeom prst="line">
            <a:avLst/>
          </a:prstGeom>
          <a:ln w="571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2567838" y="1988820"/>
            <a:ext cx="5043698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 flipH="1">
            <a:off x="2743367" y="8411540"/>
            <a:ext cx="666809" cy="0"/>
          </a:xfrm>
          <a:prstGeom prst="line">
            <a:avLst/>
          </a:prstGeom>
          <a:ln w="571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1228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31193" y="2616990"/>
            <a:ext cx="8825613" cy="4795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057"/>
              </a:lnSpc>
            </a:pPr>
            <a:r>
              <a:rPr lang="en-US" sz="13612" spc="830">
                <a:solidFill>
                  <a:srgbClr val="FF3131"/>
                </a:solidFill>
                <a:latin typeface="Now Bold"/>
              </a:rPr>
              <a:t>Thank</a:t>
            </a:r>
          </a:p>
          <a:p>
            <a:pPr marL="0" lvl="0" indent="0" algn="ctr">
              <a:lnSpc>
                <a:spcPts val="19057"/>
              </a:lnSpc>
            </a:pPr>
            <a:r>
              <a:rPr lang="en-US" sz="13612" spc="830">
                <a:solidFill>
                  <a:srgbClr val="FF3131"/>
                </a:solidFill>
                <a:latin typeface="Now Bold"/>
              </a:rPr>
              <a:t>You</a:t>
            </a:r>
          </a:p>
        </p:txBody>
      </p:sp>
      <p:sp>
        <p:nvSpPr>
          <p:cNvPr id="3" name="AutoShape 3"/>
          <p:cNvSpPr/>
          <p:nvPr/>
        </p:nvSpPr>
        <p:spPr>
          <a:xfrm>
            <a:off x="6622151" y="4739138"/>
            <a:ext cx="5264594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6732599" y="7389023"/>
            <a:ext cx="5043698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2"/>
          <p:cNvSpPr txBox="1"/>
          <p:nvPr/>
        </p:nvSpPr>
        <p:spPr>
          <a:xfrm>
            <a:off x="-2705560" y="0"/>
            <a:ext cx="11529991" cy="1477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153"/>
              </a:lnSpc>
              <a:spcBef>
                <a:spcPct val="0"/>
              </a:spcBef>
            </a:pPr>
            <a:r>
              <a:rPr lang="en-US" sz="5400" dirty="0">
                <a:solidFill>
                  <a:srgbClr val="FF3131"/>
                </a:solidFill>
                <a:latin typeface="Now Bold"/>
              </a:rPr>
              <a:t>CONTENT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133600" y="2019300"/>
            <a:ext cx="7684765" cy="69177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b="1" u="none" strike="noStrik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Hardware/ software specifications</a:t>
            </a:r>
            <a:endParaRPr lang="en-US" sz="3600" b="1" u="none" strike="noStrik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sp>
        <p:nvSpPr>
          <p:cNvPr id="44" name="AutoShape 44"/>
          <p:cNvSpPr/>
          <p:nvPr/>
        </p:nvSpPr>
        <p:spPr>
          <a:xfrm flipV="1">
            <a:off x="1459235" y="1583228"/>
            <a:ext cx="3276600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23">
            <a:extLst>
              <a:ext uri="{FF2B5EF4-FFF2-40B4-BE49-F238E27FC236}">
                <a16:creationId xmlns:a16="http://schemas.microsoft.com/office/drawing/2014/main" id="{A64B019C-0589-6B39-A919-1B3C7A38E7A7}"/>
              </a:ext>
            </a:extLst>
          </p:cNvPr>
          <p:cNvSpPr txBox="1"/>
          <p:nvPr/>
        </p:nvSpPr>
        <p:spPr>
          <a:xfrm>
            <a:off x="9818365" y="2019300"/>
            <a:ext cx="7684765" cy="23934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40054" y="259081"/>
            <a:ext cx="14607892" cy="1074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9"/>
              </a:lnSpc>
            </a:pPr>
            <a:r>
              <a:rPr lang="en-US" sz="6600" dirty="0">
                <a:solidFill>
                  <a:srgbClr val="FF3131"/>
                </a:solidFill>
                <a:latin typeface="Now Bold"/>
              </a:rPr>
              <a:t>ABSTRACT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66800" y="1638300"/>
            <a:ext cx="15796395" cy="8262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000" b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introduces a Twitter Sentiment Analysis system.</a:t>
            </a:r>
          </a:p>
          <a:p>
            <a:pPr marL="457200" indent="-4572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000" b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system utilizes a Python script employing the </a:t>
            </a:r>
            <a:r>
              <a:rPr lang="en-US" sz="3000" b="0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Tweepy</a:t>
            </a:r>
            <a:r>
              <a:rPr lang="en-US" sz="3000" b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TextBlob libraries to extract, process, and analyze tweets from a pre-existing dataset.</a:t>
            </a:r>
          </a:p>
          <a:p>
            <a:pPr marL="457200" indent="-4572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000" b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sentiment analysis categorizes tweets as positive, negative, or neutral, and the results are presented through both textual output and dynamic visualizations. </a:t>
            </a:r>
          </a:p>
          <a:p>
            <a:pPr marL="457200" indent="-4572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000" b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integrates Matplotlib for graphical representations, showcasing the distribution of sentiments through pie and bar charts.</a:t>
            </a:r>
          </a:p>
          <a:p>
            <a:pPr marL="457200" indent="-4572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000" b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Additionally, the project explores the percentage distribution of positive, negative, and neutral tweets. </a:t>
            </a:r>
          </a:p>
          <a:p>
            <a:pPr marL="457200" indent="-4572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000" b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Through a modular and comprehensible design, the proposed system provides insights into the sentiment landscape of Twitter data, offering a valuable tool for sentiment analysis enthusiasts and researchers.</a:t>
            </a:r>
            <a:endParaRPr lang="en-US" sz="3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6934200" y="1181100"/>
            <a:ext cx="4267200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40054" y="723900"/>
            <a:ext cx="14607892" cy="1074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9"/>
              </a:lnSpc>
            </a:pPr>
            <a:r>
              <a:rPr lang="en-US" sz="7007">
                <a:solidFill>
                  <a:srgbClr val="FF3131"/>
                </a:solidFill>
                <a:latin typeface="Now Bold"/>
              </a:rPr>
              <a:t>INTRODUCTION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24336" y="2400300"/>
            <a:ext cx="15089357" cy="6123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25"/>
              </a:lnSpc>
            </a:pPr>
            <a:r>
              <a:rPr lang="en-US" sz="30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is vital for opinions and daily experiences. Online communities  like Twitter shape consumer perspectives and connect businesses directly. Organizations struggle with data extraction in such web-based applications.</a:t>
            </a:r>
          </a:p>
          <a:p>
            <a:pPr algn="just">
              <a:lnSpc>
                <a:spcPts val="4525"/>
              </a:lnSpc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4339"/>
              </a:lnSpc>
            </a:pPr>
            <a:r>
              <a:rPr lang="en-US" sz="3099" b="1" dirty="0">
                <a:solidFill>
                  <a:srgbClr val="FF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pPr marL="669289" lvl="1" indent="-334645" algn="just">
              <a:lnSpc>
                <a:spcPts val="4277"/>
              </a:lnSpc>
              <a:buFont typeface="Arial"/>
              <a:buChar char="•"/>
            </a:pPr>
            <a:r>
              <a:rPr lang="en-US" sz="30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Extracting sentiment from massive volumes of informal language, emotions, and short-form communication</a:t>
            </a:r>
          </a:p>
          <a:p>
            <a:pPr algn="just">
              <a:lnSpc>
                <a:spcPts val="4277"/>
              </a:lnSpc>
            </a:pPr>
            <a:endParaRPr lang="en-US" sz="3099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4339"/>
              </a:lnSpc>
            </a:pPr>
            <a:r>
              <a:rPr lang="en-US" sz="3099" b="1" dirty="0">
                <a:solidFill>
                  <a:srgbClr val="FF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marL="669289" lvl="1" indent="-334645" algn="just">
              <a:lnSpc>
                <a:spcPts val="4277"/>
              </a:lnSpc>
              <a:buFont typeface="Arial"/>
              <a:buChar char="•"/>
            </a:pPr>
            <a:r>
              <a:rPr lang="en-US" sz="30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program for sentiment analysis of customer reviews on products from Twitter data.</a:t>
            </a:r>
          </a:p>
        </p:txBody>
      </p:sp>
      <p:sp>
        <p:nvSpPr>
          <p:cNvPr id="4" name="AutoShape 4"/>
          <p:cNvSpPr/>
          <p:nvPr/>
        </p:nvSpPr>
        <p:spPr>
          <a:xfrm>
            <a:off x="5603786" y="1798320"/>
            <a:ext cx="7130459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8D4F3-5ED8-A53F-362A-1CD1C7628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0B6CEA10-E68D-D4E3-F2B5-3DB8F9B12C2F}"/>
              </a:ext>
            </a:extLst>
          </p:cNvPr>
          <p:cNvSpPr txBox="1"/>
          <p:nvPr/>
        </p:nvSpPr>
        <p:spPr>
          <a:xfrm>
            <a:off x="1840054" y="723900"/>
            <a:ext cx="14607892" cy="1074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9"/>
              </a:lnSpc>
            </a:pPr>
            <a:r>
              <a:rPr lang="en-US" sz="7007" dirty="0">
                <a:solidFill>
                  <a:srgbClr val="FF3131"/>
                </a:solidFill>
                <a:latin typeface="Now Bold"/>
              </a:rPr>
              <a:t>Applications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A00CAC7C-4622-19E7-ACAC-B8E731A6ED90}"/>
              </a:ext>
            </a:extLst>
          </p:cNvPr>
          <p:cNvSpPr txBox="1"/>
          <p:nvPr/>
        </p:nvSpPr>
        <p:spPr>
          <a:xfrm>
            <a:off x="1624336" y="2095500"/>
            <a:ext cx="15089357" cy="7635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30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is vital for opinions and daily experiences. Online communities  like Twitter shape consumer perspectives and connect businesses directly. Organizations struggle with data extraction in such web-based applications.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helps businesses grow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of product can be improved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Reviews can be automated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sources of application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can be used in social media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9BACDD44-E67F-9BA4-3FC5-7B21D500C52E}"/>
              </a:ext>
            </a:extLst>
          </p:cNvPr>
          <p:cNvSpPr/>
          <p:nvPr/>
        </p:nvSpPr>
        <p:spPr>
          <a:xfrm>
            <a:off x="5603786" y="1798320"/>
            <a:ext cx="7130459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044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E63D4-663A-C75C-8B13-FBDFA5E37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9CE37379-C1CE-7CE3-9263-B89F5F4BD369}"/>
              </a:ext>
            </a:extLst>
          </p:cNvPr>
          <p:cNvSpPr txBox="1"/>
          <p:nvPr/>
        </p:nvSpPr>
        <p:spPr>
          <a:xfrm>
            <a:off x="1840054" y="723900"/>
            <a:ext cx="14607892" cy="1074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9"/>
              </a:lnSpc>
            </a:pPr>
            <a:r>
              <a:rPr lang="en-US" sz="7007" dirty="0">
                <a:solidFill>
                  <a:srgbClr val="FF3131"/>
                </a:solidFill>
                <a:latin typeface="Now Bold"/>
              </a:rPr>
              <a:t>Advantages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28BEB470-407E-1296-62E7-C1822AF24EEA}"/>
              </a:ext>
            </a:extLst>
          </p:cNvPr>
          <p:cNvSpPr txBox="1"/>
          <p:nvPr/>
        </p:nvSpPr>
        <p:spPr>
          <a:xfrm>
            <a:off x="2057400" y="2872740"/>
            <a:ext cx="15089357" cy="4774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helps businesses grow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of product can be improved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Reviews can be automated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sources of application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can be used in social media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826E0112-3080-7BD4-E336-B5BDD81FD9F8}"/>
              </a:ext>
            </a:extLst>
          </p:cNvPr>
          <p:cNvSpPr/>
          <p:nvPr/>
        </p:nvSpPr>
        <p:spPr>
          <a:xfrm>
            <a:off x="5603786" y="1798320"/>
            <a:ext cx="7130459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465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27726-456A-EB39-9C09-B0B75792F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79DD8A6-0831-45CF-7588-0421BD3FA8EF}"/>
              </a:ext>
            </a:extLst>
          </p:cNvPr>
          <p:cNvSpPr txBox="1"/>
          <p:nvPr/>
        </p:nvSpPr>
        <p:spPr>
          <a:xfrm>
            <a:off x="1840054" y="723900"/>
            <a:ext cx="14607892" cy="1074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9"/>
              </a:lnSpc>
            </a:pPr>
            <a:r>
              <a:rPr lang="en-US" sz="7007" dirty="0">
                <a:solidFill>
                  <a:srgbClr val="FF3131"/>
                </a:solidFill>
                <a:latin typeface="Now Bold"/>
              </a:rPr>
              <a:t>Disadvantages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330F8E01-520E-0DF7-65C9-CB2B7999775E}"/>
              </a:ext>
            </a:extLst>
          </p:cNvPr>
          <p:cNvSpPr txBox="1"/>
          <p:nvPr/>
        </p:nvSpPr>
        <p:spPr>
          <a:xfrm>
            <a:off x="2057400" y="2872740"/>
            <a:ext cx="15089357" cy="4774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cant be accurate always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of process is highly dependent on data cleaning process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impact small business and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labours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of data analyst and data engineers for data cleaning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Misinformation of foul feed back can impact quality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B26919D1-64E2-F2FD-A268-D79F9B38D68B}"/>
              </a:ext>
            </a:extLst>
          </p:cNvPr>
          <p:cNvSpPr/>
          <p:nvPr/>
        </p:nvSpPr>
        <p:spPr>
          <a:xfrm>
            <a:off x="5603786" y="1798320"/>
            <a:ext cx="7130459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3843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2EF07E21-F69A-4C24-2825-3F49D462550B}"/>
              </a:ext>
            </a:extLst>
          </p:cNvPr>
          <p:cNvSpPr txBox="1"/>
          <p:nvPr/>
        </p:nvSpPr>
        <p:spPr>
          <a:xfrm>
            <a:off x="1840054" y="723900"/>
            <a:ext cx="14607892" cy="1074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9"/>
              </a:lnSpc>
            </a:pPr>
            <a:r>
              <a:rPr lang="en-US" sz="6000" dirty="0">
                <a:solidFill>
                  <a:srgbClr val="FF3131"/>
                </a:solidFill>
                <a:latin typeface="Now Bold"/>
              </a:rPr>
              <a:t>EXISTING SYSTEM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E6C05E4-DDE0-8E1D-CC5B-01877CB39FA4}"/>
              </a:ext>
            </a:extLst>
          </p:cNvPr>
          <p:cNvSpPr txBox="1"/>
          <p:nvPr/>
        </p:nvSpPr>
        <p:spPr>
          <a:xfrm>
            <a:off x="1624336" y="2400300"/>
            <a:ext cx="15089357" cy="6924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6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Lexicon-Based Approach</a:t>
            </a:r>
            <a:endParaRPr lang="en-US" sz="3600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6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lang="en-US" sz="3600" b="0" i="0" u="sng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 lexicon-based approach, sentiment analysis relies on predefined dictionaries or lexicons that contain words associated with specific sentiment scores (positive, negative, or neutral).</a:t>
            </a:r>
          </a:p>
          <a:p>
            <a:pPr lvl="1"/>
            <a:r>
              <a:rPr lang="en-US" sz="36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 Scoring</a:t>
            </a: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6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word in a text is assigned a sentiment score based on its presence in the lexicon. The overall sentiment of the text is determined by aggregating the scores of individual words.</a:t>
            </a:r>
          </a:p>
          <a:p>
            <a:pPr lvl="1"/>
            <a:r>
              <a:rPr lang="en-US" sz="36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Negation and Intensity</a:t>
            </a:r>
            <a:r>
              <a:rPr lang="en-US" sz="36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6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Some lexicon-based approaches consider negation (e.g., "not good") and intensity (e.g., "very good") to adjust sentiment scores accordingly.</a:t>
            </a:r>
          </a:p>
          <a:p>
            <a:pPr lvl="1"/>
            <a:r>
              <a:rPr lang="en-US" sz="36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Rule-Based: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Lexicon-based approaches are often rule-based and involve simple algorithms for calculating sentiment scores.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73EBFE9D-4500-EA7B-FBC9-7466A0739742}"/>
              </a:ext>
            </a:extLst>
          </p:cNvPr>
          <p:cNvSpPr/>
          <p:nvPr/>
        </p:nvSpPr>
        <p:spPr>
          <a:xfrm>
            <a:off x="5603786" y="1798320"/>
            <a:ext cx="7130459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35671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2EF07E21-F69A-4C24-2825-3F49D462550B}"/>
              </a:ext>
            </a:extLst>
          </p:cNvPr>
          <p:cNvSpPr txBox="1"/>
          <p:nvPr/>
        </p:nvSpPr>
        <p:spPr>
          <a:xfrm>
            <a:off x="1840054" y="723900"/>
            <a:ext cx="14607892" cy="1015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9"/>
              </a:lnSpc>
            </a:pPr>
            <a:r>
              <a:rPr lang="en-US" sz="5400" b="1" dirty="0">
                <a:solidFill>
                  <a:srgbClr val="FF3131"/>
                </a:solidFill>
                <a:latin typeface="Now Bold"/>
              </a:rPr>
              <a:t>PROPOSED SYSTEM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E6C05E4-DDE0-8E1D-CC5B-01877CB39FA4}"/>
              </a:ext>
            </a:extLst>
          </p:cNvPr>
          <p:cNvSpPr txBox="1"/>
          <p:nvPr/>
        </p:nvSpPr>
        <p:spPr>
          <a:xfrm>
            <a:off x="1674643" y="2705100"/>
            <a:ext cx="15089357" cy="5739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TextBlo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ML Approach</a:t>
            </a:r>
            <a:endParaRPr lang="en-US" sz="2800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800" b="1" i="0" u="sng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sz="28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TextBlob is a natural language processing (NLP) library in Python that provides a simple API for common NLP tasks, including sentiment analysis.</a:t>
            </a:r>
          </a:p>
          <a:p>
            <a:pPr algn="l">
              <a:lnSpc>
                <a:spcPct val="150000"/>
              </a:lnSpc>
            </a:pPr>
            <a:r>
              <a:rPr lang="en-US" sz="2800" b="1" i="0" u="sng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Algorithmic Approach</a:t>
            </a:r>
            <a:r>
              <a:rPr lang="en-US" sz="28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TextBlob uses a machine learning algorithm to analyze and classify the sentiment of a piece of text. It is based on a Naive Bayes classifier trained on a labeled dataset.</a:t>
            </a:r>
          </a:p>
          <a:p>
            <a:pPr algn="l">
              <a:lnSpc>
                <a:spcPct val="150000"/>
              </a:lnSpc>
            </a:pPr>
            <a:r>
              <a:rPr lang="en-US" sz="2800" b="1" i="0" u="sng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Pre-Trained Model</a:t>
            </a:r>
            <a:r>
              <a:rPr lang="en-US" sz="28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TextBlob comes with a pre-trained sentiment analysis model, which means it doesn't require explicit training on a specific dataset for general sentiment analysis tasks.</a:t>
            </a:r>
          </a:p>
          <a:p>
            <a:pPr algn="l">
              <a:lnSpc>
                <a:spcPct val="150000"/>
              </a:lnSpc>
            </a:pPr>
            <a:r>
              <a:rPr lang="en-US" sz="2800" b="1" i="0" u="sng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Strengths</a:t>
            </a:r>
            <a:r>
              <a:rPr lang="en-US" sz="28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is suitable for a wide range of natural language processing tasks, and its sentiment analysis capabilities are more versatile than simple lexicon-based methods.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73EBFE9D-4500-EA7B-FBC9-7466A0739742}"/>
              </a:ext>
            </a:extLst>
          </p:cNvPr>
          <p:cNvSpPr/>
          <p:nvPr/>
        </p:nvSpPr>
        <p:spPr>
          <a:xfrm>
            <a:off x="5867401" y="1739564"/>
            <a:ext cx="6629400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3870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953</Words>
  <Application>Microsoft Office PowerPoint</Application>
  <PresentationFormat>Custom</PresentationFormat>
  <Paragraphs>116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Now Bold</vt:lpstr>
      <vt:lpstr>Times New Roman</vt:lpstr>
      <vt:lpstr>Calibri</vt:lpstr>
      <vt:lpstr>DM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utilizing machine learning for an efficient</dc:title>
  <cp:lastModifiedBy>Raju Espi</cp:lastModifiedBy>
  <cp:revision>40</cp:revision>
  <cp:lastPrinted>2023-12-11T05:31:09Z</cp:lastPrinted>
  <dcterms:created xsi:type="dcterms:W3CDTF">2006-08-16T00:00:00Z</dcterms:created>
  <dcterms:modified xsi:type="dcterms:W3CDTF">2024-02-21T05:28:36Z</dcterms:modified>
  <dc:identifier>DAFz9WIG0fM</dc:identifier>
</cp:coreProperties>
</file>