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74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63" r:id="rId17"/>
    <p:sldId id="265" r:id="rId18"/>
    <p:sldId id="264" r:id="rId19"/>
  </p:sldIdLst>
  <p:sldSz cx="18288000" cy="10287000"/>
  <p:notesSz cx="6858000" cy="9144000"/>
  <p:embeddedFontLs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DM Sans Bold" panose="020B0604020202020204" charset="0"/>
      <p:regular r:id="rId25"/>
    </p:embeddedFont>
    <p:embeddedFont>
      <p:font typeface="Now Bold" panose="020B0604020202020204" charset="0"/>
      <p:regular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>
        <p:scale>
          <a:sx n="50" d="100"/>
          <a:sy n="50" d="100"/>
        </p:scale>
        <p:origin x="946" y="2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416109-70E5-49BC-B5D4-AF659CE25560}" type="datetimeFigureOut">
              <a:rPr lang="en-IN" smtClean="0"/>
              <a:t>25-11-2023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B76385-209B-40CC-8D41-7192F272F7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06134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B76385-209B-40CC-8D41-7192F272F717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3462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7801441" y="3203344"/>
            <a:ext cx="2685115" cy="1751983"/>
          </a:xfrm>
          <a:custGeom>
            <a:avLst/>
            <a:gdLst/>
            <a:ahLst/>
            <a:cxnLst/>
            <a:rect l="l" t="t" r="r" b="b"/>
            <a:pathLst>
              <a:path w="2685115" h="1751983">
                <a:moveTo>
                  <a:pt x="0" y="0"/>
                </a:moveTo>
                <a:lnTo>
                  <a:pt x="2685114" y="0"/>
                </a:lnTo>
                <a:lnTo>
                  <a:pt x="2685114" y="1751983"/>
                </a:lnTo>
                <a:lnTo>
                  <a:pt x="0" y="175198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087"/>
            </a:stretch>
          </a:blipFill>
          <a:ln cap="sq">
            <a:noFill/>
            <a:prstDash val="solid"/>
            <a:miter/>
          </a:ln>
        </p:spPr>
      </p:sp>
      <p:sp>
        <p:nvSpPr>
          <p:cNvPr id="3" name="TextBox 3"/>
          <p:cNvSpPr txBox="1"/>
          <p:nvPr/>
        </p:nvSpPr>
        <p:spPr>
          <a:xfrm>
            <a:off x="2017118" y="2147917"/>
            <a:ext cx="14253765" cy="990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59"/>
              </a:lnSpc>
            </a:pPr>
            <a:r>
              <a:rPr lang="en-US" sz="3299" b="1" dirty="0">
                <a:solidFill>
                  <a:srgbClr val="FF31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UTILIZING MACHINE LEARNING FOR AN EFFICIENT ANALYSIS OF CUSTOMER’S PERSPECTIVE FROM TWEETS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4352806" y="799737"/>
            <a:ext cx="9582388" cy="11247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553"/>
              </a:lnSpc>
              <a:spcBef>
                <a:spcPct val="0"/>
              </a:spcBef>
            </a:pPr>
            <a:r>
              <a:rPr lang="en-US" sz="3299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Industry Oriented Mini Project Presentation </a:t>
            </a:r>
          </a:p>
          <a:p>
            <a:pPr algn="ctr">
              <a:lnSpc>
                <a:spcPts val="4553"/>
              </a:lnSpc>
              <a:spcBef>
                <a:spcPct val="0"/>
              </a:spcBef>
            </a:pPr>
            <a:r>
              <a:rPr lang="en-US" sz="3299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3298805" y="8056664"/>
            <a:ext cx="11690390" cy="13879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632"/>
              </a:lnSpc>
            </a:pPr>
            <a:r>
              <a:rPr lang="en-US" sz="3299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Ms. K. Sailaja</a:t>
            </a:r>
          </a:p>
          <a:p>
            <a:pPr algn="ctr">
              <a:lnSpc>
                <a:spcPts val="4553"/>
              </a:lnSpc>
              <a:spcBef>
                <a:spcPct val="0"/>
              </a:spcBef>
            </a:pPr>
            <a:r>
              <a:rPr lang="en-US" sz="3299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Guru Nanak Institutions Technical Campus (Autonomous)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4682218" y="5177386"/>
            <a:ext cx="8923564" cy="233063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553"/>
              </a:lnSpc>
              <a:spcBef>
                <a:spcPct val="0"/>
              </a:spcBef>
            </a:pPr>
            <a:r>
              <a:rPr lang="en-US" sz="3299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</a:p>
          <a:p>
            <a:pPr algn="ctr">
              <a:lnSpc>
                <a:spcPts val="4553"/>
              </a:lnSpc>
              <a:spcBef>
                <a:spcPct val="0"/>
              </a:spcBef>
            </a:pPr>
            <a:r>
              <a:rPr lang="en-US" sz="3299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Earati Priyanka (20WJ1A0569)</a:t>
            </a:r>
          </a:p>
          <a:p>
            <a:pPr algn="ctr">
              <a:lnSpc>
                <a:spcPts val="4553"/>
              </a:lnSpc>
              <a:spcBef>
                <a:spcPct val="0"/>
              </a:spcBef>
            </a:pPr>
            <a:r>
              <a:rPr lang="en-US" sz="3299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Espi Sharoon Raj (20WJ1A0576)</a:t>
            </a:r>
          </a:p>
          <a:p>
            <a:pPr algn="ctr">
              <a:lnSpc>
                <a:spcPts val="4553"/>
              </a:lnSpc>
              <a:spcBef>
                <a:spcPct val="0"/>
              </a:spcBef>
            </a:pPr>
            <a:r>
              <a:rPr lang="en-US" sz="3299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Jakka Durga Prasad Reddy (20WJ1A05A8)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5580965" y="7569387"/>
            <a:ext cx="7126069" cy="5668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829"/>
              </a:lnSpc>
              <a:spcBef>
                <a:spcPct val="0"/>
              </a:spcBef>
            </a:pPr>
            <a:r>
              <a:rPr lang="en-US" sz="3499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 the Esteemed Guidance of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2EF07E21-F69A-4C24-2825-3F49D462550B}"/>
              </a:ext>
            </a:extLst>
          </p:cNvPr>
          <p:cNvSpPr txBox="1"/>
          <p:nvPr/>
        </p:nvSpPr>
        <p:spPr>
          <a:xfrm>
            <a:off x="1840054" y="723900"/>
            <a:ext cx="14607892" cy="10156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09"/>
              </a:lnSpc>
            </a:pPr>
            <a:r>
              <a:rPr lang="en-US" sz="5400" b="1" dirty="0">
                <a:solidFill>
                  <a:srgbClr val="FF3131"/>
                </a:solidFill>
                <a:latin typeface="Now Bold"/>
              </a:rPr>
              <a:t>PROPOSED SYSTEM</a:t>
            </a: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6E6C05E4-DDE0-8E1D-CC5B-01877CB39FA4}"/>
              </a:ext>
            </a:extLst>
          </p:cNvPr>
          <p:cNvSpPr txBox="1"/>
          <p:nvPr/>
        </p:nvSpPr>
        <p:spPr>
          <a:xfrm>
            <a:off x="1674643" y="2705100"/>
            <a:ext cx="15089357" cy="57395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800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TextBlo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800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ML Approach</a:t>
            </a:r>
            <a:endParaRPr lang="en-US" sz="2800" b="0" i="0" dirty="0">
              <a:solidFill>
                <a:srgbClr val="FF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lang="en-US" sz="2800" b="1" i="0" u="sng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Definition</a:t>
            </a:r>
            <a:r>
              <a:rPr lang="en-US" sz="2800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800" b="0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TextBlob is a natural language processing (NLP) library in Python that provides a simple API for common NLP tasks, including sentiment analysis.</a:t>
            </a:r>
          </a:p>
          <a:p>
            <a:pPr algn="l">
              <a:lnSpc>
                <a:spcPct val="150000"/>
              </a:lnSpc>
            </a:pPr>
            <a:r>
              <a:rPr lang="en-US" sz="2800" b="1" i="0" u="sng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Algorithmic Approach</a:t>
            </a:r>
            <a:r>
              <a:rPr lang="en-US" sz="2800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800" b="0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TextBlob uses a machine learning algorithm to analyze and classify the sentiment of a piece of text. It is based on a Naive Bayes classifier trained on a labeled dataset.</a:t>
            </a:r>
          </a:p>
          <a:p>
            <a:pPr algn="l">
              <a:lnSpc>
                <a:spcPct val="150000"/>
              </a:lnSpc>
            </a:pPr>
            <a:r>
              <a:rPr lang="en-US" sz="2800" b="1" i="0" u="sng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Pre-Trained Model</a:t>
            </a:r>
            <a:r>
              <a:rPr lang="en-US" sz="2800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800" b="0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TextBlob comes with a pre-trained sentiment analysis model, which means it doesn't require explicit training on a specific dataset for general sentiment analysis tasks.</a:t>
            </a:r>
          </a:p>
          <a:p>
            <a:pPr algn="l">
              <a:lnSpc>
                <a:spcPct val="150000"/>
              </a:lnSpc>
            </a:pPr>
            <a:r>
              <a:rPr lang="en-US" sz="2800" b="1" i="0" u="sng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Strengths</a:t>
            </a:r>
            <a:r>
              <a:rPr lang="en-US" sz="2800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800" b="0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It is suitable for a wide range of natural language processing tasks, and its sentiment analysis capabilities are more versatile than simple lexicon-based methods.</a:t>
            </a:r>
          </a:p>
        </p:txBody>
      </p:sp>
      <p:sp>
        <p:nvSpPr>
          <p:cNvPr id="4" name="AutoShape 4">
            <a:extLst>
              <a:ext uri="{FF2B5EF4-FFF2-40B4-BE49-F238E27FC236}">
                <a16:creationId xmlns:a16="http://schemas.microsoft.com/office/drawing/2014/main" id="{73EBFE9D-4500-EA7B-FBC9-7466A0739742}"/>
              </a:ext>
            </a:extLst>
          </p:cNvPr>
          <p:cNvSpPr/>
          <p:nvPr/>
        </p:nvSpPr>
        <p:spPr>
          <a:xfrm>
            <a:off x="5867401" y="1739564"/>
            <a:ext cx="6629400" cy="0"/>
          </a:xfrm>
          <a:prstGeom prst="line">
            <a:avLst/>
          </a:prstGeom>
          <a:ln w="476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538707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2EF07E21-F69A-4C24-2825-3F49D462550B}"/>
              </a:ext>
            </a:extLst>
          </p:cNvPr>
          <p:cNvSpPr txBox="1"/>
          <p:nvPr/>
        </p:nvSpPr>
        <p:spPr>
          <a:xfrm>
            <a:off x="1840054" y="546436"/>
            <a:ext cx="14607892" cy="10156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09"/>
              </a:lnSpc>
            </a:pPr>
            <a:r>
              <a:rPr lang="en-US" sz="5400" b="1" dirty="0">
                <a:solidFill>
                  <a:srgbClr val="FF3131"/>
                </a:solidFill>
                <a:latin typeface="Now Bold"/>
              </a:rPr>
              <a:t>SYSTEM ANALYSIS &amp; DESIGN</a:t>
            </a: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6E6C05E4-DDE0-8E1D-CC5B-01877CB39FA4}"/>
              </a:ext>
            </a:extLst>
          </p:cNvPr>
          <p:cNvSpPr txBox="1"/>
          <p:nvPr/>
        </p:nvSpPr>
        <p:spPr>
          <a:xfrm>
            <a:off x="1599321" y="1866900"/>
            <a:ext cx="15089357" cy="77856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71500" indent="-5715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100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3100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etching and analyzing tweets, visualizing sentiment, and presenting results. </a:t>
            </a:r>
          </a:p>
          <a:p>
            <a:pPr marL="571500" indent="-5715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100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Feasibility analysis confirms the project's operational, technical, and economic viability. System modeling, through use case, class, and sequence diagrams, provides a visual representation of the system's structure and interactions.</a:t>
            </a:r>
          </a:p>
          <a:p>
            <a:pPr marL="571500" indent="-5715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100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Risk analysis identifies potential challenges, with mitigation strategies focused on updates and performance. Security measures ensure data integrity and proper authentication.</a:t>
            </a:r>
          </a:p>
          <a:p>
            <a:pPr marL="571500" indent="-5715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100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Usability analysis emphasizes a clear interface and user training. Performance assessment focuses on execution times and scalability.</a:t>
            </a:r>
          </a:p>
          <a:p>
            <a:pPr marL="571500" indent="-5715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100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Maintenance analysis underscores modularity and documentation for seamless updates. </a:t>
            </a:r>
          </a:p>
          <a:p>
            <a:pPr algn="l">
              <a:lnSpc>
                <a:spcPct val="150000"/>
              </a:lnSpc>
            </a:pPr>
            <a:r>
              <a:rPr lang="en-US" sz="3100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In summary, the system analysis serves as a roadmap for the effective development and ongoing support of the Twitter Sentiment Analysis tool.</a:t>
            </a:r>
          </a:p>
        </p:txBody>
      </p:sp>
      <p:sp>
        <p:nvSpPr>
          <p:cNvPr id="4" name="AutoShape 4">
            <a:extLst>
              <a:ext uri="{FF2B5EF4-FFF2-40B4-BE49-F238E27FC236}">
                <a16:creationId xmlns:a16="http://schemas.microsoft.com/office/drawing/2014/main" id="{73EBFE9D-4500-EA7B-FBC9-7466A0739742}"/>
              </a:ext>
            </a:extLst>
          </p:cNvPr>
          <p:cNvSpPr/>
          <p:nvPr/>
        </p:nvSpPr>
        <p:spPr>
          <a:xfrm flipV="1">
            <a:off x="4343400" y="1562099"/>
            <a:ext cx="9677399" cy="0"/>
          </a:xfrm>
          <a:prstGeom prst="line">
            <a:avLst/>
          </a:prstGeom>
          <a:ln w="476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595023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69429B2-32A9-F009-0ADA-94DF95DE1E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399" y="566428"/>
            <a:ext cx="11125200" cy="83745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3669E23-DA5F-DF2B-C32A-5B2199F1279E}"/>
              </a:ext>
            </a:extLst>
          </p:cNvPr>
          <p:cNvSpPr txBox="1"/>
          <p:nvPr/>
        </p:nvSpPr>
        <p:spPr>
          <a:xfrm>
            <a:off x="8083677" y="9101435"/>
            <a:ext cx="21206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ARCHITECTURE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11629241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39F263E1-47F8-E35D-C535-FBF67566E0C2}"/>
              </a:ext>
            </a:extLst>
          </p:cNvPr>
          <p:cNvSpPr txBox="1"/>
          <p:nvPr/>
        </p:nvSpPr>
        <p:spPr>
          <a:xfrm>
            <a:off x="1840054" y="546436"/>
            <a:ext cx="14607892" cy="10156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09"/>
              </a:lnSpc>
            </a:pPr>
            <a:r>
              <a:rPr lang="en-US" sz="5400" b="1" dirty="0">
                <a:solidFill>
                  <a:srgbClr val="FF3131"/>
                </a:solidFill>
                <a:latin typeface="Now Bold"/>
              </a:rPr>
              <a:t>IMPLEMENTATION</a:t>
            </a:r>
          </a:p>
        </p:txBody>
      </p:sp>
      <p:sp>
        <p:nvSpPr>
          <p:cNvPr id="3" name="AutoShape 4">
            <a:extLst>
              <a:ext uri="{FF2B5EF4-FFF2-40B4-BE49-F238E27FC236}">
                <a16:creationId xmlns:a16="http://schemas.microsoft.com/office/drawing/2014/main" id="{DEA71C72-817B-F804-CD32-EEF40A3F59B4}"/>
              </a:ext>
            </a:extLst>
          </p:cNvPr>
          <p:cNvSpPr/>
          <p:nvPr/>
        </p:nvSpPr>
        <p:spPr>
          <a:xfrm flipV="1">
            <a:off x="6019801" y="1562099"/>
            <a:ext cx="6248400" cy="0"/>
          </a:xfrm>
          <a:prstGeom prst="line">
            <a:avLst/>
          </a:prstGeom>
          <a:ln w="476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D77915F-F703-7001-81FD-BC8BE08E69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0054" y="1669843"/>
            <a:ext cx="13294665" cy="86552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8375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TwitterClient Class:</a:t>
            </a:r>
          </a:p>
          <a:p>
            <a:pPr marL="800100" marR="0" lvl="1" indent="-3429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__init__: Initializes and authenticates Twitter API credentials.</a:t>
            </a:r>
          </a:p>
          <a:p>
            <a:pPr marL="800100" marR="0" lvl="1" indent="-3429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clean_tweet: Cleans tweet text for improved readability.</a:t>
            </a:r>
          </a:p>
          <a:p>
            <a:pPr marL="800100" marR="0" lvl="1" indent="-3429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get_tweet_sentiment: Classifies tweet sentiment using TextBlob.</a:t>
            </a:r>
          </a:p>
          <a:p>
            <a:pPr marL="0" marR="0" lvl="0" indent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Main Function:</a:t>
            </a:r>
          </a:p>
          <a:p>
            <a:pPr marL="800100" marR="0" lvl="1" indent="-3429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main: Orchestrates the program flow, fetching, cleaning, and analyzing tweets. Generates visualizations and prints results.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Visualization Functions:</a:t>
            </a:r>
          </a:p>
          <a:p>
            <a:pPr marL="800100" marR="0" lvl="1" indent="-3429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generate_pie_chart: Creates a pie chart for sentiment distribution.</a:t>
            </a:r>
          </a:p>
          <a:p>
            <a:pPr marL="800100" marR="0" lvl="1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generate_bar_chart: Develops a bar chart for additional sentiment insights.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and Scalability:</a:t>
            </a:r>
          </a:p>
          <a:p>
            <a:pPr marL="800100" marR="0" lvl="1" indent="-3429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optimize_execution_time: Optimizes sentiment analysis and visualization for faster execution.</a:t>
            </a:r>
          </a:p>
          <a:p>
            <a:pPr marL="800100" marR="0" lvl="1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evaluate_scalability: Assesses system performance with varying dataset sizes.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Documentation Functions:</a:t>
            </a:r>
          </a:p>
          <a:p>
            <a:pPr marL="800100" marR="0" lvl="1" indent="-3429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generate_methods_documentation: Creates documentation for methods and algorithms.</a:t>
            </a:r>
          </a:p>
          <a:p>
            <a:pPr marL="800100" marR="0" lvl="1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generate_results_documentation: Documents sentiment analysis outcomes.</a:t>
            </a:r>
          </a:p>
          <a:p>
            <a:pPr marL="800100" marR="0" lvl="1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log_challenges: Logs and resolves development challenges.</a:t>
            </a: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92410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">
            <a:extLst>
              <a:ext uri="{FF2B5EF4-FFF2-40B4-BE49-F238E27FC236}">
                <a16:creationId xmlns:a16="http://schemas.microsoft.com/office/drawing/2014/main" id="{7D995934-FCDD-E14C-8F10-E1C7090FFD2A}"/>
              </a:ext>
            </a:extLst>
          </p:cNvPr>
          <p:cNvSpPr txBox="1"/>
          <p:nvPr/>
        </p:nvSpPr>
        <p:spPr>
          <a:xfrm>
            <a:off x="-2667000" y="723900"/>
            <a:ext cx="9426292" cy="96180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409"/>
              </a:lnSpc>
            </a:pPr>
            <a:r>
              <a:rPr lang="en-US" sz="3600" b="1" dirty="0">
                <a:solidFill>
                  <a:srgbClr val="FF3131"/>
                </a:solidFill>
                <a:latin typeface="Now Bold"/>
              </a:rPr>
              <a:t>OUTPUT: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6C0CA1B-A8D5-125B-D570-BB65AB34093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6542"/>
          <a:stretch/>
        </p:blipFill>
        <p:spPr>
          <a:xfrm>
            <a:off x="1013002" y="2007138"/>
            <a:ext cx="14739899" cy="107896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BF57FFB-E406-C935-CD23-6454A8803CD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85"/>
          <a:stretch/>
        </p:blipFill>
        <p:spPr>
          <a:xfrm>
            <a:off x="1013002" y="3238500"/>
            <a:ext cx="14768788" cy="66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133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EFC39C7-00D9-DAE4-C11D-11FF16B56F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5200" y="2019300"/>
            <a:ext cx="8077200" cy="60579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674DFDC-BFA7-4E5F-8E24-A254394E52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47800"/>
            <a:ext cx="9855200" cy="739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3712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567838" y="1019175"/>
            <a:ext cx="5801499" cy="9696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7522"/>
              </a:lnSpc>
              <a:spcBef>
                <a:spcPct val="0"/>
              </a:spcBef>
            </a:pPr>
            <a:r>
              <a:rPr lang="en-US" sz="6268">
                <a:solidFill>
                  <a:srgbClr val="FF3131"/>
                </a:solidFill>
                <a:latin typeface="Now Bold"/>
              </a:rPr>
              <a:t>REFERENCES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2567838" y="2371661"/>
            <a:ext cx="1089490" cy="8392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841"/>
              </a:lnSpc>
              <a:spcBef>
                <a:spcPct val="0"/>
              </a:spcBef>
            </a:pPr>
            <a:r>
              <a:rPr lang="en-US" sz="4957">
                <a:solidFill>
                  <a:srgbClr val="FF3131"/>
                </a:solidFill>
                <a:latin typeface="DM Sans Bold"/>
              </a:rPr>
              <a:t>01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2567838" y="3678179"/>
            <a:ext cx="1089490" cy="8392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841"/>
              </a:lnSpc>
              <a:spcBef>
                <a:spcPct val="0"/>
              </a:spcBef>
            </a:pPr>
            <a:r>
              <a:rPr lang="en-US" sz="4957">
                <a:solidFill>
                  <a:srgbClr val="FF3131"/>
                </a:solidFill>
                <a:latin typeface="DM Sans Bold"/>
              </a:rPr>
              <a:t>02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2567838" y="4981950"/>
            <a:ext cx="1089490" cy="8392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841"/>
              </a:lnSpc>
              <a:spcBef>
                <a:spcPct val="0"/>
              </a:spcBef>
            </a:pPr>
            <a:r>
              <a:rPr lang="en-US" sz="4957">
                <a:solidFill>
                  <a:srgbClr val="FF3131"/>
                </a:solidFill>
                <a:latin typeface="DM Sans Bold"/>
              </a:rPr>
              <a:t>03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2567838" y="6288468"/>
            <a:ext cx="1089490" cy="8392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841"/>
              </a:lnSpc>
              <a:spcBef>
                <a:spcPct val="0"/>
              </a:spcBef>
            </a:pPr>
            <a:r>
              <a:rPr lang="en-US" sz="4957">
                <a:solidFill>
                  <a:srgbClr val="FF3131"/>
                </a:solidFill>
                <a:latin typeface="DM Sans Bold"/>
              </a:rPr>
              <a:t>04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3657328" y="2448343"/>
            <a:ext cx="11841391" cy="11408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007"/>
              </a:lnSpc>
            </a:pPr>
            <a:r>
              <a:rPr lang="en-US" sz="2179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M. Rambocas, and J. Gama, “Marketing Research:</a:t>
            </a:r>
          </a:p>
          <a:p>
            <a:pPr>
              <a:lnSpc>
                <a:spcPts val="3007"/>
              </a:lnSpc>
            </a:pPr>
            <a:r>
              <a:rPr lang="en-US" sz="2179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Role of Sentiment Analysis”. The 5th SNA-KDD Workshop’11. University of Porto, 2013. </a:t>
            </a:r>
          </a:p>
          <a:p>
            <a:pPr marL="0" lvl="0" indent="0" algn="l">
              <a:lnSpc>
                <a:spcPts val="3007"/>
              </a:lnSpc>
              <a:spcBef>
                <a:spcPct val="0"/>
              </a:spcBef>
            </a:pPr>
            <a:endParaRPr lang="en-US" sz="2179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3657328" y="3739837"/>
            <a:ext cx="12062835" cy="7598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007"/>
              </a:lnSpc>
            </a:pPr>
            <a:r>
              <a:rPr lang="en-US" sz="2179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 K. Jose, N. Bhatia, and S. Krishna, </a:t>
            </a:r>
          </a:p>
          <a:p>
            <a:pPr marL="0" lvl="0" indent="0" algn="l">
              <a:lnSpc>
                <a:spcPts val="3007"/>
              </a:lnSpc>
              <a:spcBef>
                <a:spcPct val="0"/>
              </a:spcBef>
            </a:pPr>
            <a:r>
              <a:rPr lang="en-US" sz="2179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“TwitterSentimentAnalysis”. National Instituteof Technology Calicut, 2010. 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3657328" y="5033711"/>
            <a:ext cx="11841391" cy="11408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007"/>
              </a:lnSpc>
            </a:pPr>
            <a:r>
              <a:rPr lang="en-US" sz="2179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P. Lai, “Extracting Strong Sentiment Trendfrom Twitter”. Stanford </a:t>
            </a:r>
          </a:p>
          <a:p>
            <a:pPr>
              <a:lnSpc>
                <a:spcPts val="3007"/>
              </a:lnSpc>
            </a:pPr>
            <a:r>
              <a:rPr lang="en-US" sz="2179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University, 2012.</a:t>
            </a:r>
          </a:p>
          <a:p>
            <a:pPr marL="0" lvl="0" indent="0" algn="l">
              <a:lnSpc>
                <a:spcPts val="3007"/>
              </a:lnSpc>
              <a:spcBef>
                <a:spcPct val="0"/>
              </a:spcBef>
            </a:pPr>
            <a:endParaRPr lang="en-US" sz="2179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3657328" y="6327585"/>
            <a:ext cx="11841391" cy="11408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007"/>
              </a:lnSpc>
            </a:pPr>
            <a:r>
              <a:rPr lang="en-US" sz="2179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Y. Zhou, and Y. Fan, “ A Sociolinguistic Study of American Slang,”  Theory and Practice in Language Studies, 3(12), 2209–2213, 2013.  doi:10.4304/tpls.3.12.2209-2213 </a:t>
            </a:r>
          </a:p>
          <a:p>
            <a:pPr marL="0" lvl="0" indent="0" algn="l">
              <a:lnSpc>
                <a:spcPts val="3007"/>
              </a:lnSpc>
              <a:spcBef>
                <a:spcPct val="0"/>
              </a:spcBef>
            </a:pPr>
            <a:endParaRPr lang="en-US" sz="2179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AutoShape 11"/>
          <p:cNvSpPr/>
          <p:nvPr/>
        </p:nvSpPr>
        <p:spPr>
          <a:xfrm flipH="1" flipV="1">
            <a:off x="2814990" y="3249057"/>
            <a:ext cx="666809" cy="0"/>
          </a:xfrm>
          <a:prstGeom prst="line">
            <a:avLst/>
          </a:prstGeom>
          <a:ln w="571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2" name="AutoShape 12"/>
          <p:cNvSpPr/>
          <p:nvPr/>
        </p:nvSpPr>
        <p:spPr>
          <a:xfrm flipH="1">
            <a:off x="2743367" y="4540551"/>
            <a:ext cx="666809" cy="0"/>
          </a:xfrm>
          <a:prstGeom prst="line">
            <a:avLst/>
          </a:prstGeom>
          <a:ln w="571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3" name="AutoShape 13"/>
          <p:cNvSpPr/>
          <p:nvPr/>
        </p:nvSpPr>
        <p:spPr>
          <a:xfrm flipH="1">
            <a:off x="2743367" y="5834425"/>
            <a:ext cx="666809" cy="0"/>
          </a:xfrm>
          <a:prstGeom prst="line">
            <a:avLst/>
          </a:prstGeom>
          <a:ln w="571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4" name="TextBox 14"/>
          <p:cNvSpPr txBox="1"/>
          <p:nvPr/>
        </p:nvSpPr>
        <p:spPr>
          <a:xfrm>
            <a:off x="2567838" y="7543670"/>
            <a:ext cx="1089490" cy="8392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841"/>
              </a:lnSpc>
              <a:spcBef>
                <a:spcPct val="0"/>
              </a:spcBef>
            </a:pPr>
            <a:r>
              <a:rPr lang="en-US" sz="4957">
                <a:solidFill>
                  <a:srgbClr val="FF3131"/>
                </a:solidFill>
                <a:latin typeface="DM Sans Bold"/>
              </a:rPr>
              <a:t>05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3657328" y="7582787"/>
            <a:ext cx="11841391" cy="7598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007"/>
              </a:lnSpc>
              <a:spcBef>
                <a:spcPct val="0"/>
              </a:spcBef>
            </a:pPr>
            <a:r>
              <a:rPr lang="en-US" sz="2179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A.H.Huang, D.C. Yen, &amp; X. Zhang, “Exploring the effects of emoticons,” Information &amp; Management, 45(7), 466–473, 2008</a:t>
            </a:r>
          </a:p>
        </p:txBody>
      </p:sp>
      <p:sp>
        <p:nvSpPr>
          <p:cNvPr id="16" name="AutoShape 16"/>
          <p:cNvSpPr/>
          <p:nvPr/>
        </p:nvSpPr>
        <p:spPr>
          <a:xfrm flipH="1">
            <a:off x="2743367" y="7089627"/>
            <a:ext cx="666809" cy="0"/>
          </a:xfrm>
          <a:prstGeom prst="line">
            <a:avLst/>
          </a:prstGeom>
          <a:ln w="571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7" name="AutoShape 17"/>
          <p:cNvSpPr/>
          <p:nvPr/>
        </p:nvSpPr>
        <p:spPr>
          <a:xfrm>
            <a:off x="2567838" y="1988820"/>
            <a:ext cx="5043698" cy="0"/>
          </a:xfrm>
          <a:prstGeom prst="line">
            <a:avLst/>
          </a:prstGeom>
          <a:ln w="476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8" name="AutoShape 18"/>
          <p:cNvSpPr/>
          <p:nvPr/>
        </p:nvSpPr>
        <p:spPr>
          <a:xfrm flipH="1">
            <a:off x="2743367" y="8411540"/>
            <a:ext cx="666809" cy="0"/>
          </a:xfrm>
          <a:prstGeom prst="line">
            <a:avLst/>
          </a:prstGeom>
          <a:ln w="571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F0846FEE-80FF-C548-0CA8-729B91DCA763}"/>
              </a:ext>
            </a:extLst>
          </p:cNvPr>
          <p:cNvSpPr txBox="1"/>
          <p:nvPr/>
        </p:nvSpPr>
        <p:spPr>
          <a:xfrm>
            <a:off x="2479896" y="3468589"/>
            <a:ext cx="13328207" cy="236071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9057"/>
              </a:lnSpc>
            </a:pPr>
            <a:r>
              <a:rPr lang="en-US" sz="13612" spc="830" dirty="0">
                <a:solidFill>
                  <a:srgbClr val="FF3131"/>
                </a:solidFill>
                <a:latin typeface="Now Bold"/>
              </a:rPr>
              <a:t>Any Queries?</a:t>
            </a:r>
          </a:p>
        </p:txBody>
      </p:sp>
    </p:spTree>
    <p:extLst>
      <p:ext uri="{BB962C8B-B14F-4D97-AF65-F5344CB8AC3E}">
        <p14:creationId xmlns:p14="http://schemas.microsoft.com/office/powerpoint/2010/main" val="30333515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731193" y="2616990"/>
            <a:ext cx="8825613" cy="47958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057"/>
              </a:lnSpc>
            </a:pPr>
            <a:r>
              <a:rPr lang="en-US" sz="13612" spc="830">
                <a:solidFill>
                  <a:srgbClr val="FF3131"/>
                </a:solidFill>
                <a:latin typeface="Now Bold"/>
              </a:rPr>
              <a:t>Thank</a:t>
            </a:r>
          </a:p>
          <a:p>
            <a:pPr marL="0" lvl="0" indent="0" algn="ctr">
              <a:lnSpc>
                <a:spcPts val="19057"/>
              </a:lnSpc>
            </a:pPr>
            <a:r>
              <a:rPr lang="en-US" sz="13612" spc="830">
                <a:solidFill>
                  <a:srgbClr val="FF3131"/>
                </a:solidFill>
                <a:latin typeface="Now Bold"/>
              </a:rPr>
              <a:t>You</a:t>
            </a:r>
          </a:p>
        </p:txBody>
      </p:sp>
      <p:sp>
        <p:nvSpPr>
          <p:cNvPr id="3" name="AutoShape 3"/>
          <p:cNvSpPr/>
          <p:nvPr/>
        </p:nvSpPr>
        <p:spPr>
          <a:xfrm>
            <a:off x="6622151" y="4739138"/>
            <a:ext cx="5264594" cy="0"/>
          </a:xfrm>
          <a:prstGeom prst="line">
            <a:avLst/>
          </a:prstGeom>
          <a:ln w="476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AutoShape 4"/>
          <p:cNvSpPr/>
          <p:nvPr/>
        </p:nvSpPr>
        <p:spPr>
          <a:xfrm>
            <a:off x="6732599" y="7389023"/>
            <a:ext cx="5043698" cy="0"/>
          </a:xfrm>
          <a:prstGeom prst="line">
            <a:avLst/>
          </a:prstGeom>
          <a:ln w="476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2"/>
          <p:cNvSpPr txBox="1"/>
          <p:nvPr/>
        </p:nvSpPr>
        <p:spPr>
          <a:xfrm>
            <a:off x="-2705560" y="0"/>
            <a:ext cx="11529991" cy="14773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3153"/>
              </a:lnSpc>
              <a:spcBef>
                <a:spcPct val="0"/>
              </a:spcBef>
            </a:pPr>
            <a:r>
              <a:rPr lang="en-US" sz="5400" dirty="0">
                <a:solidFill>
                  <a:srgbClr val="FF3131"/>
                </a:solidFill>
                <a:latin typeface="Now Bold"/>
              </a:rPr>
              <a:t>CONTENT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2133600" y="2019300"/>
            <a:ext cx="7684765" cy="710239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Domain Selection</a:t>
            </a:r>
          </a:p>
          <a:p>
            <a:pPr marL="457200" lvl="0" indent="-45720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 selection &amp; justification</a:t>
            </a: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3600" b="1" u="none" strike="noStrike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Requirements</a:t>
            </a: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3600" b="1" u="none" strike="noStrike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</a:t>
            </a: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  <a:endParaRPr lang="en-US" sz="3600" b="1" u="none" strike="noStrike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Analysis &amp; Design</a:t>
            </a: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3600" b="1" u="none" strike="noStrike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  <a:endParaRPr lang="en-US" sz="32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AutoShape 44"/>
          <p:cNvSpPr/>
          <p:nvPr/>
        </p:nvSpPr>
        <p:spPr>
          <a:xfrm flipV="1">
            <a:off x="1459235" y="1583228"/>
            <a:ext cx="3276600" cy="0"/>
          </a:xfrm>
          <a:prstGeom prst="line">
            <a:avLst/>
          </a:prstGeom>
          <a:ln w="476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3" name="TextBox 23">
            <a:extLst>
              <a:ext uri="{FF2B5EF4-FFF2-40B4-BE49-F238E27FC236}">
                <a16:creationId xmlns:a16="http://schemas.microsoft.com/office/drawing/2014/main" id="{A64B019C-0589-6B39-A919-1B3C7A38E7A7}"/>
              </a:ext>
            </a:extLst>
          </p:cNvPr>
          <p:cNvSpPr txBox="1"/>
          <p:nvPr/>
        </p:nvSpPr>
        <p:spPr>
          <a:xfrm>
            <a:off x="9818365" y="2019300"/>
            <a:ext cx="7684765" cy="239341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 &amp;Answers</a:t>
            </a: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648200" y="419100"/>
            <a:ext cx="9357576" cy="141795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962"/>
              </a:lnSpc>
              <a:spcBef>
                <a:spcPct val="0"/>
              </a:spcBef>
            </a:pPr>
            <a:r>
              <a:rPr lang="en-US" sz="7200" dirty="0">
                <a:solidFill>
                  <a:srgbClr val="FF3131"/>
                </a:solidFill>
                <a:latin typeface="DM Sans Bold"/>
              </a:rPr>
              <a:t>DOMAIN SELECTION</a:t>
            </a:r>
          </a:p>
        </p:txBody>
      </p:sp>
      <p:sp>
        <p:nvSpPr>
          <p:cNvPr id="3" name="AutoShape 3"/>
          <p:cNvSpPr/>
          <p:nvPr/>
        </p:nvSpPr>
        <p:spPr>
          <a:xfrm>
            <a:off x="4876800" y="1741701"/>
            <a:ext cx="8839200" cy="1"/>
          </a:xfrm>
          <a:prstGeom prst="line">
            <a:avLst/>
          </a:prstGeom>
          <a:ln w="476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TextBox 4"/>
          <p:cNvSpPr txBox="1"/>
          <p:nvPr/>
        </p:nvSpPr>
        <p:spPr>
          <a:xfrm>
            <a:off x="2057400" y="2141100"/>
            <a:ext cx="12926598" cy="11404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763"/>
              </a:lnSpc>
              <a:spcBef>
                <a:spcPct val="0"/>
              </a:spcBef>
            </a:pPr>
            <a:r>
              <a:rPr lang="en-US" sz="5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</a:t>
            </a:r>
            <a:r>
              <a:rPr lang="en-US" sz="5400" b="1" dirty="0">
                <a:solidFill>
                  <a:srgbClr val="FF31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</a:t>
            </a:r>
            <a:r>
              <a:rPr lang="en-US" sz="5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?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485900" y="3437577"/>
            <a:ext cx="14935200" cy="59093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201527" lvl="1" indent="-600764" algn="just">
              <a:buFont typeface="Arial"/>
              <a:buChar char="•"/>
            </a:pPr>
            <a:r>
              <a:rPr lang="en-US" sz="3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Abundance of Data: </a:t>
            </a:r>
            <a:r>
              <a:rPr lang="en-US" sz="32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Social media generates tons of data. Machine learning helps us sift through this massive amount efficiently.</a:t>
            </a:r>
          </a:p>
          <a:p>
            <a:pPr marL="600763" lvl="1" algn="just"/>
            <a:endParaRPr lang="en-US" sz="3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1527" lvl="1" indent="-600764" algn="just">
              <a:buFont typeface="Arial"/>
              <a:buChar char="•"/>
            </a:pPr>
            <a:r>
              <a:rPr lang="en-US" sz="3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Global insights: </a:t>
            </a:r>
            <a:r>
              <a:rPr lang="en-US" sz="32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Twitter is global. Analyzing sentiments here provides a broad, international perspective, crucial in our interconnected world.</a:t>
            </a:r>
          </a:p>
          <a:p>
            <a:pPr marL="600763" lvl="1" algn="just"/>
            <a:endParaRPr lang="en-US" sz="3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1527" lvl="1" indent="-600764" algn="just">
              <a:buFont typeface="Arial"/>
              <a:buChar char="•"/>
            </a:pPr>
            <a:r>
              <a:rPr lang="en-US" sz="3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Rapid Feedback: 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32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witter moves fast. Our domain allows us to capture and analyze sentiments in real-time, giving organizations an edge.</a:t>
            </a:r>
          </a:p>
          <a:p>
            <a:pPr marL="600763" lvl="1" algn="just"/>
            <a:endParaRPr lang="en-US" sz="32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1527" lvl="1" indent="-600764" algn="just">
              <a:buFont typeface="Arial"/>
              <a:buChar char="•"/>
            </a:pPr>
            <a:r>
              <a:rPr lang="en-US" sz="3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Wide Application: </a:t>
            </a:r>
            <a:r>
              <a:rPr lang="en-US" sz="32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By using machine learning, our project equips organizations to make informed decisions promptly, aligning with the fast-paced nature of social media dynamics.</a:t>
            </a:r>
            <a:r>
              <a:rPr lang="en-US" sz="3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042794" y="1028700"/>
            <a:ext cx="8202411" cy="10744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09"/>
              </a:lnSpc>
            </a:pPr>
            <a:r>
              <a:rPr lang="en-US" sz="7007">
                <a:solidFill>
                  <a:srgbClr val="000000"/>
                </a:solidFill>
                <a:latin typeface="Now Bold"/>
              </a:rPr>
              <a:t>WHY THIS</a:t>
            </a:r>
            <a:r>
              <a:rPr lang="en-US" sz="7007">
                <a:solidFill>
                  <a:srgbClr val="FFFBFB"/>
                </a:solidFill>
                <a:latin typeface="Now Bold"/>
              </a:rPr>
              <a:t> </a:t>
            </a:r>
            <a:r>
              <a:rPr lang="en-US" sz="7007">
                <a:solidFill>
                  <a:srgbClr val="FF3131"/>
                </a:solidFill>
                <a:latin typeface="Now Bold"/>
              </a:rPr>
              <a:t>TITLE</a:t>
            </a:r>
            <a:r>
              <a:rPr lang="en-US" sz="7007">
                <a:solidFill>
                  <a:srgbClr val="000000"/>
                </a:solidFill>
                <a:latin typeface="Now Bold"/>
              </a:rPr>
              <a:t>?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447799" y="2732906"/>
            <a:ext cx="16042115" cy="602107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669289" lvl="1" indent="-334645">
              <a:lnSpc>
                <a:spcPts val="4277"/>
              </a:lnSpc>
              <a:buFont typeface="Arial"/>
              <a:buChar char="•"/>
            </a:pPr>
            <a:r>
              <a:rPr lang="en-US" sz="3099" b="1" dirty="0">
                <a:solidFill>
                  <a:srgbClr val="FF31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ML as Tech:</a:t>
            </a:r>
            <a:r>
              <a:rPr lang="en-US" sz="3099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99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title says we're using Machine Learning tech to handle lots of customer feedback on Twitter.</a:t>
            </a:r>
          </a:p>
          <a:p>
            <a:pPr marL="669289" lvl="1" indent="-334645">
              <a:lnSpc>
                <a:spcPts val="4277"/>
              </a:lnSpc>
              <a:buFont typeface="Arial"/>
              <a:buChar char="•"/>
            </a:pPr>
            <a:r>
              <a:rPr lang="en-US" sz="3099" b="1" dirty="0">
                <a:solidFill>
                  <a:srgbClr val="FF31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Customer's View Matters:</a:t>
            </a:r>
            <a:r>
              <a:rPr lang="en-US" sz="3099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99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is all about understanding what customers think, so we can make products better based on what they say.</a:t>
            </a:r>
          </a:p>
          <a:p>
            <a:pPr marL="669289" lvl="1" indent="-334645">
              <a:lnSpc>
                <a:spcPts val="4277"/>
              </a:lnSpc>
              <a:buFont typeface="Arial"/>
              <a:buChar char="•"/>
            </a:pPr>
            <a:r>
              <a:rPr lang="en-US" sz="3099" b="1" dirty="0">
                <a:solidFill>
                  <a:srgbClr val="FF31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Decisions Made Easy:</a:t>
            </a:r>
            <a:r>
              <a:rPr lang="en-US" sz="3099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99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project helps businesses make smart choices fast, using tech to keep up with what customers want.</a:t>
            </a:r>
          </a:p>
          <a:p>
            <a:pPr>
              <a:lnSpc>
                <a:spcPts val="4277"/>
              </a:lnSpc>
            </a:pPr>
            <a:endParaRPr lang="en-US" sz="3099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4277"/>
              </a:lnSpc>
              <a:spcBef>
                <a:spcPct val="0"/>
              </a:spcBef>
            </a:pPr>
            <a:r>
              <a:rPr lang="en-US" sz="3099" b="1" dirty="0">
                <a:solidFill>
                  <a:srgbClr val="FF31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Justification:</a:t>
            </a:r>
          </a:p>
          <a:p>
            <a:pPr>
              <a:lnSpc>
                <a:spcPts val="4277"/>
              </a:lnSpc>
              <a:spcBef>
                <a:spcPct val="0"/>
              </a:spcBef>
            </a:pPr>
            <a:r>
              <a:rPr lang="en-US" sz="3099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title encapsulates the core objectives of our project - leveraging machine learning for a precise and efficient analysis of customer perspectives from tweets, aligning with the contemporary need for data-driven decision-making in the realm of social media.</a:t>
            </a:r>
          </a:p>
        </p:txBody>
      </p:sp>
      <p:sp>
        <p:nvSpPr>
          <p:cNvPr id="4" name="AutoShape 4"/>
          <p:cNvSpPr/>
          <p:nvPr/>
        </p:nvSpPr>
        <p:spPr>
          <a:xfrm>
            <a:off x="5042794" y="2103120"/>
            <a:ext cx="7445929" cy="0"/>
          </a:xfrm>
          <a:prstGeom prst="line">
            <a:avLst/>
          </a:prstGeom>
          <a:ln w="476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840054" y="259081"/>
            <a:ext cx="14607892" cy="10744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09"/>
              </a:lnSpc>
            </a:pPr>
            <a:r>
              <a:rPr lang="en-US" sz="6600" dirty="0">
                <a:solidFill>
                  <a:srgbClr val="FF3131"/>
                </a:solidFill>
                <a:latin typeface="Now Bold"/>
              </a:rPr>
              <a:t>ABSTRACT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66800" y="1638300"/>
            <a:ext cx="15796395" cy="82627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7200" indent="-457200" algn="just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3000" b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introduces a Twitter Sentiment Analysis system.</a:t>
            </a:r>
          </a:p>
          <a:p>
            <a:pPr marL="457200" indent="-457200" algn="just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3000" b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 system utilizes a Python script employing the </a:t>
            </a:r>
            <a:r>
              <a:rPr lang="en-US" sz="3000" b="0" dirty="0" err="1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Tweepy</a:t>
            </a:r>
            <a:r>
              <a:rPr lang="en-US" sz="3000" b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TextBlob libraries to extract, process, and analyze tweets from a pre-existing dataset.</a:t>
            </a:r>
          </a:p>
          <a:p>
            <a:pPr marL="457200" indent="-457200" algn="just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3000" b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 sentiment analysis categorizes tweets as positive, negative, or neutral, and the results are presented through both textual output and dynamic visualizations. </a:t>
            </a:r>
          </a:p>
          <a:p>
            <a:pPr marL="457200" indent="-457200" algn="just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3000" b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system integrates Matplotlib for graphical representations, showcasing the distribution of sentiments through pie and bar charts.</a:t>
            </a:r>
          </a:p>
          <a:p>
            <a:pPr marL="457200" indent="-457200" algn="just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3000" b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Additionally, the project explores the percentage distribution of positive, negative, and neutral tweets. </a:t>
            </a:r>
          </a:p>
          <a:p>
            <a:pPr marL="457200" indent="-457200" algn="just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3000" b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Through a modular and comprehensible design, the proposed system provides insights into the sentiment landscape of Twitter data, offering a valuable tool for sentiment analysis enthusiasts and researchers.</a:t>
            </a:r>
            <a:endParaRPr lang="en-US" sz="3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AutoShape 4"/>
          <p:cNvSpPr/>
          <p:nvPr/>
        </p:nvSpPr>
        <p:spPr>
          <a:xfrm>
            <a:off x="6934200" y="1181100"/>
            <a:ext cx="4267200" cy="0"/>
          </a:xfrm>
          <a:prstGeom prst="line">
            <a:avLst/>
          </a:prstGeom>
          <a:ln w="476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840054" y="723900"/>
            <a:ext cx="14607892" cy="10744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09"/>
              </a:lnSpc>
            </a:pPr>
            <a:r>
              <a:rPr lang="en-US" sz="7007">
                <a:solidFill>
                  <a:srgbClr val="FF3131"/>
                </a:solidFill>
                <a:latin typeface="Now Bold"/>
              </a:rPr>
              <a:t>INTRODUCTION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624336" y="2400300"/>
            <a:ext cx="15089357" cy="61236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525"/>
              </a:lnSpc>
            </a:pPr>
            <a:r>
              <a:rPr lang="en-US" sz="3099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Social media is vital for opinions and daily experiences. Online communities  like Twitter shape consumer perspectives and connect businesses directly. Organizations struggle with data extraction in such web-based applications.</a:t>
            </a:r>
          </a:p>
          <a:p>
            <a:pPr algn="just">
              <a:lnSpc>
                <a:spcPts val="4525"/>
              </a:lnSpc>
            </a:pP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ts val="4339"/>
              </a:lnSpc>
            </a:pPr>
            <a:r>
              <a:rPr lang="en-US" sz="3099" b="1" dirty="0">
                <a:solidFill>
                  <a:srgbClr val="FF31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Statement:</a:t>
            </a:r>
          </a:p>
          <a:p>
            <a:pPr marL="669289" lvl="1" indent="-334645" algn="just">
              <a:lnSpc>
                <a:spcPts val="4277"/>
              </a:lnSpc>
              <a:buFont typeface="Arial"/>
              <a:buChar char="•"/>
            </a:pPr>
            <a:r>
              <a:rPr lang="en-US" sz="3099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Extracting sentiment from massive volumes of informal language, emotions, and short-form communication</a:t>
            </a:r>
          </a:p>
          <a:p>
            <a:pPr algn="just">
              <a:lnSpc>
                <a:spcPts val="4277"/>
              </a:lnSpc>
            </a:pPr>
            <a:endParaRPr lang="en-US" sz="3099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ts val="4339"/>
              </a:lnSpc>
            </a:pPr>
            <a:r>
              <a:rPr lang="en-US" sz="3099" b="1" dirty="0">
                <a:solidFill>
                  <a:srgbClr val="FF31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Objective:</a:t>
            </a:r>
          </a:p>
          <a:p>
            <a:pPr marL="669289" lvl="1" indent="-334645" algn="just">
              <a:lnSpc>
                <a:spcPts val="4277"/>
              </a:lnSpc>
              <a:buFont typeface="Arial"/>
              <a:buChar char="•"/>
            </a:pPr>
            <a:r>
              <a:rPr lang="en-US" sz="3099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 a program for sentiment analysis of customer reviews on products from Twitter data.</a:t>
            </a:r>
          </a:p>
        </p:txBody>
      </p:sp>
      <p:sp>
        <p:nvSpPr>
          <p:cNvPr id="4" name="AutoShape 4"/>
          <p:cNvSpPr/>
          <p:nvPr/>
        </p:nvSpPr>
        <p:spPr>
          <a:xfrm>
            <a:off x="5603786" y="1798320"/>
            <a:ext cx="7130459" cy="0"/>
          </a:xfrm>
          <a:prstGeom prst="line">
            <a:avLst/>
          </a:prstGeom>
          <a:ln w="476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581400" y="723691"/>
            <a:ext cx="10450651" cy="8466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609"/>
              </a:lnSpc>
              <a:spcBef>
                <a:spcPct val="0"/>
              </a:spcBef>
            </a:pPr>
            <a:r>
              <a:rPr lang="en-US" sz="5507" u="none" strike="noStrike" dirty="0">
                <a:solidFill>
                  <a:srgbClr val="FF3131"/>
                </a:solidFill>
                <a:latin typeface="Now Bold"/>
              </a:rPr>
              <a:t>SYSTEM REQUIREMENTS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653789" y="2189813"/>
            <a:ext cx="11658600" cy="286616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just">
              <a:lnSpc>
                <a:spcPct val="150000"/>
              </a:lnSpc>
            </a:pPr>
            <a:r>
              <a:rPr lang="en-US" sz="3200" b="1" u="sng" strike="noStrike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HARDWARE REQUIREMENTS</a:t>
            </a:r>
          </a:p>
          <a:p>
            <a:pPr lvl="1" algn="just">
              <a:lnSpc>
                <a:spcPct val="150000"/>
              </a:lnSpc>
              <a:spcBef>
                <a:spcPct val="0"/>
              </a:spcBef>
            </a:pPr>
            <a:r>
              <a:rPr lang="en-US" sz="3200" u="none" strike="noStrike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Processor	: Dual Core 2 duo</a:t>
            </a:r>
          </a:p>
          <a:p>
            <a:pPr lvl="1" algn="just">
              <a:lnSpc>
                <a:spcPct val="150000"/>
              </a:lnSpc>
              <a:spcBef>
                <a:spcPct val="0"/>
              </a:spcBef>
            </a:pPr>
            <a:r>
              <a:rPr lang="en-US" sz="3200" u="none" strike="noStrike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 disk	: 250 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GB</a:t>
            </a:r>
            <a:r>
              <a:rPr lang="en-US" sz="3200" u="none" strike="noStrike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</a:t>
            </a:r>
          </a:p>
          <a:p>
            <a:pPr lvl="1" algn="just">
              <a:lnSpc>
                <a:spcPct val="150000"/>
              </a:lnSpc>
              <a:spcBef>
                <a:spcPct val="0"/>
              </a:spcBef>
            </a:pPr>
            <a:r>
              <a:rPr lang="en-US" sz="3200" u="none" strike="noStrike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Ram		: 2 GB DD 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3200" u="none" strike="noStrike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 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600201" y="5448300"/>
            <a:ext cx="10287000" cy="360483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just">
              <a:lnSpc>
                <a:spcPct val="150000"/>
              </a:lnSpc>
            </a:pPr>
            <a:r>
              <a:rPr lang="en-US" sz="3200" b="1" u="sng" strike="noStrike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REQUIREMENTS</a:t>
            </a:r>
          </a:p>
          <a:p>
            <a:pPr lvl="1" algn="just">
              <a:lnSpc>
                <a:spcPct val="150000"/>
              </a:lnSpc>
              <a:spcBef>
                <a:spcPct val="0"/>
              </a:spcBef>
            </a:pPr>
            <a:r>
              <a:rPr lang="en-US" sz="3200" u="none" strike="noStrike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 End		: HTML, CSS, Python</a:t>
            </a:r>
          </a:p>
          <a:p>
            <a:pPr lvl="1" algn="just">
              <a:lnSpc>
                <a:spcPct val="150000"/>
              </a:lnSpc>
              <a:spcBef>
                <a:spcPct val="0"/>
              </a:spcBef>
            </a:pPr>
            <a:r>
              <a:rPr lang="en-US" sz="3200" u="none" strike="noStrike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 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3200" u="none" strike="noStrike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nd		: MySql 5.5</a:t>
            </a:r>
          </a:p>
          <a:p>
            <a:pPr lvl="1" algn="just">
              <a:lnSpc>
                <a:spcPct val="150000"/>
              </a:lnSpc>
              <a:spcBef>
                <a:spcPct val="0"/>
              </a:spcBef>
            </a:pPr>
            <a:r>
              <a:rPr lang="en-US" sz="3200" u="none" strike="noStrike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	: Windows 7</a:t>
            </a:r>
          </a:p>
          <a:p>
            <a:pPr lvl="1" algn="just">
              <a:lnSpc>
                <a:spcPct val="150000"/>
              </a:lnSpc>
              <a:spcBef>
                <a:spcPct val="0"/>
              </a:spcBef>
            </a:pPr>
            <a:r>
              <a:rPr lang="en-US" sz="3200" u="none" strike="noStrike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			: Spyder, Pycharm</a:t>
            </a:r>
          </a:p>
        </p:txBody>
      </p:sp>
      <p:sp>
        <p:nvSpPr>
          <p:cNvPr id="5" name="AutoShape 5"/>
          <p:cNvSpPr/>
          <p:nvPr/>
        </p:nvSpPr>
        <p:spPr>
          <a:xfrm>
            <a:off x="4623070" y="1723816"/>
            <a:ext cx="8382000" cy="0"/>
          </a:xfrm>
          <a:prstGeom prst="line">
            <a:avLst/>
          </a:prstGeom>
          <a:ln w="476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pPr algn="ctr"/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E74B8861-EB2C-F0A8-7032-67BC0D217C57}"/>
              </a:ext>
            </a:extLst>
          </p:cNvPr>
          <p:cNvSpPr txBox="1"/>
          <p:nvPr/>
        </p:nvSpPr>
        <p:spPr>
          <a:xfrm>
            <a:off x="3918674" y="419100"/>
            <a:ext cx="10450651" cy="7886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609"/>
              </a:lnSpc>
              <a:spcBef>
                <a:spcPct val="0"/>
              </a:spcBef>
            </a:pPr>
            <a:r>
              <a:rPr lang="en-US" sz="4000" u="none" strike="noStrike" dirty="0">
                <a:solidFill>
                  <a:srgbClr val="FF3131"/>
                </a:solidFill>
                <a:latin typeface="Now Bold"/>
              </a:rPr>
              <a:t>SYSTEM REQUIREMENTS SPECIFIACTION</a:t>
            </a:r>
          </a:p>
        </p:txBody>
      </p:sp>
      <p:sp>
        <p:nvSpPr>
          <p:cNvPr id="3" name="AutoShape 5">
            <a:extLst>
              <a:ext uri="{FF2B5EF4-FFF2-40B4-BE49-F238E27FC236}">
                <a16:creationId xmlns:a16="http://schemas.microsoft.com/office/drawing/2014/main" id="{2D630F59-52B7-CC64-52FA-E1B766C42681}"/>
              </a:ext>
            </a:extLst>
          </p:cNvPr>
          <p:cNvSpPr/>
          <p:nvPr/>
        </p:nvSpPr>
        <p:spPr>
          <a:xfrm flipV="1">
            <a:off x="4114800" y="1257300"/>
            <a:ext cx="10134600" cy="0"/>
          </a:xfrm>
          <a:prstGeom prst="line">
            <a:avLst/>
          </a:prstGeom>
          <a:ln w="476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pPr algn="ctr"/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43D4CD-EFFE-3EB6-8CED-764BC975A4A3}"/>
              </a:ext>
            </a:extLst>
          </p:cNvPr>
          <p:cNvSpPr txBox="1"/>
          <p:nvPr/>
        </p:nvSpPr>
        <p:spPr>
          <a:xfrm>
            <a:off x="2209800" y="3189119"/>
            <a:ext cx="9144000" cy="39087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tweepy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==4.6.0</a:t>
            </a:r>
          </a:p>
          <a:p>
            <a:pPr>
              <a:lnSpc>
                <a:spcPct val="200000"/>
              </a:lnSpc>
            </a:pP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textblob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==0.17.1</a:t>
            </a:r>
          </a:p>
          <a:p>
            <a:pPr>
              <a:lnSpc>
                <a:spcPct val="200000"/>
              </a:lnSpc>
            </a:pP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==1.19.5</a:t>
            </a:r>
          </a:p>
          <a:p>
            <a:pPr>
              <a:lnSpc>
                <a:spcPct val="200000"/>
              </a:lnSpc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matplotlib==3.3.1</a:t>
            </a:r>
          </a:p>
        </p:txBody>
      </p:sp>
    </p:spTree>
    <p:extLst>
      <p:ext uri="{BB962C8B-B14F-4D97-AF65-F5344CB8AC3E}">
        <p14:creationId xmlns:p14="http://schemas.microsoft.com/office/powerpoint/2010/main" val="22409501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2EF07E21-F69A-4C24-2825-3F49D462550B}"/>
              </a:ext>
            </a:extLst>
          </p:cNvPr>
          <p:cNvSpPr txBox="1"/>
          <p:nvPr/>
        </p:nvSpPr>
        <p:spPr>
          <a:xfrm>
            <a:off x="1840054" y="723900"/>
            <a:ext cx="14607892" cy="10744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09"/>
              </a:lnSpc>
            </a:pPr>
            <a:r>
              <a:rPr lang="en-US" sz="6000" dirty="0">
                <a:solidFill>
                  <a:srgbClr val="FF3131"/>
                </a:solidFill>
                <a:latin typeface="Now Bold"/>
              </a:rPr>
              <a:t>EXISTING SYSTEM</a:t>
            </a: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6E6C05E4-DDE0-8E1D-CC5B-01877CB39FA4}"/>
              </a:ext>
            </a:extLst>
          </p:cNvPr>
          <p:cNvSpPr txBox="1"/>
          <p:nvPr/>
        </p:nvSpPr>
        <p:spPr>
          <a:xfrm>
            <a:off x="1624336" y="2400300"/>
            <a:ext cx="15089357" cy="69249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3600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Lexicon-Based Approach</a:t>
            </a:r>
            <a:endParaRPr lang="en-US" sz="3600" b="0" i="0" dirty="0">
              <a:solidFill>
                <a:srgbClr val="FF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3600" b="1" i="0" u="sng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Definition:</a:t>
            </a:r>
            <a:r>
              <a:rPr lang="en-US" sz="3600" b="0" i="0" u="sng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0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a lexicon-based approach, sentiment analysis relies on predefined dictionaries or lexicons that contain words associated with specific sentiment scores (positive, negative, or neutral).</a:t>
            </a:r>
          </a:p>
          <a:p>
            <a:pPr lvl="1"/>
            <a:r>
              <a:rPr lang="en-US" sz="3600" b="1" i="0" u="sng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Word Scoring</a:t>
            </a:r>
            <a:r>
              <a:rPr lang="en-US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3600" b="0" i="0" u="sng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0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Each word in a text is assigned a sentiment score based on its presence in the lexicon. The overall sentiment of the text is determined by aggregating the scores of individual words.</a:t>
            </a:r>
          </a:p>
          <a:p>
            <a:pPr lvl="1"/>
            <a:r>
              <a:rPr lang="en-US" sz="3600" b="1" i="0" u="sng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Negation and Intensity</a:t>
            </a:r>
            <a:r>
              <a:rPr lang="en-US" sz="3600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3600" b="0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Some lexicon-based approaches consider negation (e.g., "not good") and intensity (e.g., "very good") to adjust sentiment scores accordingly.</a:t>
            </a:r>
          </a:p>
          <a:p>
            <a:pPr lvl="1"/>
            <a:r>
              <a:rPr lang="en-US" sz="3600" b="1" i="0" u="sng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Rule-Based:</a:t>
            </a:r>
            <a:r>
              <a:rPr lang="en-US" sz="36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0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Lexicon-based approaches are often rule-based and involve simple algorithms for calculating sentiment scores.</a:t>
            </a:r>
          </a:p>
        </p:txBody>
      </p:sp>
      <p:sp>
        <p:nvSpPr>
          <p:cNvPr id="4" name="AutoShape 4">
            <a:extLst>
              <a:ext uri="{FF2B5EF4-FFF2-40B4-BE49-F238E27FC236}">
                <a16:creationId xmlns:a16="http://schemas.microsoft.com/office/drawing/2014/main" id="{73EBFE9D-4500-EA7B-FBC9-7466A0739742}"/>
              </a:ext>
            </a:extLst>
          </p:cNvPr>
          <p:cNvSpPr/>
          <p:nvPr/>
        </p:nvSpPr>
        <p:spPr>
          <a:xfrm>
            <a:off x="5603786" y="1798320"/>
            <a:ext cx="7130459" cy="0"/>
          </a:xfrm>
          <a:prstGeom prst="line">
            <a:avLst/>
          </a:prstGeom>
          <a:ln w="476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35671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</TotalTime>
  <Words>1272</Words>
  <Application>Microsoft Office PowerPoint</Application>
  <PresentationFormat>Custom</PresentationFormat>
  <Paragraphs>125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DM Sans Bold</vt:lpstr>
      <vt:lpstr>Times New Roman</vt:lpstr>
      <vt:lpstr>Now Bold</vt:lpstr>
      <vt:lpstr>Calibri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Copy of utilizing machine learning for an efficient</dc:title>
  <cp:lastModifiedBy>Raju Espi</cp:lastModifiedBy>
  <cp:revision>27</cp:revision>
  <dcterms:created xsi:type="dcterms:W3CDTF">2006-08-16T00:00:00Z</dcterms:created>
  <dcterms:modified xsi:type="dcterms:W3CDTF">2023-11-25T06:33:10Z</dcterms:modified>
  <dc:identifier>DAFz9WIG0fM</dc:identifier>
</cp:coreProperties>
</file>