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7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1" r:id="rId7"/>
    <p:sldId id="276" r:id="rId8"/>
    <p:sldId id="277" r:id="rId9"/>
    <p:sldId id="261" r:id="rId10"/>
    <p:sldId id="273" r:id="rId11"/>
    <p:sldId id="262" r:id="rId12"/>
    <p:sldId id="275" r:id="rId13"/>
    <p:sldId id="263" r:id="rId14"/>
    <p:sldId id="274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2" r:id="rId23"/>
  </p:sldIdLst>
  <p:sldSz cx="14630400" cy="8229600"/>
  <p:notesSz cx="8229600" cy="14630400"/>
  <p:embeddedFontLst>
    <p:embeddedFont>
      <p:font typeface="Arial Black" panose="020B0A04020102020204" pitchFamily="34" charset="0"/>
      <p:bold r:id="rId25"/>
    </p:embeddedFont>
    <p:embeddedFont>
      <p:font typeface="Bahnschrift SemiBold Condensed" panose="020B0502040204020203" pitchFamily="34" charset="0"/>
      <p:bold r:id="rId26"/>
    </p:embeddedFont>
    <p:embeddedFont>
      <p:font typeface="Goudy Stout" panose="0202090407030B020401" pitchFamily="18" charset="0"/>
      <p:regular r:id="rId27"/>
    </p:embeddedFont>
    <p:embeddedFont>
      <p:font typeface="Merriweather" panose="00000500000000000000" pitchFamily="2" charset="0"/>
      <p:regular r:id="rId28"/>
      <p:bold r:id="rId29"/>
    </p:embeddedFont>
    <p:embeddedFont>
      <p:font typeface="Merriweather Light" panose="00000400000000000000" pitchFamily="2" charset="0"/>
      <p:regular r:id="rId30"/>
    </p:embeddedFont>
    <p:embeddedFont>
      <p:font typeface="Trebuchet MS" panose="020B0603020202020204" pitchFamily="34" charset="0"/>
      <p:regular r:id="rId31"/>
      <p:bold r:id="rId32"/>
      <p:italic r:id="rId33"/>
      <p:boldItalic r:id="rId34"/>
    </p:embeddedFont>
    <p:embeddedFont>
      <p:font typeface="Wingdings 3" panose="05040102010807070707" pitchFamily="18" charset="2"/>
      <p:regular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2288" autoAdjust="0"/>
  </p:normalViewPr>
  <p:slideViewPr>
    <p:cSldViewPr snapToGrid="0" snapToObjects="1">
      <p:cViewPr varScale="1">
        <p:scale>
          <a:sx n="69" d="100"/>
          <a:sy n="69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211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8481" y="2885441"/>
            <a:ext cx="9320323" cy="1975562"/>
          </a:xfrm>
        </p:spPr>
        <p:txBody>
          <a:bodyPr anchor="b">
            <a:noAutofit/>
          </a:bodyPr>
          <a:lstStyle>
            <a:lvl1pPr algn="r">
              <a:defRPr sz="648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8481" y="4861000"/>
            <a:ext cx="9320323" cy="131627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9577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731520"/>
            <a:ext cx="10316002" cy="40843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349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39367" y="4358640"/>
            <a:ext cx="8669429" cy="457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6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58143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2318386"/>
            <a:ext cx="10316002" cy="3114552"/>
          </a:xfrm>
        </p:spPr>
        <p:txBody>
          <a:bodyPr anchor="b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8654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15264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731520"/>
            <a:ext cx="10305844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4423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8860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61208" y="731520"/>
            <a:ext cx="1565692" cy="630174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2" y="731520"/>
            <a:ext cx="8472180" cy="63017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540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970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47158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08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2308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642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3491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0525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7760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2454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89593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4495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4361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5985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753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3241041"/>
            <a:ext cx="10316002" cy="2191897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03248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40986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364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0635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0556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838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592707"/>
            <a:ext cx="5020842" cy="46569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7964" y="2592707"/>
            <a:ext cx="5020841" cy="4656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676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894" y="2593180"/>
            <a:ext cx="502274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894" y="3284695"/>
            <a:ext cx="5022748" cy="39649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06059" y="2593180"/>
            <a:ext cx="5022742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06062" y="3284695"/>
            <a:ext cx="5022740" cy="39649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322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881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1971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1798325"/>
            <a:ext cx="4625434" cy="153415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2554" y="617910"/>
            <a:ext cx="5416249" cy="66317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1" y="3332483"/>
            <a:ext cx="4625434" cy="3101339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476" indent="0">
              <a:buNone/>
              <a:defRPr sz="1680"/>
            </a:lvl2pPr>
            <a:lvl3pPr marL="1096951" indent="0">
              <a:buNone/>
              <a:defRPr sz="1440"/>
            </a:lvl3pPr>
            <a:lvl4pPr marL="1645427" indent="0">
              <a:buNone/>
              <a:defRPr sz="1200"/>
            </a:lvl4pPr>
            <a:lvl5pPr marL="2193901" indent="0">
              <a:buNone/>
              <a:defRPr sz="1200"/>
            </a:lvl5pPr>
            <a:lvl6pPr marL="2742377" indent="0">
              <a:buNone/>
              <a:defRPr sz="1200"/>
            </a:lvl6pPr>
            <a:lvl7pPr marL="3290852" indent="0">
              <a:buNone/>
              <a:defRPr sz="1200"/>
            </a:lvl7pPr>
            <a:lvl8pPr marL="3839328" indent="0">
              <a:buNone/>
              <a:defRPr sz="1200"/>
            </a:lvl8pPr>
            <a:lvl9pPr marL="438780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42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5760720"/>
            <a:ext cx="10316000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801" y="731520"/>
            <a:ext cx="10316002" cy="4614862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2" y="6440806"/>
            <a:ext cx="10316000" cy="808829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571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2592707"/>
            <a:ext cx="10316002" cy="4656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6160" y="7249635"/>
            <a:ext cx="109432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1" y="7249635"/>
            <a:ext cx="755713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08796" y="7249635"/>
            <a:ext cx="82000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7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0" r:id="rId23"/>
    <p:sldLayoutId id="2147483691" r:id="rId24"/>
    <p:sldLayoutId id="2147483692" r:id="rId25"/>
    <p:sldLayoutId id="2147483693" r:id="rId26"/>
    <p:sldLayoutId id="2147483694" r:id="rId27"/>
    <p:sldLayoutId id="2147483695" r:id="rId28"/>
    <p:sldLayoutId id="2147483696" r:id="rId29"/>
    <p:sldLayoutId id="2147483697" r:id="rId30"/>
    <p:sldLayoutId id="2147483698" r:id="rId31"/>
    <p:sldLayoutId id="2147483699" r:id="rId32"/>
    <p:sldLayoutId id="2147483700" r:id="rId33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208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986140" y="3363963"/>
            <a:ext cx="8570133" cy="771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050"/>
              </a:lnSpc>
              <a:buNone/>
            </a:pPr>
            <a:r>
              <a:rPr lang="en-US" sz="4400" dirty="0">
                <a:solidFill>
                  <a:schemeClr val="accent1"/>
                </a:solidFill>
              </a:rPr>
              <a:t>                       </a:t>
            </a:r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Goudy Stout" panose="0202090407030B020401" pitchFamily="18" charset="0"/>
              </a:rPr>
              <a:t>BFF</a:t>
            </a:r>
            <a:r>
              <a:rPr lang="en-US" sz="4400" dirty="0">
                <a:solidFill>
                  <a:schemeClr val="accent1"/>
                </a:solidFill>
              </a:rPr>
              <a:t> </a:t>
            </a:r>
          </a:p>
          <a:p>
            <a:pPr marL="0" indent="0" algn="ctr">
              <a:lnSpc>
                <a:spcPts val="6050"/>
              </a:lnSpc>
              <a:buNone/>
            </a:pPr>
            <a:r>
              <a:rPr lang="en-US" sz="44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            (BACHELORS FITNESS AND FOOD)</a:t>
            </a:r>
          </a:p>
        </p:txBody>
      </p:sp>
      <p:sp>
        <p:nvSpPr>
          <p:cNvPr id="4" name="Text 1"/>
          <p:cNvSpPr/>
          <p:nvPr/>
        </p:nvSpPr>
        <p:spPr>
          <a:xfrm>
            <a:off x="5742034" y="5908783"/>
            <a:ext cx="7416403" cy="871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                                  </a:t>
            </a:r>
            <a:r>
              <a:rPr lang="en-US" sz="2400" u="sng" dirty="0">
                <a:solidFill>
                  <a:schemeClr val="accent2">
                    <a:lumMod val="40000"/>
                    <a:lumOff val="60000"/>
                  </a:schemeClr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Case study</a:t>
            </a: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: 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            Fitness for urban Indian bachelors.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3D8E4C-502B-C7EC-DC6B-2D55874C9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860" y="-496376"/>
            <a:ext cx="4762500" cy="45758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F18F2C1-37F9-841B-7B00-E97651F97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84" y="401444"/>
            <a:ext cx="2327818" cy="30777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6C22CC-46B4-05E1-6463-CBE2598E6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473" y="4003289"/>
            <a:ext cx="2580840" cy="34122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ADBDAD-B716-62F0-52CC-0771B35A6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4299" y="4237462"/>
            <a:ext cx="2943922" cy="31780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D313E68-D6CF-9A09-D0A2-7A1F9FB0E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8313" y="301083"/>
            <a:ext cx="3275671" cy="31780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6772F16-ED00-BAD4-F5F8-9C5F858922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661" y="3819291"/>
            <a:ext cx="4284546" cy="397541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028B16C-7BC7-B616-69C2-6244A49F0D00}"/>
              </a:ext>
            </a:extLst>
          </p:cNvPr>
          <p:cNvSpPr txBox="1"/>
          <p:nvPr/>
        </p:nvSpPr>
        <p:spPr>
          <a:xfrm>
            <a:off x="3519602" y="1490022"/>
            <a:ext cx="7055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Low – Fidelity Wireframes : shaping The user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6B9DD60-DF3C-3F91-BA7B-5A075E170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02" y="3819291"/>
            <a:ext cx="30861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7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3065" y="580906"/>
            <a:ext cx="7717869" cy="12732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Mid-Fidelity Prototypes: Refining UX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713065" y="2159675"/>
            <a:ext cx="7717869" cy="1219438"/>
          </a:xfrm>
          <a:prstGeom prst="roundRect">
            <a:avLst>
              <a:gd name="adj" fmla="val 8998"/>
            </a:avLst>
          </a:prstGeom>
          <a:solidFill>
            <a:srgbClr val="09151A">
              <a:alpha val="95000"/>
            </a:srgbClr>
          </a:solidFill>
          <a:ln w="22860">
            <a:solidFill>
              <a:srgbClr val="3B82F6"/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90205" y="2159675"/>
            <a:ext cx="91440" cy="1219438"/>
          </a:xfrm>
          <a:prstGeom prst="roundRect">
            <a:avLst>
              <a:gd name="adj" fmla="val 93584"/>
            </a:avLst>
          </a:prstGeom>
          <a:solidFill>
            <a:srgbClr val="3B82F6"/>
          </a:solidFill>
          <a:ln/>
        </p:spPr>
      </p:sp>
      <p:sp>
        <p:nvSpPr>
          <p:cNvPr id="6" name="Text 3"/>
          <p:cNvSpPr/>
          <p:nvPr/>
        </p:nvSpPr>
        <p:spPr>
          <a:xfrm>
            <a:off x="1008221" y="2386251"/>
            <a:ext cx="2546747" cy="318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Detailed Wireframes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1008221" y="2826663"/>
            <a:ext cx="7196137" cy="3258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Interactive designs from low-fidelity.</a:t>
            </a:r>
            <a:endParaRPr lang="en-US" sz="1600" dirty="0"/>
          </a:p>
        </p:txBody>
      </p:sp>
      <p:sp>
        <p:nvSpPr>
          <p:cNvPr id="8" name="Shape 5"/>
          <p:cNvSpPr/>
          <p:nvPr/>
        </p:nvSpPr>
        <p:spPr>
          <a:xfrm>
            <a:off x="713065" y="3582829"/>
            <a:ext cx="7717869" cy="1219438"/>
          </a:xfrm>
          <a:prstGeom prst="roundRect">
            <a:avLst>
              <a:gd name="adj" fmla="val 8998"/>
            </a:avLst>
          </a:prstGeom>
          <a:solidFill>
            <a:srgbClr val="09151A">
              <a:alpha val="95000"/>
            </a:srgbClr>
          </a:solidFill>
          <a:ln w="22860">
            <a:solidFill>
              <a:srgbClr val="F97316"/>
            </a:solidFill>
            <a:prstDash val="solid"/>
          </a:ln>
        </p:spPr>
      </p:sp>
      <p:sp>
        <p:nvSpPr>
          <p:cNvPr id="9" name="Shape 6"/>
          <p:cNvSpPr/>
          <p:nvPr/>
        </p:nvSpPr>
        <p:spPr>
          <a:xfrm>
            <a:off x="690205" y="3582829"/>
            <a:ext cx="91440" cy="1219438"/>
          </a:xfrm>
          <a:prstGeom prst="roundRect">
            <a:avLst>
              <a:gd name="adj" fmla="val 93584"/>
            </a:avLst>
          </a:prstGeom>
          <a:solidFill>
            <a:srgbClr val="F97316"/>
          </a:solidFill>
          <a:ln/>
        </p:spPr>
      </p:sp>
      <p:sp>
        <p:nvSpPr>
          <p:cNvPr id="10" name="Text 7"/>
          <p:cNvSpPr/>
          <p:nvPr/>
        </p:nvSpPr>
        <p:spPr>
          <a:xfrm>
            <a:off x="1008221" y="3809405"/>
            <a:ext cx="2546747" cy="318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Refined User Flows</a:t>
            </a:r>
            <a:endParaRPr lang="en-US" sz="2000" dirty="0"/>
          </a:p>
        </p:txBody>
      </p:sp>
      <p:sp>
        <p:nvSpPr>
          <p:cNvPr id="11" name="Text 8"/>
          <p:cNvSpPr/>
          <p:nvPr/>
        </p:nvSpPr>
        <p:spPr>
          <a:xfrm>
            <a:off x="1008221" y="4249817"/>
            <a:ext cx="7196137" cy="3258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Clear interaction patterns for core features.</a:t>
            </a:r>
            <a:endParaRPr lang="en-US" sz="1600" dirty="0"/>
          </a:p>
        </p:txBody>
      </p:sp>
      <p:sp>
        <p:nvSpPr>
          <p:cNvPr id="12" name="Shape 9"/>
          <p:cNvSpPr/>
          <p:nvPr/>
        </p:nvSpPr>
        <p:spPr>
          <a:xfrm>
            <a:off x="713065" y="5005983"/>
            <a:ext cx="7717869" cy="1219438"/>
          </a:xfrm>
          <a:prstGeom prst="roundRect">
            <a:avLst>
              <a:gd name="adj" fmla="val 8998"/>
            </a:avLst>
          </a:prstGeom>
          <a:solidFill>
            <a:srgbClr val="09151A">
              <a:alpha val="95000"/>
            </a:srgbClr>
          </a:solidFill>
          <a:ln w="22860">
            <a:solidFill>
              <a:srgbClr val="10B981"/>
            </a:solidFill>
            <a:prstDash val="solid"/>
          </a:ln>
        </p:spPr>
      </p:sp>
      <p:sp>
        <p:nvSpPr>
          <p:cNvPr id="13" name="Shape 10"/>
          <p:cNvSpPr/>
          <p:nvPr/>
        </p:nvSpPr>
        <p:spPr>
          <a:xfrm>
            <a:off x="690205" y="5005983"/>
            <a:ext cx="91440" cy="1219438"/>
          </a:xfrm>
          <a:prstGeom prst="roundRect">
            <a:avLst>
              <a:gd name="adj" fmla="val 93584"/>
            </a:avLst>
          </a:prstGeom>
          <a:solidFill>
            <a:srgbClr val="10B981"/>
          </a:solidFill>
          <a:ln/>
        </p:spPr>
      </p:sp>
      <p:sp>
        <p:nvSpPr>
          <p:cNvPr id="14" name="Text 11"/>
          <p:cNvSpPr/>
          <p:nvPr/>
        </p:nvSpPr>
        <p:spPr>
          <a:xfrm>
            <a:off x="1008221" y="5232559"/>
            <a:ext cx="2546747" cy="318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Content Hierarchy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1008221" y="5672971"/>
            <a:ext cx="7196137" cy="3258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Structured for enhanced usability.</a:t>
            </a:r>
            <a:endParaRPr lang="en-US" sz="1600" dirty="0"/>
          </a:p>
        </p:txBody>
      </p:sp>
      <p:sp>
        <p:nvSpPr>
          <p:cNvPr id="16" name="Shape 13"/>
          <p:cNvSpPr/>
          <p:nvPr/>
        </p:nvSpPr>
        <p:spPr>
          <a:xfrm>
            <a:off x="713065" y="6429137"/>
            <a:ext cx="7717869" cy="1219438"/>
          </a:xfrm>
          <a:prstGeom prst="roundRect">
            <a:avLst>
              <a:gd name="adj" fmla="val 8998"/>
            </a:avLst>
          </a:prstGeom>
          <a:solidFill>
            <a:srgbClr val="09151A">
              <a:alpha val="95000"/>
            </a:srgbClr>
          </a:solidFill>
          <a:ln w="22860">
            <a:solidFill>
              <a:srgbClr val="1E3A8A"/>
            </a:solidFill>
            <a:prstDash val="solid"/>
          </a:ln>
        </p:spPr>
      </p:sp>
      <p:sp>
        <p:nvSpPr>
          <p:cNvPr id="17" name="Shape 14"/>
          <p:cNvSpPr/>
          <p:nvPr/>
        </p:nvSpPr>
        <p:spPr>
          <a:xfrm>
            <a:off x="690205" y="6429137"/>
            <a:ext cx="91440" cy="1219438"/>
          </a:xfrm>
          <a:prstGeom prst="roundRect">
            <a:avLst>
              <a:gd name="adj" fmla="val 93584"/>
            </a:avLst>
          </a:prstGeom>
          <a:solidFill>
            <a:srgbClr val="1E3A8A"/>
          </a:solidFill>
          <a:ln/>
        </p:spPr>
      </p:sp>
      <p:sp>
        <p:nvSpPr>
          <p:cNvPr id="18" name="Text 15"/>
          <p:cNvSpPr/>
          <p:nvPr/>
        </p:nvSpPr>
        <p:spPr>
          <a:xfrm>
            <a:off x="1008221" y="6655713"/>
            <a:ext cx="2546747" cy="318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Core Functionality</a:t>
            </a:r>
            <a:endParaRPr lang="en-US" sz="2000" dirty="0"/>
          </a:p>
        </p:txBody>
      </p:sp>
      <p:sp>
        <p:nvSpPr>
          <p:cNvPr id="19" name="Text 16"/>
          <p:cNvSpPr/>
          <p:nvPr/>
        </p:nvSpPr>
        <p:spPr>
          <a:xfrm>
            <a:off x="1008221" y="7096125"/>
            <a:ext cx="7196137" cy="3258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Essential functions tested pre-visuals.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D1C9AC-40E9-1DC9-266B-783B9FD8E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01447" y="29754"/>
            <a:ext cx="1830240" cy="36647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1FF172-184E-D4B3-6DC8-F848877D4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820" y="128031"/>
            <a:ext cx="1887130" cy="3664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46FF6A-096B-CB5C-BA1C-213F19387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9083" y="226878"/>
            <a:ext cx="1862866" cy="36647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43E7F2-396E-C30D-6F87-F26FFC35E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794" y="3980985"/>
            <a:ext cx="2065255" cy="38909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134D61-EA1D-3857-8F8E-2FD2D75C41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7423" y="4059819"/>
            <a:ext cx="1830240" cy="373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67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17920" y="1163836"/>
            <a:ext cx="7680960" cy="1306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1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High-Fidelity Prototypes: Finalizing BFF's UX</a:t>
            </a:r>
            <a:endParaRPr lang="en-US" sz="4100" dirty="0"/>
          </a:p>
        </p:txBody>
      </p:sp>
      <p:sp>
        <p:nvSpPr>
          <p:cNvPr id="4" name="Text 1"/>
          <p:cNvSpPr/>
          <p:nvPr/>
        </p:nvSpPr>
        <p:spPr>
          <a:xfrm>
            <a:off x="6217920" y="2783681"/>
            <a:ext cx="7680960" cy="6688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High-fidelity prototypes integrated refined UI, visual polish, and branding, validated through user testing to finalize the experience.</a:t>
            </a:r>
            <a:endParaRPr lang="en-US" sz="1600" dirty="0"/>
          </a:p>
        </p:txBody>
      </p:sp>
      <p:sp>
        <p:nvSpPr>
          <p:cNvPr id="5" name="Shape 2"/>
          <p:cNvSpPr/>
          <p:nvPr/>
        </p:nvSpPr>
        <p:spPr>
          <a:xfrm>
            <a:off x="6217920" y="3687723"/>
            <a:ext cx="3735943" cy="1584484"/>
          </a:xfrm>
          <a:prstGeom prst="roundRect">
            <a:avLst>
              <a:gd name="adj" fmla="val 6925"/>
            </a:avLst>
          </a:prstGeom>
          <a:solidFill>
            <a:srgbClr val="09151A">
              <a:alpha val="95000"/>
            </a:srgbClr>
          </a:solidFill>
          <a:ln w="22860">
            <a:solidFill>
              <a:srgbClr val="F97316"/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6195060" y="3687723"/>
            <a:ext cx="91440" cy="1584484"/>
          </a:xfrm>
          <a:prstGeom prst="roundRect">
            <a:avLst>
              <a:gd name="adj" fmla="val 96015"/>
            </a:avLst>
          </a:prstGeom>
          <a:solidFill>
            <a:srgbClr val="F97316"/>
          </a:solidFill>
          <a:ln/>
        </p:spPr>
      </p:sp>
      <p:sp>
        <p:nvSpPr>
          <p:cNvPr id="7" name="Text 4"/>
          <p:cNvSpPr/>
          <p:nvPr/>
        </p:nvSpPr>
        <p:spPr>
          <a:xfrm>
            <a:off x="6518315" y="3919538"/>
            <a:ext cx="2612946" cy="326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Refined UI Design</a:t>
            </a:r>
            <a:endParaRPr lang="en-US" sz="2050" dirty="0"/>
          </a:p>
        </p:txBody>
      </p:sp>
      <p:sp>
        <p:nvSpPr>
          <p:cNvPr id="8" name="Text 5"/>
          <p:cNvSpPr/>
          <p:nvPr/>
        </p:nvSpPr>
        <p:spPr>
          <a:xfrm>
            <a:off x="6518315" y="4371499"/>
            <a:ext cx="3203734" cy="6688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Seamless navigation and interactive components.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10162818" y="3687723"/>
            <a:ext cx="3736062" cy="1584484"/>
          </a:xfrm>
          <a:prstGeom prst="roundRect">
            <a:avLst>
              <a:gd name="adj" fmla="val 6925"/>
            </a:avLst>
          </a:prstGeom>
          <a:solidFill>
            <a:srgbClr val="09151A">
              <a:alpha val="95000"/>
            </a:srgbClr>
          </a:solidFill>
          <a:ln w="22860">
            <a:solidFill>
              <a:srgbClr val="F97316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0139958" y="3687723"/>
            <a:ext cx="91440" cy="1584484"/>
          </a:xfrm>
          <a:prstGeom prst="roundRect">
            <a:avLst>
              <a:gd name="adj" fmla="val 96015"/>
            </a:avLst>
          </a:prstGeom>
          <a:solidFill>
            <a:srgbClr val="F97316"/>
          </a:solidFill>
          <a:ln/>
        </p:spPr>
      </p:sp>
      <p:sp>
        <p:nvSpPr>
          <p:cNvPr id="11" name="Text 8"/>
          <p:cNvSpPr/>
          <p:nvPr/>
        </p:nvSpPr>
        <p:spPr>
          <a:xfrm>
            <a:off x="10463212" y="3919538"/>
            <a:ext cx="2689741" cy="326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Visual &amp; Brand Polish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10463212" y="4371499"/>
            <a:ext cx="3203853" cy="6688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Culturally relevant aesthetics with brand identity.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6217920" y="5481161"/>
            <a:ext cx="3735943" cy="1584484"/>
          </a:xfrm>
          <a:prstGeom prst="roundRect">
            <a:avLst>
              <a:gd name="adj" fmla="val 6925"/>
            </a:avLst>
          </a:prstGeom>
          <a:solidFill>
            <a:srgbClr val="09151A">
              <a:alpha val="95000"/>
            </a:srgbClr>
          </a:solidFill>
          <a:ln w="22860">
            <a:solidFill>
              <a:srgbClr val="F97316"/>
            </a:solidFill>
            <a:prstDash val="solid"/>
          </a:ln>
        </p:spPr>
      </p:sp>
      <p:sp>
        <p:nvSpPr>
          <p:cNvPr id="14" name="Shape 11"/>
          <p:cNvSpPr/>
          <p:nvPr/>
        </p:nvSpPr>
        <p:spPr>
          <a:xfrm>
            <a:off x="6195060" y="5481161"/>
            <a:ext cx="91440" cy="1584484"/>
          </a:xfrm>
          <a:prstGeom prst="roundRect">
            <a:avLst>
              <a:gd name="adj" fmla="val 96015"/>
            </a:avLst>
          </a:prstGeom>
          <a:solidFill>
            <a:srgbClr val="F97316"/>
          </a:solidFill>
          <a:ln/>
        </p:spPr>
      </p:sp>
      <p:sp>
        <p:nvSpPr>
          <p:cNvPr id="15" name="Text 12"/>
          <p:cNvSpPr/>
          <p:nvPr/>
        </p:nvSpPr>
        <p:spPr>
          <a:xfrm>
            <a:off x="6518315" y="5712976"/>
            <a:ext cx="2612946" cy="326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User Validation</a:t>
            </a:r>
            <a:endParaRPr lang="en-US" sz="2050" dirty="0"/>
          </a:p>
        </p:txBody>
      </p:sp>
      <p:sp>
        <p:nvSpPr>
          <p:cNvPr id="16" name="Text 13"/>
          <p:cNvSpPr/>
          <p:nvPr/>
        </p:nvSpPr>
        <p:spPr>
          <a:xfrm>
            <a:off x="6518315" y="6164937"/>
            <a:ext cx="3203734" cy="6688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Testing confirmed ease of use and high engagement.</a:t>
            </a: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0EFC804-E2DB-3B1C-BAC3-EAFF4E08F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87" y="241056"/>
            <a:ext cx="2428816" cy="37399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21ED5B-6078-E17D-1DB7-33E51A7F9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189" y="241056"/>
            <a:ext cx="2293934" cy="37399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079162-F8E8-216C-4C51-5541DAA12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522" y="213768"/>
            <a:ext cx="2430966" cy="37399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8E5DAB-F24A-D4D3-CC04-5077C1086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2802" y="241056"/>
            <a:ext cx="2428817" cy="37815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08DFC1B-83A8-417E-61D3-D8881FE429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4196" y="4248616"/>
            <a:ext cx="2430966" cy="396295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A3AE79A-0534-DFCF-D780-DE5D3582CF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9289" y="4114800"/>
            <a:ext cx="2252652" cy="40837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08E142C-54A0-D31E-5B15-EA9DB0D06C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6068" y="4207037"/>
            <a:ext cx="1929082" cy="388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39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341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45914" y="507444"/>
            <a:ext cx="7852172" cy="11532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36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UI Design </a:t>
            </a:r>
            <a:r>
              <a:rPr lang="en-US" sz="3600" dirty="0" err="1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System:BFF's</a:t>
            </a:r>
            <a:r>
              <a:rPr lang="en-US" sz="36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Visual Language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645914" y="1937504"/>
            <a:ext cx="7852172" cy="590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FitLife's UI Design System ensures visual consistency and culturally resonant experiences.</a:t>
            </a:r>
            <a:endParaRPr lang="en-US" sz="1450" dirty="0"/>
          </a:p>
        </p:txBody>
      </p:sp>
      <p:sp>
        <p:nvSpPr>
          <p:cNvPr id="5" name="Shape 2"/>
          <p:cNvSpPr/>
          <p:nvPr/>
        </p:nvSpPr>
        <p:spPr>
          <a:xfrm>
            <a:off x="645914" y="2735580"/>
            <a:ext cx="7852172" cy="1109186"/>
          </a:xfrm>
          <a:prstGeom prst="roundRect">
            <a:avLst>
              <a:gd name="adj" fmla="val 9893"/>
            </a:avLst>
          </a:prstGeom>
          <a:solidFill>
            <a:srgbClr val="09151A">
              <a:alpha val="95000"/>
            </a:srgbClr>
          </a:solidFill>
          <a:ln w="22860">
            <a:solidFill>
              <a:srgbClr val="1E3A8A"/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623054" y="2735580"/>
            <a:ext cx="91440" cy="1109186"/>
          </a:xfrm>
          <a:prstGeom prst="roundRect">
            <a:avLst>
              <a:gd name="adj" fmla="val 84771"/>
            </a:avLst>
          </a:prstGeom>
          <a:solidFill>
            <a:srgbClr val="1E3A8A"/>
          </a:solidFill>
          <a:ln/>
        </p:spPr>
      </p:sp>
      <p:sp>
        <p:nvSpPr>
          <p:cNvPr id="7" name="Text 4"/>
          <p:cNvSpPr/>
          <p:nvPr/>
        </p:nvSpPr>
        <p:spPr>
          <a:xfrm>
            <a:off x="921901" y="2942987"/>
            <a:ext cx="2306955" cy="288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Color Palette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921901" y="3342084"/>
            <a:ext cx="7368778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Vibrant </a:t>
            </a:r>
            <a:r>
              <a:rPr lang="en-US" sz="1450" dirty="0">
                <a:solidFill>
                  <a:srgbClr val="3B82F6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blues</a:t>
            </a:r>
            <a:r>
              <a:rPr lang="en-US" sz="14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and </a:t>
            </a:r>
            <a:r>
              <a:rPr lang="en-US" sz="1450" dirty="0">
                <a:solidFill>
                  <a:srgbClr val="F97316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Indian accents</a:t>
            </a:r>
            <a:r>
              <a:rPr lang="en-US" sz="14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for trust and cultural warmth.</a:t>
            </a:r>
            <a:endParaRPr lang="en-US" sz="1450" dirty="0"/>
          </a:p>
        </p:txBody>
      </p:sp>
      <p:sp>
        <p:nvSpPr>
          <p:cNvPr id="9" name="Shape 6"/>
          <p:cNvSpPr/>
          <p:nvPr/>
        </p:nvSpPr>
        <p:spPr>
          <a:xfrm>
            <a:off x="645914" y="4029313"/>
            <a:ext cx="7852172" cy="1109186"/>
          </a:xfrm>
          <a:prstGeom prst="roundRect">
            <a:avLst>
              <a:gd name="adj" fmla="val 9893"/>
            </a:avLst>
          </a:prstGeom>
          <a:solidFill>
            <a:srgbClr val="09151A">
              <a:alpha val="95000"/>
            </a:srgbClr>
          </a:solidFill>
          <a:ln w="22860">
            <a:solidFill>
              <a:srgbClr val="F97316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623054" y="4029313"/>
            <a:ext cx="91440" cy="1109186"/>
          </a:xfrm>
          <a:prstGeom prst="roundRect">
            <a:avLst>
              <a:gd name="adj" fmla="val 84771"/>
            </a:avLst>
          </a:prstGeom>
          <a:solidFill>
            <a:srgbClr val="F97316"/>
          </a:solidFill>
          <a:ln/>
        </p:spPr>
      </p:sp>
      <p:sp>
        <p:nvSpPr>
          <p:cNvPr id="11" name="Text 8"/>
          <p:cNvSpPr/>
          <p:nvPr/>
        </p:nvSpPr>
        <p:spPr>
          <a:xfrm>
            <a:off x="921901" y="4236720"/>
            <a:ext cx="2306955" cy="288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Typography</a:t>
            </a:r>
            <a:endParaRPr lang="en-US" sz="1800" dirty="0"/>
          </a:p>
        </p:txBody>
      </p:sp>
      <p:sp>
        <p:nvSpPr>
          <p:cNvPr id="12" name="Text 9"/>
          <p:cNvSpPr/>
          <p:nvPr/>
        </p:nvSpPr>
        <p:spPr>
          <a:xfrm>
            <a:off x="921901" y="4635818"/>
            <a:ext cx="7368778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Modern, sans-serif typefaces for mobile readability and clear hierarchy.</a:t>
            </a:r>
            <a:endParaRPr lang="en-US" sz="1450" dirty="0"/>
          </a:p>
        </p:txBody>
      </p:sp>
      <p:sp>
        <p:nvSpPr>
          <p:cNvPr id="13" name="Shape 10"/>
          <p:cNvSpPr/>
          <p:nvPr/>
        </p:nvSpPr>
        <p:spPr>
          <a:xfrm>
            <a:off x="645914" y="5323046"/>
            <a:ext cx="7852172" cy="1109186"/>
          </a:xfrm>
          <a:prstGeom prst="roundRect">
            <a:avLst>
              <a:gd name="adj" fmla="val 9893"/>
            </a:avLst>
          </a:prstGeom>
          <a:solidFill>
            <a:srgbClr val="09151A">
              <a:alpha val="95000"/>
            </a:srgbClr>
          </a:solidFill>
          <a:ln w="22860">
            <a:solidFill>
              <a:srgbClr val="10B981"/>
            </a:solidFill>
            <a:prstDash val="solid"/>
          </a:ln>
        </p:spPr>
      </p:sp>
      <p:sp>
        <p:nvSpPr>
          <p:cNvPr id="14" name="Shape 11"/>
          <p:cNvSpPr/>
          <p:nvPr/>
        </p:nvSpPr>
        <p:spPr>
          <a:xfrm>
            <a:off x="623054" y="5323046"/>
            <a:ext cx="91440" cy="1109186"/>
          </a:xfrm>
          <a:prstGeom prst="roundRect">
            <a:avLst>
              <a:gd name="adj" fmla="val 84771"/>
            </a:avLst>
          </a:prstGeom>
          <a:solidFill>
            <a:srgbClr val="10B981"/>
          </a:solidFill>
          <a:ln/>
        </p:spPr>
      </p:sp>
      <p:sp>
        <p:nvSpPr>
          <p:cNvPr id="15" name="Text 12"/>
          <p:cNvSpPr/>
          <p:nvPr/>
        </p:nvSpPr>
        <p:spPr>
          <a:xfrm>
            <a:off x="921901" y="5530453"/>
            <a:ext cx="2306955" cy="288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Iconography</a:t>
            </a:r>
            <a:endParaRPr lang="en-US" sz="1800" dirty="0"/>
          </a:p>
        </p:txBody>
      </p:sp>
      <p:sp>
        <p:nvSpPr>
          <p:cNvPr id="16" name="Text 13"/>
          <p:cNvSpPr/>
          <p:nvPr/>
        </p:nvSpPr>
        <p:spPr>
          <a:xfrm>
            <a:off x="921901" y="5929551"/>
            <a:ext cx="7368778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Clean icons blend </a:t>
            </a:r>
            <a:r>
              <a:rPr lang="en-US" sz="1450" dirty="0">
                <a:solidFill>
                  <a:srgbClr val="10B981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fitness symbols</a:t>
            </a:r>
            <a:r>
              <a:rPr lang="en-US" sz="14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with subtle </a:t>
            </a:r>
            <a:r>
              <a:rPr lang="en-US" sz="1450" dirty="0">
                <a:solidFill>
                  <a:srgbClr val="F97316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cultural elements</a:t>
            </a:r>
            <a:r>
              <a:rPr lang="en-US" sz="14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.</a:t>
            </a:r>
            <a:endParaRPr lang="en-US" sz="1450" dirty="0"/>
          </a:p>
        </p:txBody>
      </p:sp>
      <p:sp>
        <p:nvSpPr>
          <p:cNvPr id="17" name="Shape 14"/>
          <p:cNvSpPr/>
          <p:nvPr/>
        </p:nvSpPr>
        <p:spPr>
          <a:xfrm>
            <a:off x="645914" y="6616779"/>
            <a:ext cx="7852172" cy="1109186"/>
          </a:xfrm>
          <a:prstGeom prst="roundRect">
            <a:avLst>
              <a:gd name="adj" fmla="val 9893"/>
            </a:avLst>
          </a:prstGeom>
          <a:solidFill>
            <a:srgbClr val="09151A">
              <a:alpha val="95000"/>
            </a:srgbClr>
          </a:solidFill>
          <a:ln w="22860">
            <a:solidFill>
              <a:srgbClr val="3B82F6"/>
            </a:solidFill>
            <a:prstDash val="solid"/>
          </a:ln>
        </p:spPr>
      </p:sp>
      <p:sp>
        <p:nvSpPr>
          <p:cNvPr id="18" name="Shape 15"/>
          <p:cNvSpPr/>
          <p:nvPr/>
        </p:nvSpPr>
        <p:spPr>
          <a:xfrm>
            <a:off x="623054" y="6616779"/>
            <a:ext cx="91440" cy="1109186"/>
          </a:xfrm>
          <a:prstGeom prst="roundRect">
            <a:avLst>
              <a:gd name="adj" fmla="val 84771"/>
            </a:avLst>
          </a:prstGeom>
          <a:solidFill>
            <a:srgbClr val="3B82F6"/>
          </a:solidFill>
          <a:ln/>
        </p:spPr>
      </p:sp>
      <p:sp>
        <p:nvSpPr>
          <p:cNvPr id="19" name="Text 16"/>
          <p:cNvSpPr/>
          <p:nvPr/>
        </p:nvSpPr>
        <p:spPr>
          <a:xfrm>
            <a:off x="921901" y="6824186"/>
            <a:ext cx="2306955" cy="288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Design Principles</a:t>
            </a:r>
            <a:endParaRPr lang="en-US" sz="1800" dirty="0"/>
          </a:p>
        </p:txBody>
      </p:sp>
      <p:sp>
        <p:nvSpPr>
          <p:cNvPr id="20" name="Text 17"/>
          <p:cNvSpPr/>
          <p:nvPr/>
        </p:nvSpPr>
        <p:spPr>
          <a:xfrm>
            <a:off x="921901" y="7223284"/>
            <a:ext cx="7368778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10B981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Clean layouts</a:t>
            </a:r>
            <a:r>
              <a:rPr lang="en-US" sz="14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, intuitive navigation, and encouraging feedback for progress.</a:t>
            </a:r>
            <a:endParaRPr lang="en-US" sz="14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82811" y="716280"/>
            <a:ext cx="7978378" cy="1040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050"/>
              </a:lnSpc>
              <a:buNone/>
            </a:pPr>
            <a:r>
              <a:rPr lang="en-US" sz="32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Color Palette: BFF's Visual Foundation</a:t>
            </a:r>
            <a:endParaRPr lang="en-US" sz="3250" dirty="0"/>
          </a:p>
        </p:txBody>
      </p:sp>
      <p:sp>
        <p:nvSpPr>
          <p:cNvPr id="4" name="Text 1"/>
          <p:cNvSpPr/>
          <p:nvPr/>
        </p:nvSpPr>
        <p:spPr>
          <a:xfrm>
            <a:off x="582811" y="2006798"/>
            <a:ext cx="7978378" cy="5329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FitLife's palette: modern, energetic, culturally resonant. Guides users with clear visual cues, enhancing usability and brand identity.</a:t>
            </a:r>
            <a:endParaRPr lang="en-US" sz="1300" dirty="0"/>
          </a:p>
        </p:txBody>
      </p:sp>
      <p:sp>
        <p:nvSpPr>
          <p:cNvPr id="5" name="Shape 2"/>
          <p:cNvSpPr/>
          <p:nvPr/>
        </p:nvSpPr>
        <p:spPr>
          <a:xfrm>
            <a:off x="582811" y="2727008"/>
            <a:ext cx="7978378" cy="1271588"/>
          </a:xfrm>
          <a:prstGeom prst="roundRect">
            <a:avLst>
              <a:gd name="adj" fmla="val 5500"/>
            </a:avLst>
          </a:prstGeom>
          <a:solidFill>
            <a:srgbClr val="09151A">
              <a:alpha val="95000"/>
            </a:srgbClr>
          </a:solidFill>
          <a:ln w="22860">
            <a:solidFill>
              <a:srgbClr val="1E3A8A"/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605671" y="2749868"/>
            <a:ext cx="666036" cy="1225868"/>
          </a:xfrm>
          <a:prstGeom prst="roundRect">
            <a:avLst>
              <a:gd name="adj" fmla="val 6382"/>
            </a:avLst>
          </a:prstGeom>
          <a:solidFill>
            <a:srgbClr val="1E3A8A"/>
          </a:solidFill>
          <a:ln/>
        </p:spPr>
      </p:sp>
      <p:sp>
        <p:nvSpPr>
          <p:cNvPr id="7" name="Text 4"/>
          <p:cNvSpPr/>
          <p:nvPr/>
        </p:nvSpPr>
        <p:spPr>
          <a:xfrm>
            <a:off x="809982" y="3206710"/>
            <a:ext cx="249674" cy="3121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950" dirty="0">
                <a:solidFill>
                  <a:srgbClr val="FFFFFF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1</a:t>
            </a:r>
            <a:endParaRPr lang="en-US" sz="1950" dirty="0"/>
          </a:p>
        </p:txBody>
      </p:sp>
      <p:sp>
        <p:nvSpPr>
          <p:cNvPr id="8" name="Text 5"/>
          <p:cNvSpPr/>
          <p:nvPr/>
        </p:nvSpPr>
        <p:spPr>
          <a:xfrm>
            <a:off x="1438156" y="2916317"/>
            <a:ext cx="2081570" cy="260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Primary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1438156" y="3276362"/>
            <a:ext cx="7100173" cy="5329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1E3A8A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#1E3A8A</a:t>
            </a:r>
            <a:r>
              <a:rPr lang="en-US" sz="13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, </a:t>
            </a:r>
            <a:r>
              <a:rPr lang="en-US" sz="1300" dirty="0">
                <a:solidFill>
                  <a:srgbClr val="3B82F6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#3B82F6</a:t>
            </a:r>
            <a:r>
              <a:rPr lang="en-US" sz="13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, </a:t>
            </a:r>
            <a:r>
              <a:rPr lang="en-US" sz="1300" dirty="0">
                <a:solidFill>
                  <a:srgbClr val="60A5FA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#60A5FA</a:t>
            </a:r>
            <a:r>
              <a:rPr lang="en-US" sz="13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. For core interactive elements, navigation, and brand identity.</a:t>
            </a:r>
            <a:endParaRPr lang="en-US" sz="1300" dirty="0"/>
          </a:p>
        </p:txBody>
      </p:sp>
      <p:sp>
        <p:nvSpPr>
          <p:cNvPr id="10" name="Shape 7"/>
          <p:cNvSpPr/>
          <p:nvPr/>
        </p:nvSpPr>
        <p:spPr>
          <a:xfrm>
            <a:off x="582811" y="4165044"/>
            <a:ext cx="7978378" cy="1005126"/>
          </a:xfrm>
          <a:prstGeom prst="roundRect">
            <a:avLst>
              <a:gd name="adj" fmla="val 6958"/>
            </a:avLst>
          </a:prstGeom>
          <a:solidFill>
            <a:srgbClr val="09151A">
              <a:alpha val="95000"/>
            </a:srgbClr>
          </a:solidFill>
          <a:ln w="22860">
            <a:solidFill>
              <a:srgbClr val="F97316"/>
            </a:solidFill>
            <a:prstDash val="solid"/>
          </a:ln>
        </p:spPr>
      </p:sp>
      <p:sp>
        <p:nvSpPr>
          <p:cNvPr id="11" name="Shape 8"/>
          <p:cNvSpPr/>
          <p:nvPr/>
        </p:nvSpPr>
        <p:spPr>
          <a:xfrm>
            <a:off x="605671" y="4187904"/>
            <a:ext cx="666036" cy="959406"/>
          </a:xfrm>
          <a:prstGeom prst="roundRect">
            <a:avLst>
              <a:gd name="adj" fmla="val 6382"/>
            </a:avLst>
          </a:prstGeom>
          <a:solidFill>
            <a:srgbClr val="F97316"/>
          </a:solidFill>
          <a:ln/>
        </p:spPr>
      </p:sp>
      <p:sp>
        <p:nvSpPr>
          <p:cNvPr id="12" name="Text 9"/>
          <p:cNvSpPr/>
          <p:nvPr/>
        </p:nvSpPr>
        <p:spPr>
          <a:xfrm>
            <a:off x="809982" y="4511516"/>
            <a:ext cx="249674" cy="3121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950" dirty="0">
                <a:solidFill>
                  <a:srgbClr val="00000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2</a:t>
            </a:r>
            <a:endParaRPr lang="en-US" sz="1950" dirty="0"/>
          </a:p>
        </p:txBody>
      </p:sp>
      <p:sp>
        <p:nvSpPr>
          <p:cNvPr id="13" name="Text 10"/>
          <p:cNvSpPr/>
          <p:nvPr/>
        </p:nvSpPr>
        <p:spPr>
          <a:xfrm>
            <a:off x="1438156" y="4354354"/>
            <a:ext cx="2081570" cy="260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Accent</a:t>
            </a:r>
            <a:endParaRPr lang="en-US" sz="1600" dirty="0"/>
          </a:p>
        </p:txBody>
      </p:sp>
      <p:sp>
        <p:nvSpPr>
          <p:cNvPr id="14" name="Text 11"/>
          <p:cNvSpPr/>
          <p:nvPr/>
        </p:nvSpPr>
        <p:spPr>
          <a:xfrm>
            <a:off x="1438156" y="4714399"/>
            <a:ext cx="7100173" cy="2664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F97316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#F97316</a:t>
            </a:r>
            <a:r>
              <a:rPr lang="en-US" sz="13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, </a:t>
            </a:r>
            <a:r>
              <a:rPr lang="en-US" sz="1300" dirty="0">
                <a:solidFill>
                  <a:srgbClr val="EA580C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#EA580C</a:t>
            </a:r>
            <a:r>
              <a:rPr lang="en-US" sz="13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, </a:t>
            </a:r>
            <a:r>
              <a:rPr lang="en-US" sz="1300" dirty="0">
                <a:solidFill>
                  <a:srgbClr val="DC2626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#DC2626</a:t>
            </a:r>
            <a:r>
              <a:rPr lang="en-US" sz="13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. Highlights CTAs, key features, and progress.</a:t>
            </a:r>
            <a:endParaRPr lang="en-US" sz="1300" dirty="0"/>
          </a:p>
        </p:txBody>
      </p:sp>
      <p:sp>
        <p:nvSpPr>
          <p:cNvPr id="15" name="Shape 12"/>
          <p:cNvSpPr/>
          <p:nvPr/>
        </p:nvSpPr>
        <p:spPr>
          <a:xfrm>
            <a:off x="582811" y="5336619"/>
            <a:ext cx="7978378" cy="1005126"/>
          </a:xfrm>
          <a:prstGeom prst="roundRect">
            <a:avLst>
              <a:gd name="adj" fmla="val 6958"/>
            </a:avLst>
          </a:prstGeom>
          <a:solidFill>
            <a:srgbClr val="09151A">
              <a:alpha val="95000"/>
            </a:srgbClr>
          </a:solidFill>
          <a:ln w="22860">
            <a:solidFill>
              <a:srgbClr val="64748B"/>
            </a:solidFill>
            <a:prstDash val="solid"/>
          </a:ln>
        </p:spPr>
      </p:sp>
      <p:sp>
        <p:nvSpPr>
          <p:cNvPr id="16" name="Shape 13"/>
          <p:cNvSpPr/>
          <p:nvPr/>
        </p:nvSpPr>
        <p:spPr>
          <a:xfrm>
            <a:off x="605671" y="5359479"/>
            <a:ext cx="666036" cy="959406"/>
          </a:xfrm>
          <a:prstGeom prst="roundRect">
            <a:avLst>
              <a:gd name="adj" fmla="val 6382"/>
            </a:avLst>
          </a:prstGeom>
          <a:solidFill>
            <a:srgbClr val="64748B"/>
          </a:solidFill>
          <a:ln/>
        </p:spPr>
      </p:sp>
      <p:sp>
        <p:nvSpPr>
          <p:cNvPr id="17" name="Text 14"/>
          <p:cNvSpPr/>
          <p:nvPr/>
        </p:nvSpPr>
        <p:spPr>
          <a:xfrm>
            <a:off x="809982" y="5683091"/>
            <a:ext cx="249674" cy="3121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950" dirty="0">
                <a:solidFill>
                  <a:srgbClr val="FFFFFF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3</a:t>
            </a:r>
            <a:endParaRPr lang="en-US" sz="1950" dirty="0"/>
          </a:p>
        </p:txBody>
      </p:sp>
      <p:sp>
        <p:nvSpPr>
          <p:cNvPr id="18" name="Text 15"/>
          <p:cNvSpPr/>
          <p:nvPr/>
        </p:nvSpPr>
        <p:spPr>
          <a:xfrm>
            <a:off x="1438156" y="5525929"/>
            <a:ext cx="2081570" cy="260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Neutral</a:t>
            </a:r>
            <a:endParaRPr lang="en-US" sz="1600" dirty="0"/>
          </a:p>
        </p:txBody>
      </p:sp>
      <p:sp>
        <p:nvSpPr>
          <p:cNvPr id="19" name="Text 16"/>
          <p:cNvSpPr/>
          <p:nvPr/>
        </p:nvSpPr>
        <p:spPr>
          <a:xfrm>
            <a:off x="1438156" y="5885974"/>
            <a:ext cx="7100173" cy="2664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F8FAFC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#F8FAFC</a:t>
            </a:r>
            <a:r>
              <a:rPr lang="en-US" sz="13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, </a:t>
            </a:r>
            <a:r>
              <a:rPr lang="en-US" sz="1300" dirty="0">
                <a:solidFill>
                  <a:srgbClr val="E2E8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#E2E8F0</a:t>
            </a:r>
            <a:r>
              <a:rPr lang="en-US" sz="13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, </a:t>
            </a:r>
            <a:r>
              <a:rPr lang="en-US" sz="1300" dirty="0">
                <a:solidFill>
                  <a:srgbClr val="64748B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#64748B</a:t>
            </a:r>
            <a:r>
              <a:rPr lang="en-US" sz="13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. Provides clean backgrounds, borders, and readable text.</a:t>
            </a:r>
            <a:endParaRPr lang="en-US" sz="1300" dirty="0"/>
          </a:p>
        </p:txBody>
      </p:sp>
      <p:sp>
        <p:nvSpPr>
          <p:cNvPr id="20" name="Shape 17"/>
          <p:cNvSpPr/>
          <p:nvPr/>
        </p:nvSpPr>
        <p:spPr>
          <a:xfrm>
            <a:off x="582811" y="6508194"/>
            <a:ext cx="7978378" cy="1005126"/>
          </a:xfrm>
          <a:prstGeom prst="roundRect">
            <a:avLst>
              <a:gd name="adj" fmla="val 6958"/>
            </a:avLst>
          </a:prstGeom>
          <a:solidFill>
            <a:srgbClr val="09151A">
              <a:alpha val="95000"/>
            </a:srgbClr>
          </a:solidFill>
          <a:ln w="22860">
            <a:solidFill>
              <a:srgbClr val="10B981"/>
            </a:solidFill>
            <a:prstDash val="solid"/>
          </a:ln>
        </p:spPr>
      </p:sp>
      <p:sp>
        <p:nvSpPr>
          <p:cNvPr id="21" name="Shape 18"/>
          <p:cNvSpPr/>
          <p:nvPr/>
        </p:nvSpPr>
        <p:spPr>
          <a:xfrm>
            <a:off x="605671" y="6531054"/>
            <a:ext cx="666036" cy="959406"/>
          </a:xfrm>
          <a:prstGeom prst="roundRect">
            <a:avLst>
              <a:gd name="adj" fmla="val 6382"/>
            </a:avLst>
          </a:prstGeom>
          <a:solidFill>
            <a:srgbClr val="10B981"/>
          </a:solidFill>
          <a:ln/>
        </p:spPr>
      </p:sp>
      <p:sp>
        <p:nvSpPr>
          <p:cNvPr id="22" name="Text 19"/>
          <p:cNvSpPr/>
          <p:nvPr/>
        </p:nvSpPr>
        <p:spPr>
          <a:xfrm>
            <a:off x="809982" y="6854666"/>
            <a:ext cx="249674" cy="3121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950" dirty="0">
                <a:solidFill>
                  <a:srgbClr val="00000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4</a:t>
            </a:r>
            <a:endParaRPr lang="en-US" sz="1950" dirty="0"/>
          </a:p>
        </p:txBody>
      </p:sp>
      <p:sp>
        <p:nvSpPr>
          <p:cNvPr id="23" name="Text 20"/>
          <p:cNvSpPr/>
          <p:nvPr/>
        </p:nvSpPr>
        <p:spPr>
          <a:xfrm>
            <a:off x="1438156" y="6697504"/>
            <a:ext cx="2081570" cy="260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System Feedback</a:t>
            </a:r>
            <a:endParaRPr lang="en-US" sz="1600" dirty="0"/>
          </a:p>
        </p:txBody>
      </p:sp>
      <p:sp>
        <p:nvSpPr>
          <p:cNvPr id="24" name="Text 21"/>
          <p:cNvSpPr/>
          <p:nvPr/>
        </p:nvSpPr>
        <p:spPr>
          <a:xfrm>
            <a:off x="1438156" y="7057549"/>
            <a:ext cx="7100173" cy="2664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10B981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#10B981</a:t>
            </a:r>
            <a:r>
              <a:rPr lang="en-US" sz="13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, </a:t>
            </a:r>
            <a:r>
              <a:rPr lang="en-US" sz="1300" dirty="0">
                <a:solidFill>
                  <a:srgbClr val="F59E0B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#F59E0B</a:t>
            </a:r>
            <a:r>
              <a:rPr lang="en-US" sz="13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. Hues for user feedback: green (success), amber (warnings).</a:t>
            </a:r>
            <a:endParaRPr lang="en-US" sz="13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31840" y="339328"/>
            <a:ext cx="6469618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Typography System: Crafting BFF's Voice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31840" y="971669"/>
            <a:ext cx="13766721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FitLife uses </a:t>
            </a:r>
            <a:r>
              <a:rPr lang="en-US" sz="950" b="1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Open Sans</a:t>
            </a: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for clarity and visual hierarchy.</a:t>
            </a:r>
            <a:endParaRPr lang="en-US" sz="9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40" y="1308021"/>
            <a:ext cx="9379506" cy="6417469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431840" y="7864316"/>
            <a:ext cx="13766721" cy="1818442"/>
          </a:xfrm>
          <a:prstGeom prst="roundRect">
            <a:avLst>
              <a:gd name="adj" fmla="val 285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439460" y="7871936"/>
            <a:ext cx="13751481" cy="36064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563166" y="7953494"/>
            <a:ext cx="2912269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H1</a:t>
            </a:r>
            <a:endParaRPr lang="en-US" sz="950" dirty="0"/>
          </a:p>
        </p:txBody>
      </p:sp>
      <p:sp>
        <p:nvSpPr>
          <p:cNvPr id="8" name="Text 5"/>
          <p:cNvSpPr/>
          <p:nvPr/>
        </p:nvSpPr>
        <p:spPr>
          <a:xfrm>
            <a:off x="3729752" y="7953494"/>
            <a:ext cx="2220873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Bold 700</a:t>
            </a:r>
            <a:endParaRPr lang="en-US" sz="950" dirty="0"/>
          </a:p>
        </p:txBody>
      </p:sp>
      <p:sp>
        <p:nvSpPr>
          <p:cNvPr id="9" name="Text 6"/>
          <p:cNvSpPr/>
          <p:nvPr/>
        </p:nvSpPr>
        <p:spPr>
          <a:xfrm>
            <a:off x="6204942" y="7953494"/>
            <a:ext cx="2220873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32px</a:t>
            </a:r>
            <a:endParaRPr lang="en-US" sz="950" dirty="0"/>
          </a:p>
        </p:txBody>
      </p:sp>
      <p:sp>
        <p:nvSpPr>
          <p:cNvPr id="10" name="Text 7"/>
          <p:cNvSpPr/>
          <p:nvPr/>
        </p:nvSpPr>
        <p:spPr>
          <a:xfrm>
            <a:off x="8680133" y="7953494"/>
            <a:ext cx="2908459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40px</a:t>
            </a:r>
            <a:endParaRPr lang="en-US" sz="950" dirty="0"/>
          </a:p>
        </p:txBody>
      </p:sp>
      <p:sp>
        <p:nvSpPr>
          <p:cNvPr id="11" name="Text 8"/>
          <p:cNvSpPr/>
          <p:nvPr/>
        </p:nvSpPr>
        <p:spPr>
          <a:xfrm>
            <a:off x="11842909" y="7953494"/>
            <a:ext cx="2224683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-0.5px</a:t>
            </a:r>
            <a:endParaRPr lang="en-US" sz="950" dirty="0"/>
          </a:p>
        </p:txBody>
      </p:sp>
      <p:sp>
        <p:nvSpPr>
          <p:cNvPr id="12" name="Shape 9"/>
          <p:cNvSpPr/>
          <p:nvPr/>
        </p:nvSpPr>
        <p:spPr>
          <a:xfrm>
            <a:off x="439460" y="8232577"/>
            <a:ext cx="13751481" cy="36064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3" name="Text 10"/>
          <p:cNvSpPr/>
          <p:nvPr/>
        </p:nvSpPr>
        <p:spPr>
          <a:xfrm>
            <a:off x="563166" y="8314134"/>
            <a:ext cx="2912269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H2</a:t>
            </a:r>
            <a:endParaRPr lang="en-US" sz="950" dirty="0"/>
          </a:p>
        </p:txBody>
      </p:sp>
      <p:sp>
        <p:nvSpPr>
          <p:cNvPr id="14" name="Text 11"/>
          <p:cNvSpPr/>
          <p:nvPr/>
        </p:nvSpPr>
        <p:spPr>
          <a:xfrm>
            <a:off x="3729752" y="8314134"/>
            <a:ext cx="2220873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Semibold 600</a:t>
            </a:r>
            <a:endParaRPr lang="en-US" sz="950" dirty="0"/>
          </a:p>
        </p:txBody>
      </p:sp>
      <p:sp>
        <p:nvSpPr>
          <p:cNvPr id="15" name="Text 12"/>
          <p:cNvSpPr/>
          <p:nvPr/>
        </p:nvSpPr>
        <p:spPr>
          <a:xfrm>
            <a:off x="6204942" y="8314134"/>
            <a:ext cx="2220873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24px</a:t>
            </a:r>
            <a:endParaRPr lang="en-US" sz="950" dirty="0"/>
          </a:p>
        </p:txBody>
      </p:sp>
      <p:sp>
        <p:nvSpPr>
          <p:cNvPr id="16" name="Text 13"/>
          <p:cNvSpPr/>
          <p:nvPr/>
        </p:nvSpPr>
        <p:spPr>
          <a:xfrm>
            <a:off x="8680133" y="8314134"/>
            <a:ext cx="2908459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32px</a:t>
            </a:r>
            <a:endParaRPr lang="en-US" sz="950" dirty="0"/>
          </a:p>
        </p:txBody>
      </p:sp>
      <p:sp>
        <p:nvSpPr>
          <p:cNvPr id="17" name="Text 14"/>
          <p:cNvSpPr/>
          <p:nvPr/>
        </p:nvSpPr>
        <p:spPr>
          <a:xfrm>
            <a:off x="11842909" y="8314134"/>
            <a:ext cx="2224683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-0.3px</a:t>
            </a:r>
            <a:endParaRPr lang="en-US" sz="950" dirty="0"/>
          </a:p>
        </p:txBody>
      </p:sp>
      <p:sp>
        <p:nvSpPr>
          <p:cNvPr id="18" name="Shape 15"/>
          <p:cNvSpPr/>
          <p:nvPr/>
        </p:nvSpPr>
        <p:spPr>
          <a:xfrm>
            <a:off x="439460" y="8593217"/>
            <a:ext cx="13751481" cy="36064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9" name="Text 16"/>
          <p:cNvSpPr/>
          <p:nvPr/>
        </p:nvSpPr>
        <p:spPr>
          <a:xfrm>
            <a:off x="563166" y="8674775"/>
            <a:ext cx="2912269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H3</a:t>
            </a:r>
            <a:endParaRPr lang="en-US" sz="950" dirty="0"/>
          </a:p>
        </p:txBody>
      </p:sp>
      <p:sp>
        <p:nvSpPr>
          <p:cNvPr id="20" name="Text 17"/>
          <p:cNvSpPr/>
          <p:nvPr/>
        </p:nvSpPr>
        <p:spPr>
          <a:xfrm>
            <a:off x="3729752" y="8674775"/>
            <a:ext cx="2220873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Medium 500</a:t>
            </a:r>
            <a:endParaRPr lang="en-US" sz="950" dirty="0"/>
          </a:p>
        </p:txBody>
      </p:sp>
      <p:sp>
        <p:nvSpPr>
          <p:cNvPr id="21" name="Text 18"/>
          <p:cNvSpPr/>
          <p:nvPr/>
        </p:nvSpPr>
        <p:spPr>
          <a:xfrm>
            <a:off x="6204942" y="8674775"/>
            <a:ext cx="2220873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20px</a:t>
            </a:r>
            <a:endParaRPr lang="en-US" sz="950" dirty="0"/>
          </a:p>
        </p:txBody>
      </p:sp>
      <p:sp>
        <p:nvSpPr>
          <p:cNvPr id="22" name="Text 19"/>
          <p:cNvSpPr/>
          <p:nvPr/>
        </p:nvSpPr>
        <p:spPr>
          <a:xfrm>
            <a:off x="8680133" y="8674775"/>
            <a:ext cx="2908459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28px</a:t>
            </a:r>
            <a:endParaRPr lang="en-US" sz="950" dirty="0"/>
          </a:p>
        </p:txBody>
      </p:sp>
      <p:sp>
        <p:nvSpPr>
          <p:cNvPr id="23" name="Text 20"/>
          <p:cNvSpPr/>
          <p:nvPr/>
        </p:nvSpPr>
        <p:spPr>
          <a:xfrm>
            <a:off x="11842909" y="8674775"/>
            <a:ext cx="2224683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-0.2px</a:t>
            </a:r>
            <a:endParaRPr lang="en-US" sz="950" dirty="0"/>
          </a:p>
        </p:txBody>
      </p:sp>
      <p:sp>
        <p:nvSpPr>
          <p:cNvPr id="24" name="Shape 21"/>
          <p:cNvSpPr/>
          <p:nvPr/>
        </p:nvSpPr>
        <p:spPr>
          <a:xfrm>
            <a:off x="439460" y="8953857"/>
            <a:ext cx="13751481" cy="36064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5" name="Text 22"/>
          <p:cNvSpPr/>
          <p:nvPr/>
        </p:nvSpPr>
        <p:spPr>
          <a:xfrm>
            <a:off x="563166" y="9035415"/>
            <a:ext cx="2912269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Body Text</a:t>
            </a:r>
            <a:endParaRPr lang="en-US" sz="950" dirty="0"/>
          </a:p>
        </p:txBody>
      </p:sp>
      <p:sp>
        <p:nvSpPr>
          <p:cNvPr id="26" name="Text 23"/>
          <p:cNvSpPr/>
          <p:nvPr/>
        </p:nvSpPr>
        <p:spPr>
          <a:xfrm>
            <a:off x="3729752" y="9035415"/>
            <a:ext cx="2220873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Regular 400</a:t>
            </a:r>
            <a:endParaRPr lang="en-US" sz="950" dirty="0"/>
          </a:p>
        </p:txBody>
      </p:sp>
      <p:sp>
        <p:nvSpPr>
          <p:cNvPr id="27" name="Text 24"/>
          <p:cNvSpPr/>
          <p:nvPr/>
        </p:nvSpPr>
        <p:spPr>
          <a:xfrm>
            <a:off x="6204942" y="9035415"/>
            <a:ext cx="2220873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16px</a:t>
            </a:r>
            <a:endParaRPr lang="en-US" sz="950" dirty="0"/>
          </a:p>
        </p:txBody>
      </p:sp>
      <p:sp>
        <p:nvSpPr>
          <p:cNvPr id="28" name="Text 25"/>
          <p:cNvSpPr/>
          <p:nvPr/>
        </p:nvSpPr>
        <p:spPr>
          <a:xfrm>
            <a:off x="8680133" y="9035415"/>
            <a:ext cx="2908459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24px</a:t>
            </a:r>
            <a:endParaRPr lang="en-US" sz="950" dirty="0"/>
          </a:p>
        </p:txBody>
      </p:sp>
      <p:sp>
        <p:nvSpPr>
          <p:cNvPr id="29" name="Text 26"/>
          <p:cNvSpPr/>
          <p:nvPr/>
        </p:nvSpPr>
        <p:spPr>
          <a:xfrm>
            <a:off x="11842909" y="9035415"/>
            <a:ext cx="2224683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0px</a:t>
            </a:r>
            <a:endParaRPr lang="en-US" sz="950" dirty="0"/>
          </a:p>
        </p:txBody>
      </p:sp>
      <p:sp>
        <p:nvSpPr>
          <p:cNvPr id="30" name="Shape 27"/>
          <p:cNvSpPr/>
          <p:nvPr/>
        </p:nvSpPr>
        <p:spPr>
          <a:xfrm>
            <a:off x="439460" y="9314497"/>
            <a:ext cx="13751481" cy="36064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1" name="Text 28"/>
          <p:cNvSpPr/>
          <p:nvPr/>
        </p:nvSpPr>
        <p:spPr>
          <a:xfrm>
            <a:off x="563166" y="9396055"/>
            <a:ext cx="2912269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Caption</a:t>
            </a:r>
            <a:endParaRPr lang="en-US" sz="950" dirty="0"/>
          </a:p>
        </p:txBody>
      </p:sp>
      <p:sp>
        <p:nvSpPr>
          <p:cNvPr id="32" name="Text 29"/>
          <p:cNvSpPr/>
          <p:nvPr/>
        </p:nvSpPr>
        <p:spPr>
          <a:xfrm>
            <a:off x="3729752" y="9396055"/>
            <a:ext cx="2220873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Light 300</a:t>
            </a:r>
            <a:endParaRPr lang="en-US" sz="950" dirty="0"/>
          </a:p>
        </p:txBody>
      </p:sp>
      <p:sp>
        <p:nvSpPr>
          <p:cNvPr id="33" name="Text 30"/>
          <p:cNvSpPr/>
          <p:nvPr/>
        </p:nvSpPr>
        <p:spPr>
          <a:xfrm>
            <a:off x="6204942" y="9396055"/>
            <a:ext cx="2220873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14px</a:t>
            </a:r>
            <a:endParaRPr lang="en-US" sz="950" dirty="0"/>
          </a:p>
        </p:txBody>
      </p:sp>
      <p:sp>
        <p:nvSpPr>
          <p:cNvPr id="34" name="Text 31"/>
          <p:cNvSpPr/>
          <p:nvPr/>
        </p:nvSpPr>
        <p:spPr>
          <a:xfrm>
            <a:off x="8680133" y="9396055"/>
            <a:ext cx="2908459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20px</a:t>
            </a:r>
            <a:endParaRPr lang="en-US" sz="950" dirty="0"/>
          </a:p>
        </p:txBody>
      </p:sp>
      <p:sp>
        <p:nvSpPr>
          <p:cNvPr id="35" name="Text 32"/>
          <p:cNvSpPr/>
          <p:nvPr/>
        </p:nvSpPr>
        <p:spPr>
          <a:xfrm>
            <a:off x="11842909" y="9396055"/>
            <a:ext cx="2224683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0.1px</a:t>
            </a:r>
            <a:endParaRPr lang="en-US" sz="950" dirty="0"/>
          </a:p>
        </p:txBody>
      </p:sp>
      <p:sp>
        <p:nvSpPr>
          <p:cNvPr id="36" name="Text 33"/>
          <p:cNvSpPr/>
          <p:nvPr/>
        </p:nvSpPr>
        <p:spPr>
          <a:xfrm>
            <a:off x="431840" y="9867781"/>
            <a:ext cx="2603778" cy="3084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Typography in Action</a:t>
            </a:r>
            <a:endParaRPr lang="en-US" sz="1900" dirty="0"/>
          </a:p>
        </p:txBody>
      </p:sp>
      <p:sp>
        <p:nvSpPr>
          <p:cNvPr id="37" name="Shape 34"/>
          <p:cNvSpPr/>
          <p:nvPr/>
        </p:nvSpPr>
        <p:spPr>
          <a:xfrm>
            <a:off x="431840" y="10361295"/>
            <a:ext cx="4506635" cy="934164"/>
          </a:xfrm>
          <a:prstGeom prst="roundRect">
            <a:avLst>
              <a:gd name="adj" fmla="val 7831"/>
            </a:avLst>
          </a:prstGeom>
          <a:solidFill>
            <a:srgbClr val="09151A">
              <a:alpha val="95000"/>
            </a:srgbClr>
          </a:solidFill>
          <a:ln w="15240">
            <a:solidFill>
              <a:srgbClr val="1E3A8A"/>
            </a:solidFill>
            <a:prstDash val="solid"/>
          </a:ln>
        </p:spPr>
      </p:sp>
      <p:sp>
        <p:nvSpPr>
          <p:cNvPr id="38" name="Shape 35"/>
          <p:cNvSpPr/>
          <p:nvPr/>
        </p:nvSpPr>
        <p:spPr>
          <a:xfrm>
            <a:off x="416600" y="10361295"/>
            <a:ext cx="60960" cy="934164"/>
          </a:xfrm>
          <a:prstGeom prst="roundRect">
            <a:avLst>
              <a:gd name="adj" fmla="val 85031"/>
            </a:avLst>
          </a:prstGeom>
          <a:solidFill>
            <a:srgbClr val="1E3A8A"/>
          </a:solidFill>
          <a:ln/>
        </p:spPr>
      </p:sp>
      <p:sp>
        <p:nvSpPr>
          <p:cNvPr id="39" name="Text 36"/>
          <p:cNvSpPr/>
          <p:nvPr/>
        </p:nvSpPr>
        <p:spPr>
          <a:xfrm>
            <a:off x="616148" y="10499884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Your Daily Progress</a:t>
            </a:r>
            <a:endParaRPr lang="en-US" sz="2400" dirty="0"/>
          </a:p>
        </p:txBody>
      </p:sp>
      <p:sp>
        <p:nvSpPr>
          <p:cNvPr id="40" name="Text 37"/>
          <p:cNvSpPr/>
          <p:nvPr/>
        </p:nvSpPr>
        <p:spPr>
          <a:xfrm>
            <a:off x="616148" y="10959346"/>
            <a:ext cx="4183737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H1: Primary titles.</a:t>
            </a:r>
            <a:endParaRPr lang="en-US" sz="950" dirty="0"/>
          </a:p>
        </p:txBody>
      </p:sp>
      <p:sp>
        <p:nvSpPr>
          <p:cNvPr id="41" name="Shape 38"/>
          <p:cNvSpPr/>
          <p:nvPr/>
        </p:nvSpPr>
        <p:spPr>
          <a:xfrm>
            <a:off x="5061823" y="10361295"/>
            <a:ext cx="4506635" cy="934164"/>
          </a:xfrm>
          <a:prstGeom prst="roundRect">
            <a:avLst>
              <a:gd name="adj" fmla="val 7831"/>
            </a:avLst>
          </a:prstGeom>
          <a:solidFill>
            <a:srgbClr val="09151A">
              <a:alpha val="95000"/>
            </a:srgbClr>
          </a:solidFill>
          <a:ln w="15240">
            <a:solidFill>
              <a:srgbClr val="3B82F6"/>
            </a:solidFill>
            <a:prstDash val="solid"/>
          </a:ln>
        </p:spPr>
      </p:sp>
      <p:sp>
        <p:nvSpPr>
          <p:cNvPr id="42" name="Shape 39"/>
          <p:cNvSpPr/>
          <p:nvPr/>
        </p:nvSpPr>
        <p:spPr>
          <a:xfrm>
            <a:off x="5046583" y="10361295"/>
            <a:ext cx="60960" cy="934164"/>
          </a:xfrm>
          <a:prstGeom prst="roundRect">
            <a:avLst>
              <a:gd name="adj" fmla="val 85031"/>
            </a:avLst>
          </a:prstGeom>
          <a:solidFill>
            <a:srgbClr val="3B82F6"/>
          </a:solidFill>
          <a:ln/>
        </p:spPr>
      </p:sp>
      <p:sp>
        <p:nvSpPr>
          <p:cNvPr id="43" name="Text 40"/>
          <p:cNvSpPr/>
          <p:nvPr/>
        </p:nvSpPr>
        <p:spPr>
          <a:xfrm>
            <a:off x="5246132" y="10499884"/>
            <a:ext cx="3193852" cy="3084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Personalized Workout Plan</a:t>
            </a:r>
            <a:endParaRPr lang="en-US" sz="1900" dirty="0"/>
          </a:p>
        </p:txBody>
      </p:sp>
      <p:sp>
        <p:nvSpPr>
          <p:cNvPr id="44" name="Text 41"/>
          <p:cNvSpPr/>
          <p:nvPr/>
        </p:nvSpPr>
        <p:spPr>
          <a:xfrm>
            <a:off x="5246132" y="10882313"/>
            <a:ext cx="4183737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H2: Section headings.</a:t>
            </a:r>
            <a:endParaRPr lang="en-US" sz="950" dirty="0"/>
          </a:p>
        </p:txBody>
      </p:sp>
      <p:sp>
        <p:nvSpPr>
          <p:cNvPr id="45" name="Shape 42"/>
          <p:cNvSpPr/>
          <p:nvPr/>
        </p:nvSpPr>
        <p:spPr>
          <a:xfrm>
            <a:off x="9691807" y="10361295"/>
            <a:ext cx="4506635" cy="934164"/>
          </a:xfrm>
          <a:prstGeom prst="roundRect">
            <a:avLst>
              <a:gd name="adj" fmla="val 7831"/>
            </a:avLst>
          </a:prstGeom>
          <a:solidFill>
            <a:srgbClr val="09151A">
              <a:alpha val="95000"/>
            </a:srgbClr>
          </a:solidFill>
          <a:ln w="15240">
            <a:solidFill>
              <a:srgbClr val="F97316"/>
            </a:solidFill>
            <a:prstDash val="solid"/>
          </a:ln>
        </p:spPr>
      </p:sp>
      <p:sp>
        <p:nvSpPr>
          <p:cNvPr id="46" name="Shape 43"/>
          <p:cNvSpPr/>
          <p:nvPr/>
        </p:nvSpPr>
        <p:spPr>
          <a:xfrm>
            <a:off x="9676567" y="10361295"/>
            <a:ext cx="60960" cy="934164"/>
          </a:xfrm>
          <a:prstGeom prst="roundRect">
            <a:avLst>
              <a:gd name="adj" fmla="val 85031"/>
            </a:avLst>
          </a:prstGeom>
          <a:solidFill>
            <a:srgbClr val="F97316"/>
          </a:solidFill>
          <a:ln/>
        </p:spPr>
      </p:sp>
      <p:sp>
        <p:nvSpPr>
          <p:cNvPr id="47" name="Text 44"/>
          <p:cNvSpPr/>
          <p:nvPr/>
        </p:nvSpPr>
        <p:spPr>
          <a:xfrm>
            <a:off x="9876115" y="10499884"/>
            <a:ext cx="1851184" cy="231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Track Your Macros</a:t>
            </a:r>
            <a:endParaRPr lang="en-US" sz="1450" dirty="0"/>
          </a:p>
        </p:txBody>
      </p:sp>
      <p:sp>
        <p:nvSpPr>
          <p:cNvPr id="48" name="Text 45"/>
          <p:cNvSpPr/>
          <p:nvPr/>
        </p:nvSpPr>
        <p:spPr>
          <a:xfrm>
            <a:off x="9876115" y="10805160"/>
            <a:ext cx="4183737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H3: Sub-headings.</a:t>
            </a:r>
            <a:endParaRPr lang="en-US" sz="950" dirty="0"/>
          </a:p>
        </p:txBody>
      </p:sp>
      <p:sp>
        <p:nvSpPr>
          <p:cNvPr id="49" name="Shape 46"/>
          <p:cNvSpPr/>
          <p:nvPr/>
        </p:nvSpPr>
        <p:spPr>
          <a:xfrm>
            <a:off x="431840" y="11418808"/>
            <a:ext cx="4506635" cy="474702"/>
          </a:xfrm>
          <a:prstGeom prst="roundRect">
            <a:avLst>
              <a:gd name="adj" fmla="val 15410"/>
            </a:avLst>
          </a:prstGeom>
          <a:solidFill>
            <a:srgbClr val="09151A">
              <a:alpha val="95000"/>
            </a:srgbClr>
          </a:solidFill>
          <a:ln w="15240">
            <a:solidFill>
              <a:srgbClr val="EA580C"/>
            </a:solidFill>
            <a:prstDash val="solid"/>
          </a:ln>
        </p:spPr>
      </p:sp>
      <p:sp>
        <p:nvSpPr>
          <p:cNvPr id="50" name="Shape 47"/>
          <p:cNvSpPr/>
          <p:nvPr/>
        </p:nvSpPr>
        <p:spPr>
          <a:xfrm>
            <a:off x="416600" y="11418808"/>
            <a:ext cx="60960" cy="474702"/>
          </a:xfrm>
          <a:prstGeom prst="roundRect">
            <a:avLst>
              <a:gd name="adj" fmla="val 85031"/>
            </a:avLst>
          </a:prstGeom>
          <a:solidFill>
            <a:srgbClr val="EA580C"/>
          </a:solidFill>
          <a:ln/>
        </p:spPr>
      </p:sp>
      <p:sp>
        <p:nvSpPr>
          <p:cNvPr id="51" name="Text 48"/>
          <p:cNvSpPr/>
          <p:nvPr/>
        </p:nvSpPr>
        <p:spPr>
          <a:xfrm>
            <a:off x="616148" y="11557397"/>
            <a:ext cx="4183737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Body: Detailed info.</a:t>
            </a:r>
            <a:endParaRPr lang="en-US" sz="950" dirty="0"/>
          </a:p>
        </p:txBody>
      </p:sp>
      <p:sp>
        <p:nvSpPr>
          <p:cNvPr id="52" name="Shape 49"/>
          <p:cNvSpPr/>
          <p:nvPr/>
        </p:nvSpPr>
        <p:spPr>
          <a:xfrm>
            <a:off x="5061823" y="11418808"/>
            <a:ext cx="4506635" cy="474702"/>
          </a:xfrm>
          <a:prstGeom prst="roundRect">
            <a:avLst>
              <a:gd name="adj" fmla="val 15410"/>
            </a:avLst>
          </a:prstGeom>
          <a:solidFill>
            <a:srgbClr val="09151A">
              <a:alpha val="95000"/>
            </a:srgbClr>
          </a:solidFill>
          <a:ln w="15240">
            <a:solidFill>
              <a:srgbClr val="10B981"/>
            </a:solidFill>
            <a:prstDash val="solid"/>
          </a:ln>
        </p:spPr>
      </p:sp>
      <p:sp>
        <p:nvSpPr>
          <p:cNvPr id="53" name="Shape 50"/>
          <p:cNvSpPr/>
          <p:nvPr/>
        </p:nvSpPr>
        <p:spPr>
          <a:xfrm>
            <a:off x="5046583" y="11418808"/>
            <a:ext cx="60960" cy="474702"/>
          </a:xfrm>
          <a:prstGeom prst="roundRect">
            <a:avLst>
              <a:gd name="adj" fmla="val 85031"/>
            </a:avLst>
          </a:prstGeom>
          <a:solidFill>
            <a:srgbClr val="10B981"/>
          </a:solidFill>
          <a:ln/>
        </p:spPr>
      </p:sp>
      <p:sp>
        <p:nvSpPr>
          <p:cNvPr id="54" name="Text 51"/>
          <p:cNvSpPr/>
          <p:nvPr/>
        </p:nvSpPr>
        <p:spPr>
          <a:xfrm>
            <a:off x="5246132" y="11557397"/>
            <a:ext cx="4183737" cy="157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200"/>
              </a:lnSpc>
              <a:buNone/>
            </a:pPr>
            <a:r>
              <a:rPr lang="en-US" sz="7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Caption: Supplementary details.</a:t>
            </a:r>
            <a:endParaRPr lang="en-US" sz="7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26018" y="649605"/>
            <a:ext cx="7670244" cy="4697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50"/>
              </a:lnSpc>
              <a:buNone/>
            </a:pPr>
            <a:r>
              <a:rPr lang="en-US" sz="29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Iconography System: Guiding BFF Users</a:t>
            </a:r>
            <a:endParaRPr lang="en-US" sz="2950" dirty="0"/>
          </a:p>
        </p:txBody>
      </p:sp>
      <p:sp>
        <p:nvSpPr>
          <p:cNvPr id="4" name="Text 1"/>
          <p:cNvSpPr/>
          <p:nvPr/>
        </p:nvSpPr>
        <p:spPr>
          <a:xfrm>
            <a:off x="526018" y="1344692"/>
            <a:ext cx="8091964" cy="2403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FitLife iconography: instant recognition and intuitive navigation.</a:t>
            </a:r>
            <a:endParaRPr lang="en-US" sz="11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18" y="1754148"/>
            <a:ext cx="375642" cy="37564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26018" y="2317552"/>
            <a:ext cx="1878568" cy="2347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Fitness &amp; Activity</a:t>
            </a:r>
            <a:endParaRPr lang="en-US" sz="1450" dirty="0"/>
          </a:p>
        </p:txBody>
      </p:sp>
      <p:sp>
        <p:nvSpPr>
          <p:cNvPr id="7" name="Text 3"/>
          <p:cNvSpPr/>
          <p:nvPr/>
        </p:nvSpPr>
        <p:spPr>
          <a:xfrm>
            <a:off x="526018" y="2642473"/>
            <a:ext cx="8091964" cy="2403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Dumbbell, running, heart rate.</a:t>
            </a:r>
            <a:endParaRPr lang="en-US" sz="11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018" y="3183374"/>
            <a:ext cx="375642" cy="37564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26018" y="3746778"/>
            <a:ext cx="1878568" cy="2347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Nutrition &amp; Wellness</a:t>
            </a:r>
            <a:endParaRPr lang="en-US" sz="1450" dirty="0"/>
          </a:p>
        </p:txBody>
      </p:sp>
      <p:sp>
        <p:nvSpPr>
          <p:cNvPr id="10" name="Text 5"/>
          <p:cNvSpPr/>
          <p:nvPr/>
        </p:nvSpPr>
        <p:spPr>
          <a:xfrm>
            <a:off x="526018" y="4071699"/>
            <a:ext cx="8091964" cy="2403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Apple, water, plate.</a:t>
            </a:r>
            <a:endParaRPr lang="en-US" sz="11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018" y="4612600"/>
            <a:ext cx="375642" cy="37564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526018" y="5176004"/>
            <a:ext cx="2301954" cy="2347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Progress &amp; Achievements</a:t>
            </a:r>
            <a:endParaRPr lang="en-US" sz="1450" dirty="0"/>
          </a:p>
        </p:txBody>
      </p:sp>
      <p:sp>
        <p:nvSpPr>
          <p:cNvPr id="13" name="Text 7"/>
          <p:cNvSpPr/>
          <p:nvPr/>
        </p:nvSpPr>
        <p:spPr>
          <a:xfrm>
            <a:off x="526018" y="5500926"/>
            <a:ext cx="8091964" cy="2403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Trophy, star, checkmark.</a:t>
            </a:r>
            <a:endParaRPr lang="en-US" sz="11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018" y="6041827"/>
            <a:ext cx="375642" cy="375642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526018" y="6605230"/>
            <a:ext cx="1878568" cy="2347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Navigation &amp; Utility</a:t>
            </a:r>
            <a:endParaRPr lang="en-US" sz="1450" dirty="0"/>
          </a:p>
        </p:txBody>
      </p:sp>
      <p:sp>
        <p:nvSpPr>
          <p:cNvPr id="16" name="Text 9"/>
          <p:cNvSpPr/>
          <p:nvPr/>
        </p:nvSpPr>
        <p:spPr>
          <a:xfrm>
            <a:off x="526018" y="6930152"/>
            <a:ext cx="8091964" cy="2403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Home, profile, settings.</a:t>
            </a:r>
            <a:endParaRPr lang="en-US" sz="1150" dirty="0"/>
          </a:p>
        </p:txBody>
      </p:sp>
      <p:sp>
        <p:nvSpPr>
          <p:cNvPr id="17" name="Text 10"/>
          <p:cNvSpPr/>
          <p:nvPr/>
        </p:nvSpPr>
        <p:spPr>
          <a:xfrm>
            <a:off x="526018" y="7339608"/>
            <a:ext cx="8091964" cy="2403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Outlined icons for modern aesthetic; filled for active states.</a:t>
            </a:r>
            <a:endParaRPr lang="en-US" sz="115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109443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31840" y="339328"/>
            <a:ext cx="4503777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Competitor &amp; Feature Analysis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431840" y="1033224"/>
            <a:ext cx="2080022" cy="231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Competitive Landscape</a:t>
            </a:r>
            <a:endParaRPr lang="en-US" sz="1450" dirty="0"/>
          </a:p>
        </p:txBody>
      </p:sp>
      <p:sp>
        <p:nvSpPr>
          <p:cNvPr id="5" name="Text 2"/>
          <p:cNvSpPr/>
          <p:nvPr/>
        </p:nvSpPr>
        <p:spPr>
          <a:xfrm>
            <a:off x="431840" y="1387912"/>
            <a:ext cx="3560564" cy="3950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Analysis of top Indian and international fitness apps reveals strengths and market opportunities.</a:t>
            </a:r>
            <a:endParaRPr lang="en-US" sz="9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40" y="1921788"/>
            <a:ext cx="308491" cy="30849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31840" y="2384465"/>
            <a:ext cx="154269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2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HealthifyMe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431840" y="2700695"/>
            <a:ext cx="3560564" cy="157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200"/>
              </a:lnSpc>
              <a:buNone/>
            </a:pPr>
            <a:r>
              <a:rPr lang="en-US" sz="7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Indian app: calorie tracking (Indian food), diet plans, human coaches.</a:t>
            </a:r>
            <a:endParaRPr lang="en-US" sz="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40" y="3105388"/>
            <a:ext cx="308491" cy="3084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431840" y="3568065"/>
            <a:ext cx="154269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2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GOQii</a:t>
            </a:r>
            <a:endParaRPr lang="en-US" sz="1200" dirty="0"/>
          </a:p>
        </p:txBody>
      </p:sp>
      <p:sp>
        <p:nvSpPr>
          <p:cNvPr id="11" name="Text 6"/>
          <p:cNvSpPr/>
          <p:nvPr/>
        </p:nvSpPr>
        <p:spPr>
          <a:xfrm>
            <a:off x="431840" y="3884295"/>
            <a:ext cx="3560564" cy="157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200"/>
              </a:lnSpc>
              <a:buNone/>
            </a:pPr>
            <a:r>
              <a:rPr lang="en-US" sz="7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Health ecosystem: wearables, personal coaches, integrated services.</a:t>
            </a:r>
            <a:endParaRPr lang="en-US" sz="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40" y="4288988"/>
            <a:ext cx="308491" cy="30849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431840" y="4751665"/>
            <a:ext cx="154269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2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Fittr</a:t>
            </a:r>
            <a:endParaRPr lang="en-US" sz="1200" dirty="0"/>
          </a:p>
        </p:txBody>
      </p:sp>
      <p:sp>
        <p:nvSpPr>
          <p:cNvPr id="14" name="Text 8"/>
          <p:cNvSpPr/>
          <p:nvPr/>
        </p:nvSpPr>
        <p:spPr>
          <a:xfrm>
            <a:off x="431840" y="5067895"/>
            <a:ext cx="3560564" cy="157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200"/>
              </a:lnSpc>
              <a:buNone/>
            </a:pPr>
            <a:r>
              <a:rPr lang="en-US" sz="7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Community-driven: expert guidance, strength training focus.</a:t>
            </a:r>
            <a:endParaRPr lang="en-US" sz="7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40" y="5472589"/>
            <a:ext cx="308491" cy="308491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431840" y="5935266"/>
            <a:ext cx="154269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2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MyFitnessPal</a:t>
            </a:r>
            <a:endParaRPr lang="en-US" sz="1200" dirty="0"/>
          </a:p>
        </p:txBody>
      </p:sp>
      <p:sp>
        <p:nvSpPr>
          <p:cNvPr id="17" name="Text 10"/>
          <p:cNvSpPr/>
          <p:nvPr/>
        </p:nvSpPr>
        <p:spPr>
          <a:xfrm>
            <a:off x="431840" y="6251496"/>
            <a:ext cx="3560564" cy="157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200"/>
              </a:lnSpc>
              <a:buNone/>
            </a:pPr>
            <a:r>
              <a:rPr lang="en-US" sz="7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Global leader: calorie counting, vast food database (less Indian specific).</a:t>
            </a:r>
            <a:endParaRPr lang="en-US" sz="750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840" y="6656189"/>
            <a:ext cx="308491" cy="308491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431840" y="7118866"/>
            <a:ext cx="154269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2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Nike Training Club</a:t>
            </a:r>
            <a:endParaRPr lang="en-US" sz="1200" dirty="0"/>
          </a:p>
        </p:txBody>
      </p:sp>
      <p:sp>
        <p:nvSpPr>
          <p:cNvPr id="20" name="Text 12"/>
          <p:cNvSpPr/>
          <p:nvPr/>
        </p:nvSpPr>
        <p:spPr>
          <a:xfrm>
            <a:off x="431840" y="7435096"/>
            <a:ext cx="3560564" cy="157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200"/>
              </a:lnSpc>
              <a:buNone/>
            </a:pPr>
            <a:r>
              <a:rPr lang="en-US" sz="7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Extensive library: guided workouts, sports performance focus.</a:t>
            </a:r>
            <a:endParaRPr lang="en-US" sz="750" dirty="0"/>
          </a:p>
        </p:txBody>
      </p:sp>
      <p:pic>
        <p:nvPicPr>
          <p:cNvPr id="21" name="Image 6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40" y="7839789"/>
            <a:ext cx="308491" cy="308491"/>
          </a:xfrm>
          <a:prstGeom prst="rect">
            <a:avLst/>
          </a:prstGeom>
        </p:spPr>
      </p:pic>
      <p:sp>
        <p:nvSpPr>
          <p:cNvPr id="22" name="Text 13"/>
          <p:cNvSpPr/>
          <p:nvPr/>
        </p:nvSpPr>
        <p:spPr>
          <a:xfrm>
            <a:off x="431840" y="8302466"/>
            <a:ext cx="154269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2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Cult.fit</a:t>
            </a:r>
            <a:endParaRPr lang="en-US" sz="1200" dirty="0"/>
          </a:p>
        </p:txBody>
      </p:sp>
      <p:sp>
        <p:nvSpPr>
          <p:cNvPr id="23" name="Text 14"/>
          <p:cNvSpPr/>
          <p:nvPr/>
        </p:nvSpPr>
        <p:spPr>
          <a:xfrm>
            <a:off x="431840" y="8618696"/>
            <a:ext cx="3560564" cy="157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200"/>
              </a:lnSpc>
              <a:buNone/>
            </a:pPr>
            <a:r>
              <a:rPr lang="en-US" sz="7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Digital classes &amp; gym access: diverse workouts, meditation.</a:t>
            </a:r>
            <a:endParaRPr lang="en-US" sz="750" dirty="0"/>
          </a:p>
        </p:txBody>
      </p:sp>
      <p:pic>
        <p:nvPicPr>
          <p:cNvPr id="24" name="Image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40" y="9023390"/>
            <a:ext cx="308491" cy="308491"/>
          </a:xfrm>
          <a:prstGeom prst="rect">
            <a:avLst/>
          </a:prstGeom>
        </p:spPr>
      </p:pic>
      <p:sp>
        <p:nvSpPr>
          <p:cNvPr id="25" name="Text 15"/>
          <p:cNvSpPr/>
          <p:nvPr/>
        </p:nvSpPr>
        <p:spPr>
          <a:xfrm>
            <a:off x="431840" y="9486067"/>
            <a:ext cx="154269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2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Adidas Training</a:t>
            </a:r>
            <a:endParaRPr lang="en-US" sz="1200" dirty="0"/>
          </a:p>
        </p:txBody>
      </p:sp>
      <p:sp>
        <p:nvSpPr>
          <p:cNvPr id="26" name="Text 16"/>
          <p:cNvSpPr/>
          <p:nvPr/>
        </p:nvSpPr>
        <p:spPr>
          <a:xfrm>
            <a:off x="431840" y="9802297"/>
            <a:ext cx="3560564" cy="157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200"/>
              </a:lnSpc>
              <a:buNone/>
            </a:pPr>
            <a:r>
              <a:rPr lang="en-US" sz="7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Personalized plans, guided workouts, wearable integration.</a:t>
            </a:r>
            <a:endParaRPr lang="en-US" sz="750" dirty="0"/>
          </a:p>
        </p:txBody>
      </p:sp>
      <p:sp>
        <p:nvSpPr>
          <p:cNvPr id="27" name="Text 17"/>
          <p:cNvSpPr/>
          <p:nvPr/>
        </p:nvSpPr>
        <p:spPr>
          <a:xfrm>
            <a:off x="431840" y="10099000"/>
            <a:ext cx="3560564" cy="3950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Gaps: complex UIs, limited regional Indian food data, fragmented tracking.</a:t>
            </a:r>
            <a:endParaRPr lang="en-US" sz="950" dirty="0"/>
          </a:p>
        </p:txBody>
      </p:sp>
      <p:sp>
        <p:nvSpPr>
          <p:cNvPr id="28" name="Text 18"/>
          <p:cNvSpPr/>
          <p:nvPr/>
        </p:nvSpPr>
        <p:spPr>
          <a:xfrm>
            <a:off x="4301014" y="1033224"/>
            <a:ext cx="1851184" cy="231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FitLife Features</a:t>
            </a:r>
            <a:endParaRPr lang="en-US" sz="1450" dirty="0"/>
          </a:p>
        </p:txBody>
      </p:sp>
      <p:sp>
        <p:nvSpPr>
          <p:cNvPr id="29" name="Shape 19"/>
          <p:cNvSpPr/>
          <p:nvPr/>
        </p:nvSpPr>
        <p:spPr>
          <a:xfrm>
            <a:off x="4301014" y="1403390"/>
            <a:ext cx="4418648" cy="1229558"/>
          </a:xfrm>
          <a:prstGeom prst="roundRect">
            <a:avLst>
              <a:gd name="adj" fmla="val 4216"/>
            </a:avLst>
          </a:prstGeom>
          <a:solidFill>
            <a:srgbClr val="003180"/>
          </a:solidFill>
          <a:ln w="7620">
            <a:solidFill>
              <a:srgbClr val="3B82F6"/>
            </a:solidFill>
            <a:prstDash val="solid"/>
          </a:ln>
        </p:spPr>
      </p:sp>
      <p:sp>
        <p:nvSpPr>
          <p:cNvPr id="30" name="Shape 20"/>
          <p:cNvSpPr/>
          <p:nvPr/>
        </p:nvSpPr>
        <p:spPr>
          <a:xfrm>
            <a:off x="4431983" y="1534358"/>
            <a:ext cx="370165" cy="370165"/>
          </a:xfrm>
          <a:prstGeom prst="roundRect">
            <a:avLst>
              <a:gd name="adj" fmla="val 24700027"/>
            </a:avLst>
          </a:prstGeom>
          <a:solidFill>
            <a:srgbClr val="3B82F6"/>
          </a:solidFill>
          <a:ln/>
        </p:spPr>
      </p:sp>
      <p:pic>
        <p:nvPicPr>
          <p:cNvPr id="31" name="Image 8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3781" y="1615321"/>
            <a:ext cx="166568" cy="208240"/>
          </a:xfrm>
          <a:prstGeom prst="rect">
            <a:avLst/>
          </a:prstGeom>
        </p:spPr>
      </p:pic>
      <p:sp>
        <p:nvSpPr>
          <p:cNvPr id="32" name="Text 21"/>
          <p:cNvSpPr/>
          <p:nvPr/>
        </p:nvSpPr>
        <p:spPr>
          <a:xfrm>
            <a:off x="4431983" y="2027872"/>
            <a:ext cx="154269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2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Unified Tracking</a:t>
            </a:r>
            <a:endParaRPr lang="en-US" sz="1200" dirty="0"/>
          </a:p>
        </p:txBody>
      </p:sp>
      <p:sp>
        <p:nvSpPr>
          <p:cNvPr id="33" name="Text 22"/>
          <p:cNvSpPr/>
          <p:nvPr/>
        </p:nvSpPr>
        <p:spPr>
          <a:xfrm>
            <a:off x="4431983" y="2344103"/>
            <a:ext cx="4156710" cy="157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200"/>
              </a:lnSpc>
              <a:buNone/>
            </a:pPr>
            <a:r>
              <a:rPr lang="en-US" sz="7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Integrated workout &amp; nutrition.</a:t>
            </a:r>
            <a:endParaRPr lang="en-US" sz="750" dirty="0"/>
          </a:p>
        </p:txBody>
      </p:sp>
      <p:sp>
        <p:nvSpPr>
          <p:cNvPr id="34" name="Shape 23"/>
          <p:cNvSpPr/>
          <p:nvPr/>
        </p:nvSpPr>
        <p:spPr>
          <a:xfrm>
            <a:off x="4301014" y="2756297"/>
            <a:ext cx="4418648" cy="1229558"/>
          </a:xfrm>
          <a:prstGeom prst="roundRect">
            <a:avLst>
              <a:gd name="adj" fmla="val 4216"/>
            </a:avLst>
          </a:prstGeom>
          <a:solidFill>
            <a:srgbClr val="003180"/>
          </a:solidFill>
          <a:ln w="7620">
            <a:solidFill>
              <a:srgbClr val="3B82F6"/>
            </a:solidFill>
            <a:prstDash val="solid"/>
          </a:ln>
        </p:spPr>
      </p:sp>
      <p:sp>
        <p:nvSpPr>
          <p:cNvPr id="35" name="Shape 24"/>
          <p:cNvSpPr/>
          <p:nvPr/>
        </p:nvSpPr>
        <p:spPr>
          <a:xfrm>
            <a:off x="4431983" y="2887266"/>
            <a:ext cx="370165" cy="370165"/>
          </a:xfrm>
          <a:prstGeom prst="roundRect">
            <a:avLst>
              <a:gd name="adj" fmla="val 24700027"/>
            </a:avLst>
          </a:prstGeom>
          <a:solidFill>
            <a:srgbClr val="3B82F6"/>
          </a:solidFill>
          <a:ln/>
        </p:spPr>
      </p:sp>
      <p:pic>
        <p:nvPicPr>
          <p:cNvPr id="36" name="Image 9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3781" y="2968228"/>
            <a:ext cx="166568" cy="208240"/>
          </a:xfrm>
          <a:prstGeom prst="rect">
            <a:avLst/>
          </a:prstGeom>
        </p:spPr>
      </p:pic>
      <p:sp>
        <p:nvSpPr>
          <p:cNvPr id="37" name="Text 25"/>
          <p:cNvSpPr/>
          <p:nvPr/>
        </p:nvSpPr>
        <p:spPr>
          <a:xfrm>
            <a:off x="4431983" y="3380780"/>
            <a:ext cx="154269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2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Indian Cuisine Data</a:t>
            </a:r>
            <a:endParaRPr lang="en-US" sz="1200" dirty="0"/>
          </a:p>
        </p:txBody>
      </p:sp>
      <p:sp>
        <p:nvSpPr>
          <p:cNvPr id="38" name="Text 26"/>
          <p:cNvSpPr/>
          <p:nvPr/>
        </p:nvSpPr>
        <p:spPr>
          <a:xfrm>
            <a:off x="4431983" y="3697010"/>
            <a:ext cx="4156710" cy="157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200"/>
              </a:lnSpc>
              <a:buNone/>
            </a:pPr>
            <a:r>
              <a:rPr lang="en-US" sz="7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Calorie tracking for regional dishes.</a:t>
            </a:r>
            <a:endParaRPr lang="en-US" sz="750" dirty="0"/>
          </a:p>
        </p:txBody>
      </p:sp>
      <p:sp>
        <p:nvSpPr>
          <p:cNvPr id="39" name="Shape 27"/>
          <p:cNvSpPr/>
          <p:nvPr/>
        </p:nvSpPr>
        <p:spPr>
          <a:xfrm>
            <a:off x="4301014" y="4109204"/>
            <a:ext cx="4418648" cy="1229558"/>
          </a:xfrm>
          <a:prstGeom prst="roundRect">
            <a:avLst>
              <a:gd name="adj" fmla="val 4216"/>
            </a:avLst>
          </a:prstGeom>
          <a:solidFill>
            <a:srgbClr val="003180"/>
          </a:solidFill>
          <a:ln w="7620">
            <a:solidFill>
              <a:srgbClr val="3B82F6"/>
            </a:solidFill>
            <a:prstDash val="solid"/>
          </a:ln>
        </p:spPr>
      </p:sp>
      <p:sp>
        <p:nvSpPr>
          <p:cNvPr id="40" name="Shape 28"/>
          <p:cNvSpPr/>
          <p:nvPr/>
        </p:nvSpPr>
        <p:spPr>
          <a:xfrm>
            <a:off x="4431983" y="4240173"/>
            <a:ext cx="370165" cy="370165"/>
          </a:xfrm>
          <a:prstGeom prst="roundRect">
            <a:avLst>
              <a:gd name="adj" fmla="val 24700027"/>
            </a:avLst>
          </a:prstGeom>
          <a:solidFill>
            <a:srgbClr val="3B82F6"/>
          </a:solidFill>
          <a:ln/>
        </p:spPr>
      </p:sp>
      <p:pic>
        <p:nvPicPr>
          <p:cNvPr id="41" name="Image 10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3781" y="4321135"/>
            <a:ext cx="166568" cy="208240"/>
          </a:xfrm>
          <a:prstGeom prst="rect">
            <a:avLst/>
          </a:prstGeom>
        </p:spPr>
      </p:pic>
      <p:sp>
        <p:nvSpPr>
          <p:cNvPr id="42" name="Text 29"/>
          <p:cNvSpPr/>
          <p:nvPr/>
        </p:nvSpPr>
        <p:spPr>
          <a:xfrm>
            <a:off x="4431983" y="4733687"/>
            <a:ext cx="154269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2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Video Tutorials</a:t>
            </a:r>
            <a:endParaRPr lang="en-US" sz="1200" dirty="0"/>
          </a:p>
        </p:txBody>
      </p:sp>
      <p:sp>
        <p:nvSpPr>
          <p:cNvPr id="43" name="Text 30"/>
          <p:cNvSpPr/>
          <p:nvPr/>
        </p:nvSpPr>
        <p:spPr>
          <a:xfrm>
            <a:off x="4431983" y="5049917"/>
            <a:ext cx="4156710" cy="157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200"/>
              </a:lnSpc>
              <a:buNone/>
            </a:pPr>
            <a:r>
              <a:rPr lang="en-US" sz="7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Professional exercise demos.</a:t>
            </a:r>
            <a:endParaRPr lang="en-US" sz="750" dirty="0"/>
          </a:p>
        </p:txBody>
      </p:sp>
      <p:sp>
        <p:nvSpPr>
          <p:cNvPr id="44" name="Shape 31"/>
          <p:cNvSpPr/>
          <p:nvPr/>
        </p:nvSpPr>
        <p:spPr>
          <a:xfrm>
            <a:off x="4301014" y="5462111"/>
            <a:ext cx="4418648" cy="1229558"/>
          </a:xfrm>
          <a:prstGeom prst="roundRect">
            <a:avLst>
              <a:gd name="adj" fmla="val 4216"/>
            </a:avLst>
          </a:prstGeom>
          <a:solidFill>
            <a:srgbClr val="003180"/>
          </a:solidFill>
          <a:ln w="7620">
            <a:solidFill>
              <a:srgbClr val="3B82F6"/>
            </a:solidFill>
            <a:prstDash val="solid"/>
          </a:ln>
        </p:spPr>
      </p:sp>
      <p:sp>
        <p:nvSpPr>
          <p:cNvPr id="45" name="Shape 32"/>
          <p:cNvSpPr/>
          <p:nvPr/>
        </p:nvSpPr>
        <p:spPr>
          <a:xfrm>
            <a:off x="4431983" y="5593080"/>
            <a:ext cx="370165" cy="370165"/>
          </a:xfrm>
          <a:prstGeom prst="roundRect">
            <a:avLst>
              <a:gd name="adj" fmla="val 24700027"/>
            </a:avLst>
          </a:prstGeom>
          <a:solidFill>
            <a:srgbClr val="3B82F6"/>
          </a:solidFill>
          <a:ln/>
        </p:spPr>
      </p:sp>
      <p:pic>
        <p:nvPicPr>
          <p:cNvPr id="46" name="Image 11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33781" y="5674042"/>
            <a:ext cx="166568" cy="208240"/>
          </a:xfrm>
          <a:prstGeom prst="rect">
            <a:avLst/>
          </a:prstGeom>
        </p:spPr>
      </p:pic>
      <p:sp>
        <p:nvSpPr>
          <p:cNvPr id="47" name="Text 33"/>
          <p:cNvSpPr/>
          <p:nvPr/>
        </p:nvSpPr>
        <p:spPr>
          <a:xfrm>
            <a:off x="4431983" y="6086594"/>
            <a:ext cx="154269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2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Progress Motivation</a:t>
            </a:r>
            <a:endParaRPr lang="en-US" sz="1200" dirty="0"/>
          </a:p>
        </p:txBody>
      </p:sp>
      <p:sp>
        <p:nvSpPr>
          <p:cNvPr id="48" name="Text 34"/>
          <p:cNvSpPr/>
          <p:nvPr/>
        </p:nvSpPr>
        <p:spPr>
          <a:xfrm>
            <a:off x="4431983" y="6402824"/>
            <a:ext cx="4156710" cy="157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200"/>
              </a:lnSpc>
              <a:buNone/>
            </a:pPr>
            <a:r>
              <a:rPr lang="en-US" sz="7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Visuals &amp; achievement badges.</a:t>
            </a:r>
            <a:endParaRPr lang="en-US" sz="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94348" y="596922"/>
            <a:ext cx="5189458" cy="441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50"/>
              </a:lnSpc>
              <a:buNone/>
            </a:pPr>
            <a:r>
              <a:rPr lang="en-US" sz="4000" dirty="0">
                <a:solidFill>
                  <a:schemeClr val="accent1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Project Overview: Why BFF?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950238" y="2320011"/>
            <a:ext cx="6648569" cy="950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FitLife</a:t>
            </a: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addresses </a:t>
            </a:r>
            <a:r>
              <a:rPr lang="en-US" sz="2400" u="sng" dirty="0">
                <a:solidFill>
                  <a:schemeClr val="bg1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health challenges</a:t>
            </a: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for </a:t>
            </a:r>
          </a:p>
          <a:p>
            <a:pPr algn="l">
              <a:lnSpc>
                <a:spcPct val="250000"/>
              </a:lnSpc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        urban Indian bachelors.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950238" y="4243178"/>
            <a:ext cx="6648569" cy="225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Simplifies fitness &amp; nutrition with </a:t>
            </a:r>
          </a:p>
          <a:p>
            <a:pPr algn="l">
              <a:lnSpc>
                <a:spcPct val="250000"/>
              </a:lnSpc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        </a:t>
            </a:r>
            <a:r>
              <a:rPr lang="en-US" sz="2400" u="sng" dirty="0">
                <a:solidFill>
                  <a:schemeClr val="bg1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personalized guidance</a:t>
            </a: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.</a:t>
            </a:r>
            <a:endParaRPr lang="en-US" sz="24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189" y="-1"/>
            <a:ext cx="6710980" cy="8222695"/>
          </a:xfrm>
          <a:prstGeom prst="rect">
            <a:avLst/>
          </a:prstGeom>
        </p:spPr>
      </p:pic>
      <p:sp>
        <p:nvSpPr>
          <p:cNvPr id="6" name="Shape 3"/>
          <p:cNvSpPr/>
          <p:nvPr/>
        </p:nvSpPr>
        <p:spPr>
          <a:xfrm>
            <a:off x="494348" y="8166616"/>
            <a:ext cx="4453057" cy="1393627"/>
          </a:xfrm>
          <a:prstGeom prst="roundRect">
            <a:avLst>
              <a:gd name="adj" fmla="val 4257"/>
            </a:avLst>
          </a:prstGeom>
          <a:solidFill>
            <a:srgbClr val="003180"/>
          </a:solidFill>
          <a:ln w="7620">
            <a:solidFill>
              <a:srgbClr val="1E3A8A"/>
            </a:solidFill>
            <a:prstDash val="solid"/>
          </a:ln>
        </p:spPr>
      </p:sp>
      <p:sp>
        <p:nvSpPr>
          <p:cNvPr id="7" name="Shape 4"/>
          <p:cNvSpPr/>
          <p:nvPr/>
        </p:nvSpPr>
        <p:spPr>
          <a:xfrm>
            <a:off x="643176" y="8315444"/>
            <a:ext cx="423624" cy="423624"/>
          </a:xfrm>
          <a:prstGeom prst="roundRect">
            <a:avLst>
              <a:gd name="adj" fmla="val 21583021"/>
            </a:avLst>
          </a:prstGeom>
          <a:solidFill>
            <a:srgbClr val="1E3A8A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19" y="8408075"/>
            <a:ext cx="190619" cy="23824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43176" y="8880277"/>
            <a:ext cx="1765578" cy="2206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Integrated Approach</a:t>
            </a:r>
            <a:endParaRPr lang="en-US" sz="1350" dirty="0"/>
          </a:p>
        </p:txBody>
      </p:sp>
      <p:sp>
        <p:nvSpPr>
          <p:cNvPr id="10" name="Text 6"/>
          <p:cNvSpPr/>
          <p:nvPr/>
        </p:nvSpPr>
        <p:spPr>
          <a:xfrm>
            <a:off x="643176" y="9185553"/>
            <a:ext cx="4155400" cy="225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Workouts, meal tracking, motivation.</a:t>
            </a:r>
            <a:endParaRPr lang="en-US" sz="1100" dirty="0"/>
          </a:p>
        </p:txBody>
      </p:sp>
      <p:sp>
        <p:nvSpPr>
          <p:cNvPr id="11" name="Shape 7"/>
          <p:cNvSpPr/>
          <p:nvPr/>
        </p:nvSpPr>
        <p:spPr>
          <a:xfrm>
            <a:off x="5088612" y="8166616"/>
            <a:ext cx="4453057" cy="1393627"/>
          </a:xfrm>
          <a:prstGeom prst="roundRect">
            <a:avLst>
              <a:gd name="adj" fmla="val 4257"/>
            </a:avLst>
          </a:prstGeom>
          <a:solidFill>
            <a:srgbClr val="003180"/>
          </a:solidFill>
          <a:ln w="7620">
            <a:solidFill>
              <a:srgbClr val="1E3A8A"/>
            </a:solidFill>
            <a:prstDash val="solid"/>
          </a:ln>
        </p:spPr>
      </p:sp>
      <p:sp>
        <p:nvSpPr>
          <p:cNvPr id="12" name="Shape 8"/>
          <p:cNvSpPr/>
          <p:nvPr/>
        </p:nvSpPr>
        <p:spPr>
          <a:xfrm>
            <a:off x="5237440" y="8315444"/>
            <a:ext cx="423624" cy="423624"/>
          </a:xfrm>
          <a:prstGeom prst="roundRect">
            <a:avLst>
              <a:gd name="adj" fmla="val 21583021"/>
            </a:avLst>
          </a:prstGeom>
          <a:solidFill>
            <a:srgbClr val="1E3A8A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3883" y="8408075"/>
            <a:ext cx="190619" cy="238244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5237440" y="8880277"/>
            <a:ext cx="1765578" cy="2206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Market Opportunity</a:t>
            </a:r>
            <a:endParaRPr lang="en-US" sz="1350" dirty="0"/>
          </a:p>
        </p:txBody>
      </p:sp>
      <p:sp>
        <p:nvSpPr>
          <p:cNvPr id="15" name="Text 10"/>
          <p:cNvSpPr/>
          <p:nvPr/>
        </p:nvSpPr>
        <p:spPr>
          <a:xfrm>
            <a:off x="5237440" y="9185553"/>
            <a:ext cx="4155400" cy="225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Taps India's 20% CAGR digital fitness boom.</a:t>
            </a:r>
            <a:endParaRPr lang="en-US" sz="1100" dirty="0"/>
          </a:p>
        </p:txBody>
      </p:sp>
      <p:sp>
        <p:nvSpPr>
          <p:cNvPr id="16" name="Shape 11"/>
          <p:cNvSpPr/>
          <p:nvPr/>
        </p:nvSpPr>
        <p:spPr>
          <a:xfrm>
            <a:off x="9682877" y="8166616"/>
            <a:ext cx="4453057" cy="1393627"/>
          </a:xfrm>
          <a:prstGeom prst="roundRect">
            <a:avLst>
              <a:gd name="adj" fmla="val 4257"/>
            </a:avLst>
          </a:prstGeom>
          <a:solidFill>
            <a:srgbClr val="003180"/>
          </a:solidFill>
          <a:ln w="7620">
            <a:solidFill>
              <a:srgbClr val="1E3A8A"/>
            </a:solidFill>
            <a:prstDash val="solid"/>
          </a:ln>
        </p:spPr>
      </p:sp>
      <p:sp>
        <p:nvSpPr>
          <p:cNvPr id="17" name="Shape 12"/>
          <p:cNvSpPr/>
          <p:nvPr/>
        </p:nvSpPr>
        <p:spPr>
          <a:xfrm>
            <a:off x="9831705" y="8315444"/>
            <a:ext cx="423624" cy="423624"/>
          </a:xfrm>
          <a:prstGeom prst="roundRect">
            <a:avLst>
              <a:gd name="adj" fmla="val 21583021"/>
            </a:avLst>
          </a:prstGeom>
          <a:solidFill>
            <a:srgbClr val="1E3A8A"/>
          </a:solidFill>
          <a:ln/>
        </p:spPr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8148" y="8408075"/>
            <a:ext cx="190619" cy="238244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9831705" y="8880277"/>
            <a:ext cx="1765578" cy="2206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User-Centric Design</a:t>
            </a:r>
            <a:endParaRPr lang="en-US" sz="1350" dirty="0"/>
          </a:p>
        </p:txBody>
      </p:sp>
      <p:sp>
        <p:nvSpPr>
          <p:cNvPr id="20" name="Text 14"/>
          <p:cNvSpPr/>
          <p:nvPr/>
        </p:nvSpPr>
        <p:spPr>
          <a:xfrm>
            <a:off x="9831705" y="9185553"/>
            <a:ext cx="4155400" cy="225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Convenient health for busy bachelors.</a:t>
            </a:r>
            <a:endParaRPr lang="en-US" sz="11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31840" y="356711"/>
            <a:ext cx="6273641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SWOT Analysis : BFF's Strategic Position</a:t>
            </a:r>
            <a:endParaRPr lang="en-US" sz="2400" dirty="0"/>
          </a:p>
        </p:txBody>
      </p:sp>
      <p:sp>
        <p:nvSpPr>
          <p:cNvPr id="4" name="Shape 1"/>
          <p:cNvSpPr/>
          <p:nvPr/>
        </p:nvSpPr>
        <p:spPr>
          <a:xfrm>
            <a:off x="431840" y="927259"/>
            <a:ext cx="8280321" cy="1704023"/>
          </a:xfrm>
          <a:prstGeom prst="roundRect">
            <a:avLst>
              <a:gd name="adj" fmla="val 3042"/>
            </a:avLst>
          </a:prstGeom>
          <a:solidFill>
            <a:srgbClr val="09151A">
              <a:alpha val="95000"/>
            </a:srgbClr>
          </a:solidFill>
          <a:ln w="15240">
            <a:solidFill>
              <a:srgbClr val="10B981"/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447080" y="942499"/>
            <a:ext cx="493633" cy="1673543"/>
          </a:xfrm>
          <a:prstGeom prst="roundRect">
            <a:avLst>
              <a:gd name="adj" fmla="val 6796"/>
            </a:avLst>
          </a:prstGeom>
          <a:solidFill>
            <a:srgbClr val="10B981"/>
          </a:solidFill>
          <a:ln/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75" y="1663541"/>
            <a:ext cx="185023" cy="23133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09085" y="1065848"/>
            <a:ext cx="154269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2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Strengths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1064062" y="1332667"/>
            <a:ext cx="7632859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Localized content</a:t>
            </a:r>
            <a:endParaRPr lang="en-US" sz="950" dirty="0"/>
          </a:p>
        </p:txBody>
      </p:sp>
      <p:sp>
        <p:nvSpPr>
          <p:cNvPr id="9" name="Text 5"/>
          <p:cNvSpPr/>
          <p:nvPr/>
        </p:nvSpPr>
        <p:spPr>
          <a:xfrm>
            <a:off x="1064062" y="1573292"/>
            <a:ext cx="7632859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All-in-one platform</a:t>
            </a:r>
            <a:endParaRPr lang="en-US" sz="950" dirty="0"/>
          </a:p>
        </p:txBody>
      </p:sp>
      <p:sp>
        <p:nvSpPr>
          <p:cNvPr id="10" name="Text 6"/>
          <p:cNvSpPr/>
          <p:nvPr/>
        </p:nvSpPr>
        <p:spPr>
          <a:xfrm>
            <a:off x="1064062" y="1813917"/>
            <a:ext cx="7632859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Motivational design</a:t>
            </a:r>
            <a:endParaRPr lang="en-US" sz="950" dirty="0"/>
          </a:p>
        </p:txBody>
      </p:sp>
      <p:sp>
        <p:nvSpPr>
          <p:cNvPr id="11" name="Text 7"/>
          <p:cNvSpPr/>
          <p:nvPr/>
        </p:nvSpPr>
        <p:spPr>
          <a:xfrm>
            <a:off x="1064062" y="2054543"/>
            <a:ext cx="7632859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Bachelor focus</a:t>
            </a:r>
            <a:endParaRPr lang="en-US" sz="950" dirty="0"/>
          </a:p>
        </p:txBody>
      </p:sp>
      <p:sp>
        <p:nvSpPr>
          <p:cNvPr id="12" name="Text 8"/>
          <p:cNvSpPr/>
          <p:nvPr/>
        </p:nvSpPr>
        <p:spPr>
          <a:xfrm>
            <a:off x="1064062" y="2295168"/>
            <a:ext cx="7632859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Indian food data</a:t>
            </a:r>
            <a:endParaRPr lang="en-US" sz="950" dirty="0"/>
          </a:p>
        </p:txBody>
      </p:sp>
      <p:sp>
        <p:nvSpPr>
          <p:cNvPr id="13" name="Shape 9"/>
          <p:cNvSpPr/>
          <p:nvPr/>
        </p:nvSpPr>
        <p:spPr>
          <a:xfrm>
            <a:off x="431840" y="2754630"/>
            <a:ext cx="8280321" cy="1463397"/>
          </a:xfrm>
          <a:prstGeom prst="roundRect">
            <a:avLst>
              <a:gd name="adj" fmla="val 3542"/>
            </a:avLst>
          </a:prstGeom>
          <a:solidFill>
            <a:srgbClr val="09151A">
              <a:alpha val="95000"/>
            </a:srgbClr>
          </a:solidFill>
          <a:ln w="15240">
            <a:solidFill>
              <a:srgbClr val="F97316"/>
            </a:solidFill>
            <a:prstDash val="solid"/>
          </a:ln>
        </p:spPr>
      </p:sp>
      <p:sp>
        <p:nvSpPr>
          <p:cNvPr id="14" name="Shape 10"/>
          <p:cNvSpPr/>
          <p:nvPr/>
        </p:nvSpPr>
        <p:spPr>
          <a:xfrm>
            <a:off x="447080" y="2769870"/>
            <a:ext cx="493633" cy="1432917"/>
          </a:xfrm>
          <a:prstGeom prst="roundRect">
            <a:avLst>
              <a:gd name="adj" fmla="val 6796"/>
            </a:avLst>
          </a:prstGeom>
          <a:solidFill>
            <a:srgbClr val="F97316"/>
          </a:solidFill>
          <a:ln/>
        </p:spPr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575" y="3370659"/>
            <a:ext cx="185023" cy="231338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4109085" y="2893219"/>
            <a:ext cx="154269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2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Weaknesses</a:t>
            </a:r>
            <a:endParaRPr lang="en-US" sz="1200" dirty="0"/>
          </a:p>
        </p:txBody>
      </p:sp>
      <p:sp>
        <p:nvSpPr>
          <p:cNvPr id="17" name="Text 12"/>
          <p:cNvSpPr/>
          <p:nvPr/>
        </p:nvSpPr>
        <p:spPr>
          <a:xfrm>
            <a:off x="1064062" y="3160038"/>
            <a:ext cx="7632859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Low brand recognition</a:t>
            </a:r>
            <a:endParaRPr lang="en-US" sz="950" dirty="0"/>
          </a:p>
        </p:txBody>
      </p:sp>
      <p:sp>
        <p:nvSpPr>
          <p:cNvPr id="18" name="Text 13"/>
          <p:cNvSpPr/>
          <p:nvPr/>
        </p:nvSpPr>
        <p:spPr>
          <a:xfrm>
            <a:off x="1064062" y="3400663"/>
            <a:ext cx="7632859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User mass dependency</a:t>
            </a:r>
            <a:endParaRPr lang="en-US" sz="950" dirty="0"/>
          </a:p>
        </p:txBody>
      </p:sp>
      <p:sp>
        <p:nvSpPr>
          <p:cNvPr id="19" name="Text 14"/>
          <p:cNvSpPr/>
          <p:nvPr/>
        </p:nvSpPr>
        <p:spPr>
          <a:xfrm>
            <a:off x="1064062" y="3641288"/>
            <a:ext cx="7632859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Limited marketing</a:t>
            </a:r>
            <a:endParaRPr lang="en-US" sz="950" dirty="0"/>
          </a:p>
        </p:txBody>
      </p:sp>
      <p:sp>
        <p:nvSpPr>
          <p:cNvPr id="20" name="Text 15"/>
          <p:cNvSpPr/>
          <p:nvPr/>
        </p:nvSpPr>
        <p:spPr>
          <a:xfrm>
            <a:off x="1064062" y="3881914"/>
            <a:ext cx="7632859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Content update demands</a:t>
            </a:r>
            <a:endParaRPr lang="en-US" sz="950" dirty="0"/>
          </a:p>
        </p:txBody>
      </p:sp>
      <p:sp>
        <p:nvSpPr>
          <p:cNvPr id="21" name="Shape 16"/>
          <p:cNvSpPr/>
          <p:nvPr/>
        </p:nvSpPr>
        <p:spPr>
          <a:xfrm>
            <a:off x="431840" y="4341376"/>
            <a:ext cx="8280321" cy="1704023"/>
          </a:xfrm>
          <a:prstGeom prst="roundRect">
            <a:avLst>
              <a:gd name="adj" fmla="val 3042"/>
            </a:avLst>
          </a:prstGeom>
          <a:solidFill>
            <a:srgbClr val="09151A">
              <a:alpha val="95000"/>
            </a:srgbClr>
          </a:solidFill>
          <a:ln w="15240">
            <a:solidFill>
              <a:srgbClr val="3B82F6"/>
            </a:solidFill>
            <a:prstDash val="solid"/>
          </a:ln>
        </p:spPr>
      </p:sp>
      <p:sp>
        <p:nvSpPr>
          <p:cNvPr id="22" name="Shape 17"/>
          <p:cNvSpPr/>
          <p:nvPr/>
        </p:nvSpPr>
        <p:spPr>
          <a:xfrm>
            <a:off x="447080" y="4356616"/>
            <a:ext cx="493633" cy="1673543"/>
          </a:xfrm>
          <a:prstGeom prst="roundRect">
            <a:avLst>
              <a:gd name="adj" fmla="val 6796"/>
            </a:avLst>
          </a:prstGeom>
          <a:solidFill>
            <a:srgbClr val="3B82F6"/>
          </a:solidFill>
          <a:ln/>
        </p:spPr>
      </p:sp>
      <p:pic>
        <p:nvPicPr>
          <p:cNvPr id="2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75" y="5077658"/>
            <a:ext cx="185023" cy="231338"/>
          </a:xfrm>
          <a:prstGeom prst="rect">
            <a:avLst/>
          </a:prstGeom>
        </p:spPr>
      </p:pic>
      <p:sp>
        <p:nvSpPr>
          <p:cNvPr id="24" name="Text 18"/>
          <p:cNvSpPr/>
          <p:nvPr/>
        </p:nvSpPr>
        <p:spPr>
          <a:xfrm>
            <a:off x="4109085" y="4479965"/>
            <a:ext cx="154269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2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Opportunities</a:t>
            </a:r>
            <a:endParaRPr lang="en-US" sz="1200" dirty="0"/>
          </a:p>
        </p:txBody>
      </p:sp>
      <p:sp>
        <p:nvSpPr>
          <p:cNvPr id="25" name="Text 19"/>
          <p:cNvSpPr/>
          <p:nvPr/>
        </p:nvSpPr>
        <p:spPr>
          <a:xfrm>
            <a:off x="1064062" y="4746784"/>
            <a:ext cx="7632859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Growing fitness market</a:t>
            </a:r>
            <a:endParaRPr lang="en-US" sz="950" dirty="0"/>
          </a:p>
        </p:txBody>
      </p:sp>
      <p:sp>
        <p:nvSpPr>
          <p:cNvPr id="26" name="Text 20"/>
          <p:cNvSpPr/>
          <p:nvPr/>
        </p:nvSpPr>
        <p:spPr>
          <a:xfrm>
            <a:off x="1064062" y="4987409"/>
            <a:ext cx="7632859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Rising health awareness</a:t>
            </a:r>
            <a:endParaRPr lang="en-US" sz="950" dirty="0"/>
          </a:p>
        </p:txBody>
      </p:sp>
      <p:sp>
        <p:nvSpPr>
          <p:cNvPr id="27" name="Text 21"/>
          <p:cNvSpPr/>
          <p:nvPr/>
        </p:nvSpPr>
        <p:spPr>
          <a:xfrm>
            <a:off x="1064062" y="5228034"/>
            <a:ext cx="7632859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Increased smartphone use</a:t>
            </a:r>
            <a:endParaRPr lang="en-US" sz="950" dirty="0"/>
          </a:p>
        </p:txBody>
      </p:sp>
      <p:sp>
        <p:nvSpPr>
          <p:cNvPr id="28" name="Text 22"/>
          <p:cNvSpPr/>
          <p:nvPr/>
        </p:nvSpPr>
        <p:spPr>
          <a:xfrm>
            <a:off x="1064062" y="5468660"/>
            <a:ext cx="7632859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Partnership potential</a:t>
            </a:r>
            <a:endParaRPr lang="en-US" sz="950" dirty="0"/>
          </a:p>
        </p:txBody>
      </p:sp>
      <p:sp>
        <p:nvSpPr>
          <p:cNvPr id="29" name="Text 23"/>
          <p:cNvSpPr/>
          <p:nvPr/>
        </p:nvSpPr>
        <p:spPr>
          <a:xfrm>
            <a:off x="1064062" y="5709285"/>
            <a:ext cx="7632859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Corporate wellness</a:t>
            </a:r>
            <a:endParaRPr lang="en-US" sz="950" dirty="0"/>
          </a:p>
        </p:txBody>
      </p:sp>
      <p:sp>
        <p:nvSpPr>
          <p:cNvPr id="30" name="Shape 24"/>
          <p:cNvSpPr/>
          <p:nvPr/>
        </p:nvSpPr>
        <p:spPr>
          <a:xfrm>
            <a:off x="431840" y="6168747"/>
            <a:ext cx="8280321" cy="1704023"/>
          </a:xfrm>
          <a:prstGeom prst="roundRect">
            <a:avLst>
              <a:gd name="adj" fmla="val 3042"/>
            </a:avLst>
          </a:prstGeom>
          <a:solidFill>
            <a:srgbClr val="09151A">
              <a:alpha val="95000"/>
            </a:srgbClr>
          </a:solidFill>
          <a:ln w="15240">
            <a:solidFill>
              <a:srgbClr val="1E3A8A"/>
            </a:solidFill>
            <a:prstDash val="solid"/>
          </a:ln>
        </p:spPr>
      </p:sp>
      <p:sp>
        <p:nvSpPr>
          <p:cNvPr id="31" name="Shape 25"/>
          <p:cNvSpPr/>
          <p:nvPr/>
        </p:nvSpPr>
        <p:spPr>
          <a:xfrm>
            <a:off x="447080" y="6183987"/>
            <a:ext cx="493633" cy="1673543"/>
          </a:xfrm>
          <a:prstGeom prst="roundRect">
            <a:avLst>
              <a:gd name="adj" fmla="val 6796"/>
            </a:avLst>
          </a:prstGeom>
          <a:solidFill>
            <a:srgbClr val="1E3A8A"/>
          </a:solidFill>
          <a:ln/>
        </p:spPr>
      </p:sp>
      <p:pic>
        <p:nvPicPr>
          <p:cNvPr id="3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575" y="6905030"/>
            <a:ext cx="185023" cy="231338"/>
          </a:xfrm>
          <a:prstGeom prst="rect">
            <a:avLst/>
          </a:prstGeom>
        </p:spPr>
      </p:pic>
      <p:sp>
        <p:nvSpPr>
          <p:cNvPr id="33" name="Text 26"/>
          <p:cNvSpPr/>
          <p:nvPr/>
        </p:nvSpPr>
        <p:spPr>
          <a:xfrm>
            <a:off x="4109085" y="6307336"/>
            <a:ext cx="154269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2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Threats</a:t>
            </a:r>
            <a:endParaRPr lang="en-US" sz="1200" dirty="0"/>
          </a:p>
        </p:txBody>
      </p:sp>
      <p:sp>
        <p:nvSpPr>
          <p:cNvPr id="34" name="Text 27"/>
          <p:cNvSpPr/>
          <p:nvPr/>
        </p:nvSpPr>
        <p:spPr>
          <a:xfrm>
            <a:off x="1064062" y="6574155"/>
            <a:ext cx="7632859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Established competitors</a:t>
            </a:r>
            <a:endParaRPr lang="en-US" sz="950" dirty="0"/>
          </a:p>
        </p:txBody>
      </p:sp>
      <p:sp>
        <p:nvSpPr>
          <p:cNvPr id="35" name="Text 28"/>
          <p:cNvSpPr/>
          <p:nvPr/>
        </p:nvSpPr>
        <p:spPr>
          <a:xfrm>
            <a:off x="1064062" y="6814780"/>
            <a:ext cx="7632859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Data privacy</a:t>
            </a:r>
            <a:endParaRPr lang="en-US" sz="950" dirty="0"/>
          </a:p>
        </p:txBody>
      </p:sp>
      <p:sp>
        <p:nvSpPr>
          <p:cNvPr id="36" name="Text 29"/>
          <p:cNvSpPr/>
          <p:nvPr/>
        </p:nvSpPr>
        <p:spPr>
          <a:xfrm>
            <a:off x="1064062" y="7055406"/>
            <a:ext cx="7632859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Digital divide</a:t>
            </a:r>
            <a:endParaRPr lang="en-US" sz="950" dirty="0"/>
          </a:p>
        </p:txBody>
      </p:sp>
      <p:sp>
        <p:nvSpPr>
          <p:cNvPr id="37" name="Text 30"/>
          <p:cNvSpPr/>
          <p:nvPr/>
        </p:nvSpPr>
        <p:spPr>
          <a:xfrm>
            <a:off x="1064062" y="7296031"/>
            <a:ext cx="7632859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Urban market saturation</a:t>
            </a:r>
            <a:endParaRPr lang="en-US" sz="950" dirty="0"/>
          </a:p>
        </p:txBody>
      </p:sp>
      <p:sp>
        <p:nvSpPr>
          <p:cNvPr id="38" name="Text 31"/>
          <p:cNvSpPr/>
          <p:nvPr/>
        </p:nvSpPr>
        <p:spPr>
          <a:xfrm>
            <a:off x="1064062" y="7536656"/>
            <a:ext cx="7632859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Health regulations changes</a:t>
            </a:r>
            <a:endParaRPr lang="en-US" sz="95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4250" y="521851"/>
            <a:ext cx="5993130" cy="5930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7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User Persona: Meet </a:t>
            </a:r>
            <a:r>
              <a:rPr lang="en-US" sz="3700" dirty="0" err="1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sundar</a:t>
            </a:r>
            <a:endParaRPr lang="en-US" sz="3700" dirty="0"/>
          </a:p>
        </p:txBody>
      </p:sp>
      <p:sp>
        <p:nvSpPr>
          <p:cNvPr id="4" name="Text 1"/>
          <p:cNvSpPr/>
          <p:nvPr/>
        </p:nvSpPr>
        <p:spPr>
          <a:xfrm>
            <a:off x="664250" y="4806077"/>
            <a:ext cx="2846903" cy="3557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F5F0F0"/>
                </a:solidFill>
                <a:latin typeface="Merriweather" pitchFamily="34" charset="0"/>
              </a:rPr>
              <a:t>SUNDAR RAJI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664250" y="5351621"/>
            <a:ext cx="4354711" cy="971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150" b="1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Age:</a:t>
            </a:r>
            <a:r>
              <a:rPr lang="en-US" sz="11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28 </a:t>
            </a:r>
            <a:r>
              <a:rPr lang="en-US" sz="1150" b="1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Occupation:</a:t>
            </a:r>
            <a:r>
              <a:rPr lang="en-US" sz="11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Software Engineer</a:t>
            </a:r>
            <a:r>
              <a:rPr lang="en-US" sz="1150" b="1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Location:</a:t>
            </a:r>
            <a:r>
              <a:rPr lang="en-US" sz="11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Mumbai</a:t>
            </a:r>
            <a:r>
              <a:rPr lang="en-US" sz="1150" b="1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Status:</a:t>
            </a:r>
            <a:r>
              <a:rPr lang="en-US" sz="11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Bachelor</a:t>
            </a:r>
            <a:endParaRPr lang="en-US" sz="1150" dirty="0"/>
          </a:p>
        </p:txBody>
      </p:sp>
      <p:sp>
        <p:nvSpPr>
          <p:cNvPr id="6" name="Text 3"/>
          <p:cNvSpPr/>
          <p:nvPr/>
        </p:nvSpPr>
        <p:spPr>
          <a:xfrm>
            <a:off x="5489496" y="1570315"/>
            <a:ext cx="8484156" cy="607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E2E6E9"/>
                </a:solidFill>
                <a:highlight>
                  <a:srgbClr val="3B82F6"/>
                </a:highlight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Sundar  </a:t>
            </a:r>
            <a:r>
              <a:rPr lang="en-US" sz="14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, a Mumbai software engineer, works long hours, eats takeout, and struggles with gym consistency.</a:t>
            </a:r>
            <a:endParaRPr lang="en-US" sz="1450" dirty="0"/>
          </a:p>
        </p:txBody>
      </p:sp>
      <p:sp>
        <p:nvSpPr>
          <p:cNvPr id="7" name="Text 4"/>
          <p:cNvSpPr/>
          <p:nvPr/>
        </p:nvSpPr>
        <p:spPr>
          <a:xfrm>
            <a:off x="5489496" y="2367320"/>
            <a:ext cx="2372439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Goals</a:t>
            </a:r>
            <a:endParaRPr lang="en-US" sz="1850" dirty="0"/>
          </a:p>
        </p:txBody>
      </p:sp>
      <p:sp>
        <p:nvSpPr>
          <p:cNvPr id="8" name="Text 5"/>
          <p:cNvSpPr/>
          <p:nvPr/>
        </p:nvSpPr>
        <p:spPr>
          <a:xfrm>
            <a:off x="5489496" y="2853690"/>
            <a:ext cx="8484156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Lose 5kg, improve stamina</a:t>
            </a:r>
            <a:endParaRPr lang="en-US" sz="1450" dirty="0"/>
          </a:p>
        </p:txBody>
      </p:sp>
      <p:sp>
        <p:nvSpPr>
          <p:cNvPr id="9" name="Text 6"/>
          <p:cNvSpPr/>
          <p:nvPr/>
        </p:nvSpPr>
        <p:spPr>
          <a:xfrm>
            <a:off x="5489496" y="3223617"/>
            <a:ext cx="8484156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Build routine for wedding</a:t>
            </a:r>
            <a:endParaRPr lang="en-US" sz="1450" dirty="0"/>
          </a:p>
        </p:txBody>
      </p:sp>
      <p:sp>
        <p:nvSpPr>
          <p:cNvPr id="10" name="Text 7"/>
          <p:cNvSpPr/>
          <p:nvPr/>
        </p:nvSpPr>
        <p:spPr>
          <a:xfrm>
            <a:off x="5489496" y="3593544"/>
            <a:ext cx="8484156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Boost energy</a:t>
            </a:r>
            <a:endParaRPr lang="en-US" sz="1450" dirty="0"/>
          </a:p>
        </p:txBody>
      </p:sp>
      <p:sp>
        <p:nvSpPr>
          <p:cNvPr id="11" name="Shape 8"/>
          <p:cNvSpPr/>
          <p:nvPr/>
        </p:nvSpPr>
        <p:spPr>
          <a:xfrm>
            <a:off x="664250" y="6707386"/>
            <a:ext cx="13301901" cy="1412438"/>
          </a:xfrm>
          <a:prstGeom prst="roundRect">
            <a:avLst>
              <a:gd name="adj" fmla="val 5644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12" name="Shape 9"/>
          <p:cNvSpPr/>
          <p:nvPr/>
        </p:nvSpPr>
        <p:spPr>
          <a:xfrm>
            <a:off x="671870" y="6715006"/>
            <a:ext cx="4428887" cy="1397198"/>
          </a:xfrm>
          <a:prstGeom prst="roundRect">
            <a:avLst>
              <a:gd name="adj" fmla="val 5705"/>
            </a:avLst>
          </a:prstGeom>
          <a:solidFill>
            <a:srgbClr val="1E3A8A"/>
          </a:solidFill>
          <a:ln/>
        </p:spPr>
      </p:sp>
      <p:sp>
        <p:nvSpPr>
          <p:cNvPr id="13" name="Text 10"/>
          <p:cNvSpPr/>
          <p:nvPr/>
        </p:nvSpPr>
        <p:spPr>
          <a:xfrm>
            <a:off x="861655" y="6904792"/>
            <a:ext cx="2372439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Tech Behaviour</a:t>
            </a:r>
            <a:endParaRPr lang="en-US" sz="1850" dirty="0"/>
          </a:p>
        </p:txBody>
      </p:sp>
      <p:sp>
        <p:nvSpPr>
          <p:cNvPr id="14" name="Text 11"/>
          <p:cNvSpPr/>
          <p:nvPr/>
        </p:nvSpPr>
        <p:spPr>
          <a:xfrm>
            <a:off x="861655" y="7315200"/>
            <a:ext cx="4049316" cy="607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FFFFFF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Prefers quick, app-based solutions on smartphone.</a:t>
            </a:r>
            <a:endParaRPr lang="en-US" sz="1450" dirty="0"/>
          </a:p>
        </p:txBody>
      </p:sp>
      <p:sp>
        <p:nvSpPr>
          <p:cNvPr id="15" name="Shape 12"/>
          <p:cNvSpPr/>
          <p:nvPr/>
        </p:nvSpPr>
        <p:spPr>
          <a:xfrm>
            <a:off x="5100757" y="6715006"/>
            <a:ext cx="4428887" cy="1397198"/>
          </a:xfrm>
          <a:prstGeom prst="rect">
            <a:avLst/>
          </a:prstGeom>
          <a:solidFill>
            <a:srgbClr val="F97316"/>
          </a:solidFill>
          <a:ln/>
        </p:spPr>
      </p:sp>
      <p:sp>
        <p:nvSpPr>
          <p:cNvPr id="16" name="Shape 13"/>
          <p:cNvSpPr/>
          <p:nvPr/>
        </p:nvSpPr>
        <p:spPr>
          <a:xfrm>
            <a:off x="5100757" y="6715006"/>
            <a:ext cx="22860" cy="1397198"/>
          </a:xfrm>
          <a:prstGeom prst="roundRect">
            <a:avLst>
              <a:gd name="adj" fmla="val 348706"/>
            </a:avLst>
          </a:prstGeom>
          <a:solidFill>
            <a:srgbClr val="DF5900"/>
          </a:solidFill>
          <a:ln/>
        </p:spPr>
      </p:sp>
      <p:sp>
        <p:nvSpPr>
          <p:cNvPr id="17" name="Text 14"/>
          <p:cNvSpPr/>
          <p:nvPr/>
        </p:nvSpPr>
        <p:spPr>
          <a:xfrm>
            <a:off x="5290542" y="6904792"/>
            <a:ext cx="2372439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00000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Fitness Preferences</a:t>
            </a:r>
            <a:endParaRPr lang="en-US" sz="1850" dirty="0"/>
          </a:p>
        </p:txBody>
      </p:sp>
      <p:sp>
        <p:nvSpPr>
          <p:cNvPr id="18" name="Text 15"/>
          <p:cNvSpPr/>
          <p:nvPr/>
        </p:nvSpPr>
        <p:spPr>
          <a:xfrm>
            <a:off x="5290542" y="7315200"/>
            <a:ext cx="4049316" cy="607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00000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Wants 20-30 min home workouts, easy meal logging.</a:t>
            </a:r>
            <a:endParaRPr lang="en-US" sz="1450" dirty="0"/>
          </a:p>
        </p:txBody>
      </p:sp>
      <p:sp>
        <p:nvSpPr>
          <p:cNvPr id="19" name="Shape 16"/>
          <p:cNvSpPr/>
          <p:nvPr/>
        </p:nvSpPr>
        <p:spPr>
          <a:xfrm>
            <a:off x="9529643" y="6715006"/>
            <a:ext cx="4428887" cy="1397198"/>
          </a:xfrm>
          <a:prstGeom prst="rect">
            <a:avLst/>
          </a:prstGeom>
          <a:solidFill>
            <a:srgbClr val="10B981"/>
          </a:solidFill>
          <a:ln/>
        </p:spPr>
      </p:sp>
      <p:sp>
        <p:nvSpPr>
          <p:cNvPr id="20" name="Shape 17"/>
          <p:cNvSpPr/>
          <p:nvPr/>
        </p:nvSpPr>
        <p:spPr>
          <a:xfrm>
            <a:off x="9529643" y="6715006"/>
            <a:ext cx="22860" cy="1397198"/>
          </a:xfrm>
          <a:prstGeom prst="roundRect">
            <a:avLst>
              <a:gd name="adj" fmla="val 348706"/>
            </a:avLst>
          </a:prstGeom>
          <a:solidFill>
            <a:srgbClr val="009F67"/>
          </a:solidFill>
          <a:ln/>
        </p:spPr>
      </p:sp>
      <p:sp>
        <p:nvSpPr>
          <p:cNvPr id="21" name="Text 18"/>
          <p:cNvSpPr/>
          <p:nvPr/>
        </p:nvSpPr>
        <p:spPr>
          <a:xfrm>
            <a:off x="9719429" y="6904792"/>
            <a:ext cx="2372439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00000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Social Aspect</a:t>
            </a:r>
            <a:endParaRPr lang="en-US" sz="1850" dirty="0"/>
          </a:p>
        </p:txBody>
      </p:sp>
      <p:sp>
        <p:nvSpPr>
          <p:cNvPr id="22" name="Text 19"/>
          <p:cNvSpPr/>
          <p:nvPr/>
        </p:nvSpPr>
        <p:spPr>
          <a:xfrm>
            <a:off x="9719429" y="7315200"/>
            <a:ext cx="4049316" cy="607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00000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Motivated by community, sharing achievements.</a:t>
            </a:r>
            <a:endParaRPr lang="en-US" sz="145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ECB115D-75AD-CABA-CC52-D4743551E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83" y="1358195"/>
            <a:ext cx="3106381" cy="330679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4133" y="537448"/>
            <a:ext cx="5709047" cy="6107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Conclusion &amp; Next Steps</a:t>
            </a:r>
            <a:endParaRPr lang="en-US" sz="3800" dirty="0"/>
          </a:p>
        </p:txBody>
      </p:sp>
      <p:sp>
        <p:nvSpPr>
          <p:cNvPr id="3" name="Text 1"/>
          <p:cNvSpPr/>
          <p:nvPr/>
        </p:nvSpPr>
        <p:spPr>
          <a:xfrm>
            <a:off x="684133" y="1539121"/>
            <a:ext cx="13262134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FitLife is an integrated, personalized solution for urban Indian bachelors, boosting long-term health outcomes.</a:t>
            </a:r>
            <a:endParaRPr lang="en-US" sz="1500" dirty="0"/>
          </a:p>
        </p:txBody>
      </p:sp>
      <p:sp>
        <p:nvSpPr>
          <p:cNvPr id="4" name="Shape 2"/>
          <p:cNvSpPr/>
          <p:nvPr/>
        </p:nvSpPr>
        <p:spPr>
          <a:xfrm>
            <a:off x="684133" y="3589020"/>
            <a:ext cx="13262134" cy="22860"/>
          </a:xfrm>
          <a:prstGeom prst="roundRect">
            <a:avLst>
              <a:gd name="adj" fmla="val 359139"/>
            </a:avLst>
          </a:prstGeom>
          <a:solidFill>
            <a:srgbClr val="194A99"/>
          </a:solidFill>
          <a:ln/>
        </p:spPr>
      </p:sp>
      <p:sp>
        <p:nvSpPr>
          <p:cNvPr id="5" name="Shape 3"/>
          <p:cNvSpPr/>
          <p:nvPr/>
        </p:nvSpPr>
        <p:spPr>
          <a:xfrm>
            <a:off x="3251716" y="3002697"/>
            <a:ext cx="22860" cy="586383"/>
          </a:xfrm>
          <a:prstGeom prst="roundRect">
            <a:avLst>
              <a:gd name="adj" fmla="val 359139"/>
            </a:avLst>
          </a:prstGeom>
          <a:solidFill>
            <a:srgbClr val="194A99"/>
          </a:solidFill>
          <a:ln/>
        </p:spPr>
      </p:sp>
      <p:sp>
        <p:nvSpPr>
          <p:cNvPr id="6" name="Shape 4"/>
          <p:cNvSpPr/>
          <p:nvPr/>
        </p:nvSpPr>
        <p:spPr>
          <a:xfrm>
            <a:off x="3043357" y="3369171"/>
            <a:ext cx="439698" cy="439698"/>
          </a:xfrm>
          <a:prstGeom prst="roundRect">
            <a:avLst>
              <a:gd name="adj" fmla="val 18672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3116580" y="3405723"/>
            <a:ext cx="293132" cy="3664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1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1460063" y="2071688"/>
            <a:ext cx="3606284" cy="305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Phase 1: Beta Launch (Q2 2024)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879515" y="2494359"/>
            <a:ext cx="4767501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Limited release for testing &amp; feedback.</a:t>
            </a:r>
            <a:endParaRPr lang="en-US" sz="1500" dirty="0"/>
          </a:p>
        </p:txBody>
      </p:sp>
      <p:sp>
        <p:nvSpPr>
          <p:cNvPr id="10" name="Shape 8"/>
          <p:cNvSpPr/>
          <p:nvPr/>
        </p:nvSpPr>
        <p:spPr>
          <a:xfrm>
            <a:off x="5953006" y="3588960"/>
            <a:ext cx="22860" cy="586383"/>
          </a:xfrm>
          <a:prstGeom prst="roundRect">
            <a:avLst>
              <a:gd name="adj" fmla="val 359139"/>
            </a:avLst>
          </a:prstGeom>
          <a:solidFill>
            <a:srgbClr val="194A99"/>
          </a:solidFill>
          <a:ln/>
        </p:spPr>
      </p:sp>
      <p:sp>
        <p:nvSpPr>
          <p:cNvPr id="11" name="Shape 9"/>
          <p:cNvSpPr/>
          <p:nvPr/>
        </p:nvSpPr>
        <p:spPr>
          <a:xfrm>
            <a:off x="5744647" y="3369171"/>
            <a:ext cx="439698" cy="439698"/>
          </a:xfrm>
          <a:prstGeom prst="roundRect">
            <a:avLst>
              <a:gd name="adj" fmla="val 18672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5817870" y="3405723"/>
            <a:ext cx="293132" cy="3664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2</a:t>
            </a:r>
            <a:endParaRPr lang="en-US" sz="2300" dirty="0"/>
          </a:p>
        </p:txBody>
      </p:sp>
      <p:sp>
        <p:nvSpPr>
          <p:cNvPr id="13" name="Text 11"/>
          <p:cNvSpPr/>
          <p:nvPr/>
        </p:nvSpPr>
        <p:spPr>
          <a:xfrm>
            <a:off x="4190881" y="4370903"/>
            <a:ext cx="3547348" cy="305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Phase 2: Refinement (Q3 2024)</a:t>
            </a:r>
            <a:endParaRPr lang="en-US" sz="1900" dirty="0"/>
          </a:p>
        </p:txBody>
      </p:sp>
      <p:sp>
        <p:nvSpPr>
          <p:cNvPr id="14" name="Text 12"/>
          <p:cNvSpPr/>
          <p:nvPr/>
        </p:nvSpPr>
        <p:spPr>
          <a:xfrm>
            <a:off x="3580805" y="4793575"/>
            <a:ext cx="4767501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Integrate feedback, enhance features.</a:t>
            </a:r>
            <a:endParaRPr lang="en-US" sz="1500" dirty="0"/>
          </a:p>
        </p:txBody>
      </p:sp>
      <p:sp>
        <p:nvSpPr>
          <p:cNvPr id="15" name="Shape 13"/>
          <p:cNvSpPr/>
          <p:nvPr/>
        </p:nvSpPr>
        <p:spPr>
          <a:xfrm>
            <a:off x="8654296" y="3002697"/>
            <a:ext cx="22860" cy="586383"/>
          </a:xfrm>
          <a:prstGeom prst="roundRect">
            <a:avLst>
              <a:gd name="adj" fmla="val 359139"/>
            </a:avLst>
          </a:prstGeom>
          <a:solidFill>
            <a:srgbClr val="194A99"/>
          </a:solidFill>
          <a:ln/>
        </p:spPr>
      </p:sp>
      <p:sp>
        <p:nvSpPr>
          <p:cNvPr id="16" name="Shape 14"/>
          <p:cNvSpPr/>
          <p:nvPr/>
        </p:nvSpPr>
        <p:spPr>
          <a:xfrm>
            <a:off x="8445937" y="3369171"/>
            <a:ext cx="439698" cy="439698"/>
          </a:xfrm>
          <a:prstGeom prst="roundRect">
            <a:avLst>
              <a:gd name="adj" fmla="val 18672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8519160" y="3405723"/>
            <a:ext cx="293132" cy="3664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3</a:t>
            </a:r>
            <a:endParaRPr lang="en-US" sz="2300" dirty="0"/>
          </a:p>
        </p:txBody>
      </p:sp>
      <p:sp>
        <p:nvSpPr>
          <p:cNvPr id="18" name="Text 16"/>
          <p:cNvSpPr/>
          <p:nvPr/>
        </p:nvSpPr>
        <p:spPr>
          <a:xfrm>
            <a:off x="6824305" y="2071688"/>
            <a:ext cx="3682960" cy="305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Phase 3: Partnerships (Q4 2024)</a:t>
            </a:r>
            <a:endParaRPr lang="en-US" sz="1900" dirty="0"/>
          </a:p>
        </p:txBody>
      </p:sp>
      <p:sp>
        <p:nvSpPr>
          <p:cNvPr id="19" name="Text 17"/>
          <p:cNvSpPr/>
          <p:nvPr/>
        </p:nvSpPr>
        <p:spPr>
          <a:xfrm>
            <a:off x="6282095" y="2494359"/>
            <a:ext cx="4767501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Collaborate with nutritionists, gyms.</a:t>
            </a:r>
            <a:endParaRPr lang="en-US" sz="1500" dirty="0"/>
          </a:p>
        </p:txBody>
      </p:sp>
      <p:sp>
        <p:nvSpPr>
          <p:cNvPr id="20" name="Shape 18"/>
          <p:cNvSpPr/>
          <p:nvPr/>
        </p:nvSpPr>
        <p:spPr>
          <a:xfrm>
            <a:off x="11355586" y="3588960"/>
            <a:ext cx="22860" cy="586383"/>
          </a:xfrm>
          <a:prstGeom prst="roundRect">
            <a:avLst>
              <a:gd name="adj" fmla="val 359139"/>
            </a:avLst>
          </a:prstGeom>
          <a:solidFill>
            <a:srgbClr val="194A99"/>
          </a:solidFill>
          <a:ln/>
        </p:spPr>
      </p:sp>
      <p:sp>
        <p:nvSpPr>
          <p:cNvPr id="21" name="Shape 19"/>
          <p:cNvSpPr/>
          <p:nvPr/>
        </p:nvSpPr>
        <p:spPr>
          <a:xfrm>
            <a:off x="11147227" y="3369171"/>
            <a:ext cx="439698" cy="439698"/>
          </a:xfrm>
          <a:prstGeom prst="roundRect">
            <a:avLst>
              <a:gd name="adj" fmla="val 18672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22" name="Text 20"/>
          <p:cNvSpPr/>
          <p:nvPr/>
        </p:nvSpPr>
        <p:spPr>
          <a:xfrm>
            <a:off x="11220450" y="3405723"/>
            <a:ext cx="293132" cy="3664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4</a:t>
            </a:r>
            <a:endParaRPr lang="en-US" sz="2300" dirty="0"/>
          </a:p>
        </p:txBody>
      </p:sp>
      <p:sp>
        <p:nvSpPr>
          <p:cNvPr id="23" name="Text 21"/>
          <p:cNvSpPr/>
          <p:nvPr/>
        </p:nvSpPr>
        <p:spPr>
          <a:xfrm>
            <a:off x="10145435" y="4370903"/>
            <a:ext cx="2443401" cy="305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Phase 4: Scale (2025)</a:t>
            </a:r>
            <a:endParaRPr lang="en-US" sz="1900" dirty="0"/>
          </a:p>
        </p:txBody>
      </p:sp>
      <p:sp>
        <p:nvSpPr>
          <p:cNvPr id="24" name="Text 22"/>
          <p:cNvSpPr/>
          <p:nvPr/>
        </p:nvSpPr>
        <p:spPr>
          <a:xfrm>
            <a:off x="8983385" y="4793575"/>
            <a:ext cx="4767501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Full market launch in major Indian cities.</a:t>
            </a:r>
            <a:endParaRPr lang="en-US" sz="1500" dirty="0"/>
          </a:p>
        </p:txBody>
      </p:sp>
      <p:sp>
        <p:nvSpPr>
          <p:cNvPr id="25" name="Shape 23"/>
          <p:cNvSpPr/>
          <p:nvPr/>
        </p:nvSpPr>
        <p:spPr>
          <a:xfrm>
            <a:off x="684133" y="5423826"/>
            <a:ext cx="13262134" cy="32028"/>
          </a:xfrm>
          <a:prstGeom prst="rect">
            <a:avLst/>
          </a:prstGeom>
          <a:solidFill>
            <a:srgbClr val="E2E6E9">
              <a:alpha val="50000"/>
            </a:srgbClr>
          </a:solidFill>
          <a:ln/>
        </p:spPr>
      </p:sp>
      <p:sp>
        <p:nvSpPr>
          <p:cNvPr id="26" name="Text 24"/>
          <p:cNvSpPr/>
          <p:nvPr/>
        </p:nvSpPr>
        <p:spPr>
          <a:xfrm>
            <a:off x="977265" y="5968722"/>
            <a:ext cx="2932033" cy="3664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dirty="0">
                <a:solidFill>
                  <a:srgbClr val="3E2513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Our Vision</a:t>
            </a:r>
            <a:endParaRPr lang="en-US" sz="2300" dirty="0"/>
          </a:p>
        </p:txBody>
      </p:sp>
      <p:sp>
        <p:nvSpPr>
          <p:cNvPr id="27" name="Text 25"/>
          <p:cNvSpPr/>
          <p:nvPr/>
        </p:nvSpPr>
        <p:spPr>
          <a:xfrm>
            <a:off x="977265" y="6628328"/>
            <a:ext cx="12969002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Empower Indian bachelors with accessible, culturally relevant fitness technology for healthier lives.</a:t>
            </a:r>
            <a:endParaRPr lang="en-US" sz="1500" dirty="0"/>
          </a:p>
        </p:txBody>
      </p:sp>
      <p:sp>
        <p:nvSpPr>
          <p:cNvPr id="28" name="Text 26"/>
          <p:cNvSpPr/>
          <p:nvPr/>
        </p:nvSpPr>
        <p:spPr>
          <a:xfrm>
            <a:off x="977265" y="7160895"/>
            <a:ext cx="12969002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"Your health, your pace, your life — with BFF."</a:t>
            </a:r>
            <a:endParaRPr lang="en-US" sz="1500" dirty="0"/>
          </a:p>
        </p:txBody>
      </p:sp>
      <p:sp>
        <p:nvSpPr>
          <p:cNvPr id="29" name="Shape 27"/>
          <p:cNvSpPr/>
          <p:nvPr/>
        </p:nvSpPr>
        <p:spPr>
          <a:xfrm>
            <a:off x="684133" y="5675590"/>
            <a:ext cx="22860" cy="2017871"/>
          </a:xfrm>
          <a:prstGeom prst="rect">
            <a:avLst/>
          </a:prstGeom>
          <a:solidFill>
            <a:srgbClr val="609DFF"/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225984" y="493043"/>
            <a:ext cx="5386388" cy="673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00" dirty="0">
                <a:solidFill>
                  <a:schemeClr val="accent1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Problem &amp; Solution</a:t>
            </a:r>
            <a:endParaRPr lang="en-US" sz="4200" dirty="0">
              <a:solidFill>
                <a:schemeClr val="accent1"/>
              </a:solidFill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23" y="1734145"/>
            <a:ext cx="1077278" cy="129266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46684" y="1949529"/>
            <a:ext cx="2693194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The Problem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2046684" y="2415302"/>
            <a:ext cx="6343293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Busy bachelors lack </a:t>
            </a:r>
            <a:r>
              <a:rPr lang="en-US" sz="1650" dirty="0">
                <a:solidFill>
                  <a:srgbClr val="F97316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time, motivation, &amp; guidance</a:t>
            </a:r>
            <a:r>
              <a:rPr lang="en-US" sz="16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for fitness.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023" y="3026807"/>
            <a:ext cx="1077278" cy="129266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046684" y="3242191"/>
            <a:ext cx="2693194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Current Gaps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2046684" y="3707963"/>
            <a:ext cx="6343293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A580C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Fragmented apps</a:t>
            </a:r>
            <a:r>
              <a:rPr lang="en-US" sz="16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; limited </a:t>
            </a:r>
            <a:r>
              <a:rPr lang="en-US" sz="1650" dirty="0">
                <a:solidFill>
                  <a:srgbClr val="EA580C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Indian relevance</a:t>
            </a:r>
            <a:r>
              <a:rPr lang="en-US" sz="16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.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023" y="4319468"/>
            <a:ext cx="1077278" cy="158615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046684" y="4534853"/>
            <a:ext cx="2693194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chemeClr val="bg1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FitLife</a:t>
            </a:r>
            <a:r>
              <a:rPr lang="en-US" sz="21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Solution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2046684" y="5000625"/>
            <a:ext cx="6343293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3B82F6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Integrated platform</a:t>
            </a:r>
            <a:r>
              <a:rPr lang="en-US" sz="16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: tailored workouts, </a:t>
            </a:r>
            <a:r>
              <a:rPr lang="en-US" sz="1650" dirty="0">
                <a:solidFill>
                  <a:srgbClr val="3B82F6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Indian cuisine</a:t>
            </a:r>
            <a:r>
              <a:rPr lang="en-US" sz="16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, &amp; progress tracking.</a:t>
            </a:r>
            <a:endParaRPr lang="en-US" sz="16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023" y="5905619"/>
            <a:ext cx="1077278" cy="1586151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046684" y="6121003"/>
            <a:ext cx="2693194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Differentiation</a:t>
            </a:r>
            <a:endParaRPr lang="en-US" sz="2100" dirty="0"/>
          </a:p>
        </p:txBody>
      </p:sp>
      <p:sp>
        <p:nvSpPr>
          <p:cNvPr id="15" name="Text 8"/>
          <p:cNvSpPr/>
          <p:nvPr/>
        </p:nvSpPr>
        <p:spPr>
          <a:xfrm>
            <a:off x="2046684" y="6586776"/>
            <a:ext cx="6343293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Motivates through </a:t>
            </a:r>
            <a:r>
              <a:rPr lang="en-US" sz="1650" dirty="0">
                <a:solidFill>
                  <a:srgbClr val="10B981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progress, cultural content</a:t>
            </a:r>
            <a:r>
              <a:rPr lang="en-US" sz="16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, &amp; easy routines.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995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750840" y="574774"/>
            <a:ext cx="5527000" cy="6908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50" dirty="0">
                <a:solidFill>
                  <a:schemeClr val="accent1"/>
                </a:solidFill>
                <a:highlight>
                  <a:srgbClr val="000000"/>
                </a:highlight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Target Audience</a:t>
            </a:r>
            <a:endParaRPr lang="en-US" sz="4350" dirty="0">
              <a:solidFill>
                <a:schemeClr val="accent1"/>
              </a:solidFill>
              <a:highlight>
                <a:srgbClr val="000000"/>
              </a:highlight>
            </a:endParaRPr>
          </a:p>
        </p:txBody>
      </p:sp>
      <p:sp>
        <p:nvSpPr>
          <p:cNvPr id="4" name="Shape 1"/>
          <p:cNvSpPr/>
          <p:nvPr/>
        </p:nvSpPr>
        <p:spPr>
          <a:xfrm>
            <a:off x="6260187" y="1630323"/>
            <a:ext cx="7596426" cy="1334691"/>
          </a:xfrm>
          <a:prstGeom prst="roundRect">
            <a:avLst>
              <a:gd name="adj" fmla="val 10962"/>
            </a:avLst>
          </a:prstGeom>
          <a:solidFill>
            <a:srgbClr val="09151A">
              <a:alpha val="95000"/>
            </a:srgbClr>
          </a:solidFill>
          <a:ln w="30480">
            <a:solidFill>
              <a:srgbClr val="F97316"/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199227" y="1630322"/>
            <a:ext cx="121920" cy="1334691"/>
          </a:xfrm>
          <a:prstGeom prst="roundRect">
            <a:avLst>
              <a:gd name="adj" fmla="val 76160"/>
            </a:avLst>
          </a:prstGeom>
          <a:solidFill>
            <a:srgbClr val="F97316"/>
          </a:solidFill>
          <a:ln/>
        </p:spPr>
      </p:sp>
      <p:sp>
        <p:nvSpPr>
          <p:cNvPr id="6" name="Text 3"/>
          <p:cNvSpPr/>
          <p:nvPr/>
        </p:nvSpPr>
        <p:spPr>
          <a:xfrm>
            <a:off x="6603087" y="1881783"/>
            <a:ext cx="2763441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Demographics</a:t>
            </a:r>
            <a:endParaRPr lang="en-US" sz="2150" dirty="0"/>
          </a:p>
        </p:txBody>
      </p:sp>
      <p:sp>
        <p:nvSpPr>
          <p:cNvPr id="7" name="Text 4"/>
          <p:cNvSpPr/>
          <p:nvPr/>
        </p:nvSpPr>
        <p:spPr>
          <a:xfrm>
            <a:off x="6603087" y="2359819"/>
            <a:ext cx="7002066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Urban Indian bachelors (22-35), tech-savvy &amp; busy.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6260187" y="3185993"/>
            <a:ext cx="7596426" cy="1334691"/>
          </a:xfrm>
          <a:prstGeom prst="roundRect">
            <a:avLst>
              <a:gd name="adj" fmla="val 10962"/>
            </a:avLst>
          </a:prstGeom>
          <a:solidFill>
            <a:srgbClr val="09151A">
              <a:alpha val="95000"/>
            </a:srgbClr>
          </a:solidFill>
          <a:ln w="30480">
            <a:solidFill>
              <a:srgbClr val="F97316"/>
            </a:solidFill>
            <a:prstDash val="solid"/>
          </a:ln>
        </p:spPr>
      </p:sp>
      <p:sp>
        <p:nvSpPr>
          <p:cNvPr id="9" name="Shape 6"/>
          <p:cNvSpPr/>
          <p:nvPr/>
        </p:nvSpPr>
        <p:spPr>
          <a:xfrm>
            <a:off x="6229707" y="3185993"/>
            <a:ext cx="121920" cy="1334691"/>
          </a:xfrm>
          <a:prstGeom prst="roundRect">
            <a:avLst>
              <a:gd name="adj" fmla="val 76160"/>
            </a:avLst>
          </a:prstGeom>
          <a:solidFill>
            <a:srgbClr val="F97316"/>
          </a:solidFill>
          <a:ln/>
        </p:spPr>
      </p:sp>
      <p:sp>
        <p:nvSpPr>
          <p:cNvPr id="10" name="Text 7"/>
          <p:cNvSpPr/>
          <p:nvPr/>
        </p:nvSpPr>
        <p:spPr>
          <a:xfrm>
            <a:off x="6603087" y="3437453"/>
            <a:ext cx="2763441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Fitness Level</a:t>
            </a:r>
            <a:endParaRPr lang="en-US" sz="2150" dirty="0"/>
          </a:p>
        </p:txBody>
      </p:sp>
      <p:sp>
        <p:nvSpPr>
          <p:cNvPr id="11" name="Text 8"/>
          <p:cNvSpPr/>
          <p:nvPr/>
        </p:nvSpPr>
        <p:spPr>
          <a:xfrm>
            <a:off x="6603087" y="3915489"/>
            <a:ext cx="7002066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Beginner/intermediate, seeking sustainable habits.</a:t>
            </a:r>
            <a:endParaRPr lang="en-US" sz="1700" dirty="0"/>
          </a:p>
        </p:txBody>
      </p:sp>
      <p:sp>
        <p:nvSpPr>
          <p:cNvPr id="12" name="Shape 9"/>
          <p:cNvSpPr/>
          <p:nvPr/>
        </p:nvSpPr>
        <p:spPr>
          <a:xfrm>
            <a:off x="6260187" y="4741664"/>
            <a:ext cx="7596426" cy="1334691"/>
          </a:xfrm>
          <a:prstGeom prst="roundRect">
            <a:avLst>
              <a:gd name="adj" fmla="val 10962"/>
            </a:avLst>
          </a:prstGeom>
          <a:solidFill>
            <a:srgbClr val="09151A">
              <a:alpha val="95000"/>
            </a:srgbClr>
          </a:solidFill>
          <a:ln w="30480">
            <a:solidFill>
              <a:srgbClr val="F97316"/>
            </a:solidFill>
            <a:prstDash val="solid"/>
          </a:ln>
        </p:spPr>
      </p:sp>
      <p:sp>
        <p:nvSpPr>
          <p:cNvPr id="13" name="Shape 10"/>
          <p:cNvSpPr/>
          <p:nvPr/>
        </p:nvSpPr>
        <p:spPr>
          <a:xfrm>
            <a:off x="6229707" y="4741664"/>
            <a:ext cx="121920" cy="1334691"/>
          </a:xfrm>
          <a:prstGeom prst="roundRect">
            <a:avLst>
              <a:gd name="adj" fmla="val 76160"/>
            </a:avLst>
          </a:prstGeom>
          <a:solidFill>
            <a:srgbClr val="F97316"/>
          </a:solidFill>
          <a:ln/>
        </p:spPr>
      </p:sp>
      <p:sp>
        <p:nvSpPr>
          <p:cNvPr id="14" name="Text 11"/>
          <p:cNvSpPr/>
          <p:nvPr/>
        </p:nvSpPr>
        <p:spPr>
          <a:xfrm>
            <a:off x="6603087" y="4993124"/>
            <a:ext cx="2763441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Motivations</a:t>
            </a:r>
            <a:endParaRPr lang="en-US" sz="2150" dirty="0"/>
          </a:p>
        </p:txBody>
      </p:sp>
      <p:sp>
        <p:nvSpPr>
          <p:cNvPr id="15" name="Text 12"/>
          <p:cNvSpPr/>
          <p:nvPr/>
        </p:nvSpPr>
        <p:spPr>
          <a:xfrm>
            <a:off x="6603087" y="5471160"/>
            <a:ext cx="7002066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Boost confidence, energy, and long-term wellness.</a:t>
            </a:r>
            <a:endParaRPr lang="en-US" sz="1700" dirty="0"/>
          </a:p>
        </p:txBody>
      </p:sp>
      <p:sp>
        <p:nvSpPr>
          <p:cNvPr id="16" name="Shape 13"/>
          <p:cNvSpPr/>
          <p:nvPr/>
        </p:nvSpPr>
        <p:spPr>
          <a:xfrm>
            <a:off x="6260187" y="6297335"/>
            <a:ext cx="7596426" cy="1334691"/>
          </a:xfrm>
          <a:prstGeom prst="roundRect">
            <a:avLst>
              <a:gd name="adj" fmla="val 10962"/>
            </a:avLst>
          </a:prstGeom>
          <a:solidFill>
            <a:srgbClr val="09151A">
              <a:alpha val="95000"/>
            </a:srgbClr>
          </a:solidFill>
          <a:ln w="30480">
            <a:solidFill>
              <a:srgbClr val="F97316"/>
            </a:solidFill>
            <a:prstDash val="solid"/>
          </a:ln>
        </p:spPr>
      </p:sp>
      <p:sp>
        <p:nvSpPr>
          <p:cNvPr id="17" name="Shape 14"/>
          <p:cNvSpPr/>
          <p:nvPr/>
        </p:nvSpPr>
        <p:spPr>
          <a:xfrm>
            <a:off x="6229707" y="6297335"/>
            <a:ext cx="121920" cy="1334691"/>
          </a:xfrm>
          <a:prstGeom prst="roundRect">
            <a:avLst>
              <a:gd name="adj" fmla="val 76160"/>
            </a:avLst>
          </a:prstGeom>
          <a:solidFill>
            <a:srgbClr val="F97316"/>
          </a:solidFill>
          <a:ln/>
        </p:spPr>
      </p:sp>
      <p:sp>
        <p:nvSpPr>
          <p:cNvPr id="18" name="Text 15"/>
          <p:cNvSpPr/>
          <p:nvPr/>
        </p:nvSpPr>
        <p:spPr>
          <a:xfrm>
            <a:off x="6603087" y="6548795"/>
            <a:ext cx="2763441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Values</a:t>
            </a:r>
            <a:endParaRPr lang="en-US" sz="2150" dirty="0"/>
          </a:p>
        </p:txBody>
      </p:sp>
      <p:sp>
        <p:nvSpPr>
          <p:cNvPr id="19" name="Text 16"/>
          <p:cNvSpPr/>
          <p:nvPr/>
        </p:nvSpPr>
        <p:spPr>
          <a:xfrm>
            <a:off x="6603087" y="7026831"/>
            <a:ext cx="7002066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Culturally relevant content &amp; authentic Indian food.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17074" y="768668"/>
            <a:ext cx="7861340" cy="5631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500" dirty="0">
                <a:solidFill>
                  <a:schemeClr val="accent1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Design Process &amp; Empathy Mapping</a:t>
            </a:r>
            <a:endParaRPr lang="en-US" sz="3500" dirty="0">
              <a:solidFill>
                <a:schemeClr val="accent1"/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6117074" y="1602105"/>
            <a:ext cx="7882652" cy="288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User research with </a:t>
            </a:r>
            <a:r>
              <a:rPr lang="en-US" sz="1400" dirty="0">
                <a:solidFill>
                  <a:srgbClr val="E2E6E9"/>
                </a:solidFill>
                <a:highlight>
                  <a:srgbClr val="3B82F6"/>
                </a:highlight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25+ bachelors</a:t>
            </a:r>
            <a:r>
              <a:rPr lang="en-US" sz="1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revealed key fitness challenges and aspirations.</a:t>
            </a:r>
            <a:endParaRPr lang="en-US" sz="1400" dirty="0"/>
          </a:p>
        </p:txBody>
      </p:sp>
      <p:sp>
        <p:nvSpPr>
          <p:cNvPr id="5" name="Shape 2"/>
          <p:cNvSpPr/>
          <p:nvPr/>
        </p:nvSpPr>
        <p:spPr>
          <a:xfrm>
            <a:off x="6117074" y="2093119"/>
            <a:ext cx="7882652" cy="1084064"/>
          </a:xfrm>
          <a:prstGeom prst="roundRect">
            <a:avLst>
              <a:gd name="adj" fmla="val 10122"/>
            </a:avLst>
          </a:prstGeom>
          <a:solidFill>
            <a:srgbClr val="09151A">
              <a:alpha val="95000"/>
            </a:srgbClr>
          </a:solidFill>
          <a:ln w="22860">
            <a:solidFill>
              <a:srgbClr val="1E3A8A"/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6094214" y="2093119"/>
            <a:ext cx="91440" cy="1084064"/>
          </a:xfrm>
          <a:prstGeom prst="roundRect">
            <a:avLst>
              <a:gd name="adj" fmla="val 82778"/>
            </a:avLst>
          </a:prstGeom>
          <a:solidFill>
            <a:srgbClr val="1E3A8A"/>
          </a:solidFill>
          <a:ln/>
        </p:spPr>
      </p:sp>
      <p:sp>
        <p:nvSpPr>
          <p:cNvPr id="7" name="Text 4"/>
          <p:cNvSpPr/>
          <p:nvPr/>
        </p:nvSpPr>
        <p:spPr>
          <a:xfrm>
            <a:off x="6388656" y="2296120"/>
            <a:ext cx="2252663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Says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388656" y="2685812"/>
            <a:ext cx="7408069" cy="288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"Quick, effective workouts &amp; easy meal tracking."</a:t>
            </a:r>
            <a:endParaRPr lang="en-US" sz="1400" dirty="0"/>
          </a:p>
        </p:txBody>
      </p:sp>
      <p:sp>
        <p:nvSpPr>
          <p:cNvPr id="9" name="Shape 6"/>
          <p:cNvSpPr/>
          <p:nvPr/>
        </p:nvSpPr>
        <p:spPr>
          <a:xfrm>
            <a:off x="6117074" y="3357324"/>
            <a:ext cx="7882652" cy="1084064"/>
          </a:xfrm>
          <a:prstGeom prst="roundRect">
            <a:avLst>
              <a:gd name="adj" fmla="val 10122"/>
            </a:avLst>
          </a:prstGeom>
          <a:solidFill>
            <a:srgbClr val="09151A">
              <a:alpha val="95000"/>
            </a:srgbClr>
          </a:solidFill>
          <a:ln w="22860">
            <a:solidFill>
              <a:srgbClr val="1E3A8A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6094214" y="3357324"/>
            <a:ext cx="91440" cy="1084064"/>
          </a:xfrm>
          <a:prstGeom prst="roundRect">
            <a:avLst>
              <a:gd name="adj" fmla="val 82778"/>
            </a:avLst>
          </a:prstGeom>
          <a:solidFill>
            <a:srgbClr val="1E3A8A"/>
          </a:solidFill>
          <a:ln/>
        </p:spPr>
      </p:sp>
      <p:sp>
        <p:nvSpPr>
          <p:cNvPr id="11" name="Text 8"/>
          <p:cNvSpPr/>
          <p:nvPr/>
        </p:nvSpPr>
        <p:spPr>
          <a:xfrm>
            <a:off x="6388656" y="3560326"/>
            <a:ext cx="2252663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Does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6388656" y="3950018"/>
            <a:ext cx="7408069" cy="288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Juggles apps, struggles with consistency.</a:t>
            </a:r>
            <a:endParaRPr lang="en-US" sz="1400" dirty="0"/>
          </a:p>
        </p:txBody>
      </p:sp>
      <p:sp>
        <p:nvSpPr>
          <p:cNvPr id="13" name="Shape 10"/>
          <p:cNvSpPr/>
          <p:nvPr/>
        </p:nvSpPr>
        <p:spPr>
          <a:xfrm>
            <a:off x="6117074" y="4621530"/>
            <a:ext cx="7882652" cy="1084064"/>
          </a:xfrm>
          <a:prstGeom prst="roundRect">
            <a:avLst>
              <a:gd name="adj" fmla="val 10122"/>
            </a:avLst>
          </a:prstGeom>
          <a:solidFill>
            <a:srgbClr val="09151A">
              <a:alpha val="95000"/>
            </a:srgbClr>
          </a:solidFill>
          <a:ln w="22860">
            <a:solidFill>
              <a:srgbClr val="1E3A8A"/>
            </a:solidFill>
            <a:prstDash val="solid"/>
          </a:ln>
        </p:spPr>
      </p:sp>
      <p:sp>
        <p:nvSpPr>
          <p:cNvPr id="14" name="Shape 11"/>
          <p:cNvSpPr/>
          <p:nvPr/>
        </p:nvSpPr>
        <p:spPr>
          <a:xfrm>
            <a:off x="6094214" y="4621530"/>
            <a:ext cx="91440" cy="1084064"/>
          </a:xfrm>
          <a:prstGeom prst="roundRect">
            <a:avLst>
              <a:gd name="adj" fmla="val 82778"/>
            </a:avLst>
          </a:prstGeom>
          <a:solidFill>
            <a:srgbClr val="1E3A8A"/>
          </a:solidFill>
          <a:ln/>
        </p:spPr>
      </p:sp>
      <p:sp>
        <p:nvSpPr>
          <p:cNvPr id="15" name="Text 12"/>
          <p:cNvSpPr/>
          <p:nvPr/>
        </p:nvSpPr>
        <p:spPr>
          <a:xfrm>
            <a:off x="6388656" y="4824532"/>
            <a:ext cx="2252663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Thinks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6388656" y="5214223"/>
            <a:ext cx="7408069" cy="288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"Fitness feels complicated. Needs one simple app."</a:t>
            </a:r>
            <a:endParaRPr lang="en-US" sz="1400" dirty="0"/>
          </a:p>
        </p:txBody>
      </p:sp>
      <p:sp>
        <p:nvSpPr>
          <p:cNvPr id="17" name="Shape 14"/>
          <p:cNvSpPr/>
          <p:nvPr/>
        </p:nvSpPr>
        <p:spPr>
          <a:xfrm>
            <a:off x="6117074" y="5885736"/>
            <a:ext cx="7882652" cy="1084064"/>
          </a:xfrm>
          <a:prstGeom prst="roundRect">
            <a:avLst>
              <a:gd name="adj" fmla="val 10122"/>
            </a:avLst>
          </a:prstGeom>
          <a:solidFill>
            <a:srgbClr val="09151A">
              <a:alpha val="95000"/>
            </a:srgbClr>
          </a:solidFill>
          <a:ln w="22860">
            <a:solidFill>
              <a:srgbClr val="1E3A8A"/>
            </a:solidFill>
            <a:prstDash val="solid"/>
          </a:ln>
        </p:spPr>
      </p:sp>
      <p:sp>
        <p:nvSpPr>
          <p:cNvPr id="18" name="Shape 15"/>
          <p:cNvSpPr/>
          <p:nvPr/>
        </p:nvSpPr>
        <p:spPr>
          <a:xfrm>
            <a:off x="6094214" y="5885736"/>
            <a:ext cx="91440" cy="1084064"/>
          </a:xfrm>
          <a:prstGeom prst="roundRect">
            <a:avLst>
              <a:gd name="adj" fmla="val 82778"/>
            </a:avLst>
          </a:prstGeom>
          <a:solidFill>
            <a:srgbClr val="1E3A8A"/>
          </a:solidFill>
          <a:ln/>
        </p:spPr>
      </p:sp>
      <p:sp>
        <p:nvSpPr>
          <p:cNvPr id="19" name="Text 16"/>
          <p:cNvSpPr/>
          <p:nvPr/>
        </p:nvSpPr>
        <p:spPr>
          <a:xfrm>
            <a:off x="6388656" y="6088737"/>
            <a:ext cx="2252663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Feels</a:t>
            </a:r>
            <a:endParaRPr lang="en-US" sz="1750" dirty="0"/>
          </a:p>
        </p:txBody>
      </p:sp>
      <p:sp>
        <p:nvSpPr>
          <p:cNvPr id="20" name="Text 17"/>
          <p:cNvSpPr/>
          <p:nvPr/>
        </p:nvSpPr>
        <p:spPr>
          <a:xfrm>
            <a:off x="6388656" y="6478429"/>
            <a:ext cx="7408069" cy="288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Overwhelmed by info, guilty, but hopeful.</a:t>
            </a:r>
            <a:endParaRPr lang="en-US" sz="1400" dirty="0"/>
          </a:p>
        </p:txBody>
      </p:sp>
      <p:sp>
        <p:nvSpPr>
          <p:cNvPr id="21" name="Text 18"/>
          <p:cNvSpPr/>
          <p:nvPr/>
        </p:nvSpPr>
        <p:spPr>
          <a:xfrm>
            <a:off x="6117074" y="7172444"/>
            <a:ext cx="7882652" cy="288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Iterative design focused on simplicity, motivation, and cultural relevance.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04214" y="700327"/>
            <a:ext cx="9243893" cy="703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chemeClr val="accent1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Ideation: User Flow &amp; Architecture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787956" y="2128838"/>
            <a:ext cx="225147" cy="281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Merriweather Light" pitchFamily="34" charset="0"/>
                <a:ea typeface="Merriweather Light" pitchFamily="34" charset="-122"/>
                <a:cs typeface="Merriweather Light" pitchFamily="34" charset="-120"/>
              </a:rPr>
              <a:t>01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4" name="Shape 2"/>
          <p:cNvSpPr/>
          <p:nvPr/>
        </p:nvSpPr>
        <p:spPr>
          <a:xfrm>
            <a:off x="787956" y="2480905"/>
            <a:ext cx="4201358" cy="30480"/>
          </a:xfrm>
          <a:prstGeom prst="rect">
            <a:avLst/>
          </a:prstGeom>
          <a:solidFill>
            <a:srgbClr val="609DFF"/>
          </a:solidFill>
          <a:ln/>
        </p:spPr>
      </p:sp>
      <p:sp>
        <p:nvSpPr>
          <p:cNvPr id="5" name="Text 3"/>
          <p:cNvSpPr/>
          <p:nvPr/>
        </p:nvSpPr>
        <p:spPr>
          <a:xfrm>
            <a:off x="787956" y="2654379"/>
            <a:ext cx="2814280" cy="351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Onboarding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87956" y="3141226"/>
            <a:ext cx="4201358" cy="7203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Collect goals, experience, dietary preferences.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214461" y="2128838"/>
            <a:ext cx="225147" cy="281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Merriweather Light" pitchFamily="34" charset="0"/>
                <a:ea typeface="Merriweather Light" pitchFamily="34" charset="-122"/>
                <a:cs typeface="Merriweather Light" pitchFamily="34" charset="-120"/>
              </a:rPr>
              <a:t>02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14461" y="2480905"/>
            <a:ext cx="4201358" cy="30480"/>
          </a:xfrm>
          <a:prstGeom prst="rect">
            <a:avLst/>
          </a:prstGeom>
          <a:solidFill>
            <a:srgbClr val="609DFF"/>
          </a:solidFill>
          <a:ln/>
        </p:spPr>
      </p:sp>
      <p:sp>
        <p:nvSpPr>
          <p:cNvPr id="9" name="Text 7"/>
          <p:cNvSpPr/>
          <p:nvPr/>
        </p:nvSpPr>
        <p:spPr>
          <a:xfrm>
            <a:off x="5214461" y="2654379"/>
            <a:ext cx="3254931" cy="351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Personalised Dashboard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214461" y="3141226"/>
            <a:ext cx="4201358" cy="7203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Display daily calories, workout, progress, and tips.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640967" y="2128838"/>
            <a:ext cx="225147" cy="281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Merriweather Light" pitchFamily="34" charset="0"/>
                <a:ea typeface="Merriweather Light" pitchFamily="34" charset="-122"/>
                <a:cs typeface="Merriweather Light" pitchFamily="34" charset="-120"/>
              </a:rPr>
              <a:t>03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9640967" y="2480905"/>
            <a:ext cx="4201358" cy="30480"/>
          </a:xfrm>
          <a:prstGeom prst="rect">
            <a:avLst/>
          </a:prstGeom>
          <a:solidFill>
            <a:srgbClr val="609DFF"/>
          </a:solidFill>
          <a:ln/>
        </p:spPr>
      </p:sp>
      <p:sp>
        <p:nvSpPr>
          <p:cNvPr id="13" name="Text 11"/>
          <p:cNvSpPr/>
          <p:nvPr/>
        </p:nvSpPr>
        <p:spPr>
          <a:xfrm>
            <a:off x="9640967" y="2654379"/>
            <a:ext cx="2814280" cy="351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Workout Module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9640967" y="3141226"/>
            <a:ext cx="4201358" cy="7203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Select routine, watch videos, track progress.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87956" y="4255532"/>
            <a:ext cx="225147" cy="281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Merriweather Light" pitchFamily="34" charset="0"/>
                <a:ea typeface="Merriweather Light" pitchFamily="34" charset="-122"/>
                <a:cs typeface="Merriweather Light" pitchFamily="34" charset="-120"/>
              </a:rPr>
              <a:t>04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87956" y="4607600"/>
            <a:ext cx="6414611" cy="30480"/>
          </a:xfrm>
          <a:prstGeom prst="rect">
            <a:avLst/>
          </a:prstGeom>
          <a:solidFill>
            <a:srgbClr val="609DFF"/>
          </a:solidFill>
          <a:ln/>
        </p:spPr>
      </p:sp>
      <p:sp>
        <p:nvSpPr>
          <p:cNvPr id="17" name="Text 15"/>
          <p:cNvSpPr/>
          <p:nvPr/>
        </p:nvSpPr>
        <p:spPr>
          <a:xfrm>
            <a:off x="787956" y="4781074"/>
            <a:ext cx="2814280" cy="351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Nutrition Tracking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787956" y="5267920"/>
            <a:ext cx="6414611" cy="3601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Log meals (Indian food DB), get calorie/macro summary.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7427714" y="4255532"/>
            <a:ext cx="225147" cy="281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Merriweather Light" pitchFamily="34" charset="0"/>
                <a:ea typeface="Merriweather Light" pitchFamily="34" charset="-122"/>
                <a:cs typeface="Merriweather Light" pitchFamily="34" charset="-120"/>
              </a:rPr>
              <a:t>05</a:t>
            </a:r>
            <a:endParaRPr lang="en-US" sz="1750" dirty="0"/>
          </a:p>
        </p:txBody>
      </p:sp>
      <p:sp>
        <p:nvSpPr>
          <p:cNvPr id="20" name="Shape 18"/>
          <p:cNvSpPr/>
          <p:nvPr/>
        </p:nvSpPr>
        <p:spPr>
          <a:xfrm>
            <a:off x="7427714" y="4607600"/>
            <a:ext cx="6414611" cy="30480"/>
          </a:xfrm>
          <a:prstGeom prst="rect">
            <a:avLst/>
          </a:prstGeom>
          <a:solidFill>
            <a:srgbClr val="609DFF"/>
          </a:solidFill>
          <a:ln/>
        </p:spPr>
      </p:sp>
      <p:sp>
        <p:nvSpPr>
          <p:cNvPr id="21" name="Text 19"/>
          <p:cNvSpPr/>
          <p:nvPr/>
        </p:nvSpPr>
        <p:spPr>
          <a:xfrm>
            <a:off x="7427714" y="4781074"/>
            <a:ext cx="3013115" cy="351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Progress Visualisation</a:t>
            </a:r>
            <a:endParaRPr lang="en-US" sz="2200" dirty="0"/>
          </a:p>
        </p:txBody>
      </p:sp>
      <p:sp>
        <p:nvSpPr>
          <p:cNvPr id="22" name="Text 20"/>
          <p:cNvSpPr/>
          <p:nvPr/>
        </p:nvSpPr>
        <p:spPr>
          <a:xfrm>
            <a:off x="7427714" y="5267920"/>
            <a:ext cx="6414611" cy="3601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View graphs, photos, earn badges.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787956" y="6134576"/>
            <a:ext cx="3679031" cy="4221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Technical Architecture</a:t>
            </a:r>
            <a:endParaRPr lang="en-US" sz="2650" dirty="0"/>
          </a:p>
        </p:txBody>
      </p:sp>
      <p:sp>
        <p:nvSpPr>
          <p:cNvPr id="24" name="Text 22"/>
          <p:cNvSpPr/>
          <p:nvPr/>
        </p:nvSpPr>
        <p:spPr>
          <a:xfrm>
            <a:off x="787956" y="6894433"/>
            <a:ext cx="13054489" cy="3601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Modular microservices for scalability. Secure cloud storage for data protection. API-first for future integrations.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D26374-E27D-F936-0AAD-98480459E33A}"/>
              </a:ext>
            </a:extLst>
          </p:cNvPr>
          <p:cNvSpPr txBox="1"/>
          <p:nvPr/>
        </p:nvSpPr>
        <p:spPr>
          <a:xfrm>
            <a:off x="2637448" y="524107"/>
            <a:ext cx="8408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  <a:latin typeface="Merriweather" panose="00000500000000000000" pitchFamily="2" charset="0"/>
              </a:rPr>
              <a:t>USER FLOW 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7F4B25-2C81-5963-C40D-532545EF0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665" y="985772"/>
            <a:ext cx="6477370" cy="763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28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86F74A-2053-C7B2-3812-CB78E3A7207C}"/>
              </a:ext>
            </a:extLst>
          </p:cNvPr>
          <p:cNvSpPr txBox="1"/>
          <p:nvPr/>
        </p:nvSpPr>
        <p:spPr>
          <a:xfrm>
            <a:off x="-1003609" y="2564773"/>
            <a:ext cx="7482468" cy="2454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dirty="0">
                <a:solidFill>
                  <a:schemeClr val="accent1"/>
                </a:solidFill>
                <a:latin typeface="Merriweather" panose="00000500000000000000" pitchFamily="2" charset="0"/>
              </a:rPr>
              <a:t>USERFLOW ARCHITECTUR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2AE8D4-C880-A9F7-5FE0-B294842D3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888" y="0"/>
            <a:ext cx="9255512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95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2286" y="365987"/>
            <a:ext cx="7416403" cy="23138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6050"/>
              </a:lnSpc>
              <a:buNone/>
            </a:pPr>
            <a:r>
              <a:rPr lang="en-US" sz="4850" dirty="0">
                <a:solidFill>
                  <a:schemeClr val="accent1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Low-Fidelity        Wireframes: Shaping the User Journey</a:t>
            </a:r>
            <a:endParaRPr lang="en-US" sz="4850" dirty="0">
              <a:solidFill>
                <a:schemeClr val="accent1"/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863798" y="3227839"/>
            <a:ext cx="7416403" cy="789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Wireframes </a:t>
            </a:r>
            <a:r>
              <a:rPr lang="en-US" sz="1900" dirty="0" err="1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visualizedBFF's</a:t>
            </a: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</a:t>
            </a:r>
            <a:r>
              <a:rPr lang="en-US" sz="1900" u="sng" dirty="0">
                <a:solidFill>
                  <a:srgbClr val="00B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core structure</a:t>
            </a: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and </a:t>
            </a:r>
            <a:r>
              <a:rPr lang="en-US" sz="1900" dirty="0">
                <a:solidFill>
                  <a:srgbClr val="00B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user flows</a:t>
            </a: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, enabling </a:t>
            </a:r>
            <a:r>
              <a:rPr lang="en-US" sz="1900" dirty="0">
                <a:solidFill>
                  <a:srgbClr val="00B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rapid iteration</a:t>
            </a: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.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863798" y="4565452"/>
            <a:ext cx="7416403" cy="789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ct val="2000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Defined layouts for key features like </a:t>
            </a:r>
            <a:r>
              <a:rPr lang="en-US" sz="1900" dirty="0">
                <a:solidFill>
                  <a:srgbClr val="FFC00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personalized workouts</a:t>
            </a: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and the </a:t>
            </a:r>
            <a:r>
              <a:rPr lang="en-US" sz="1900" dirty="0">
                <a:solidFill>
                  <a:srgbClr val="FFC00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Indian cuisine database</a:t>
            </a: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.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863798" y="6033611"/>
            <a:ext cx="7416403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Emphasis remained on </a:t>
            </a:r>
            <a:r>
              <a:rPr lang="en-US" sz="1900" dirty="0">
                <a:solidFill>
                  <a:schemeClr val="accent4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functionality</a:t>
            </a: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and </a:t>
            </a:r>
            <a:r>
              <a:rPr lang="en-US" sz="1900" dirty="0">
                <a:solidFill>
                  <a:schemeClr val="accent4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usability</a:t>
            </a: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</TotalTime>
  <Words>1229</Words>
  <Application>Microsoft Office PowerPoint</Application>
  <PresentationFormat>Custom</PresentationFormat>
  <Paragraphs>256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Wingdings 3</vt:lpstr>
      <vt:lpstr>Merriweather</vt:lpstr>
      <vt:lpstr>Goudy Stout</vt:lpstr>
      <vt:lpstr>Arial Black</vt:lpstr>
      <vt:lpstr>Bahnschrift SemiBold Condensed</vt:lpstr>
      <vt:lpstr>Arial</vt:lpstr>
      <vt:lpstr>Trebuchet MS</vt:lpstr>
      <vt:lpstr>Merriweather Light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PRAVEEN M</cp:lastModifiedBy>
  <cp:revision>6</cp:revision>
  <dcterms:created xsi:type="dcterms:W3CDTF">2025-10-16T04:35:00Z</dcterms:created>
  <dcterms:modified xsi:type="dcterms:W3CDTF">2025-10-19T16:01:34Z</dcterms:modified>
</cp:coreProperties>
</file>