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</a:t>
            </a:r>
          </a:p>
        </p:txBody>
      </p:sp>
      <p:sp>
        <p:nvSpPr>
          <p:cNvPr id="120" name="Structured Query Languag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Structured Query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on-Relational Databases (noSQL / not just SQL)…"/>
          <p:cNvSpPr txBox="1"/>
          <p:nvPr/>
        </p:nvSpPr>
        <p:spPr>
          <a:xfrm>
            <a:off x="524945" y="1859888"/>
            <a:ext cx="11954910" cy="603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600">
                <a:latin typeface="+mj-lt"/>
                <a:ea typeface="+mj-ea"/>
                <a:cs typeface="+mj-cs"/>
                <a:sym typeface="Helvetica Neue"/>
              </a:defRPr>
            </a:pPr>
            <a:r>
              <a:t>Non-Relational Databases (noSQL / not just SQL)</a:t>
            </a:r>
          </a:p>
          <a:p>
            <a:pPr algn="l">
              <a:defRPr b="1" sz="36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500062" indent="-500062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Non-Relational Database Management System (NRDBMS)</a:t>
            </a:r>
          </a:p>
          <a:p>
            <a:pPr lvl="2"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    - Helps user to create and maintain a non relational database.</a:t>
            </a:r>
          </a:p>
          <a:p>
            <a:pPr lvl="4"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         -&gt; </a:t>
            </a:r>
            <a:r>
              <a:t>mongoDB, dynamicDB, apache cassandra, firebase,</a:t>
            </a:r>
            <a:r>
              <a:t> etc</a:t>
            </a:r>
          </a:p>
          <a:p>
            <a:pPr lvl="4"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500062" indent="-500062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Implementation Specific</a:t>
            </a:r>
          </a:p>
          <a:p>
            <a:pPr lvl="2"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    - Any non- relational database fails under this category, so there’s no set of language standard.</a:t>
            </a:r>
          </a:p>
          <a:p>
            <a:pPr lvl="2"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    - Most NRDBMS will implement their own language for performing CRUD and administrative operations on the database.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base Queries…"/>
          <p:cNvSpPr txBox="1"/>
          <p:nvPr/>
        </p:nvSpPr>
        <p:spPr>
          <a:xfrm>
            <a:off x="876275" y="1898526"/>
            <a:ext cx="11482132" cy="514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900">
                <a:latin typeface="+mj-lt"/>
                <a:ea typeface="+mj-ea"/>
                <a:cs typeface="+mj-cs"/>
                <a:sym typeface="Helvetica Neue"/>
              </a:defRPr>
            </a:pPr>
            <a:r>
              <a:t>Database Queries</a:t>
            </a:r>
          </a:p>
          <a:p>
            <a:pPr algn="l">
              <a:defRPr b="1" sz="39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Queries are request made to the database management system for specific information.</a:t>
            </a:r>
          </a:p>
          <a:p>
            <a:pPr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As database’s structure become more and more complex, it becomes more difficult to get the specific pieces of information we want.</a:t>
            </a:r>
          </a:p>
          <a:p>
            <a:pPr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algn="l"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A google search is a query.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rap UP…"/>
          <p:cNvSpPr txBox="1"/>
          <p:nvPr/>
        </p:nvSpPr>
        <p:spPr>
          <a:xfrm>
            <a:off x="579560" y="1548739"/>
            <a:ext cx="11357444" cy="6656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100">
                <a:latin typeface="+mj-lt"/>
                <a:ea typeface="+mj-ea"/>
                <a:cs typeface="+mj-cs"/>
                <a:sym typeface="Helvetica Neue"/>
              </a:defRPr>
            </a:pPr>
            <a:r>
              <a:t>Wrap UP</a:t>
            </a:r>
          </a:p>
          <a:p>
            <a:pPr algn="l">
              <a:defRPr sz="41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569514" indent="-569514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Database is any collection of related information.</a:t>
            </a:r>
          </a:p>
          <a:p>
            <a:pPr marL="569514" indent="-569514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Computers are great for storing databases.</a:t>
            </a:r>
          </a:p>
          <a:p>
            <a:pPr marL="569514" indent="-569514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DBMS make it easy to create, maintain and secure a database.</a:t>
            </a:r>
          </a:p>
          <a:p>
            <a:pPr marL="569514" indent="-569514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DBMS allows you to preform the CURD operations and other administrative tasks.</a:t>
            </a:r>
          </a:p>
          <a:p>
            <a:pPr marL="569514" indent="-569514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Two types of Database, Relational and Non-Relational.</a:t>
            </a:r>
          </a:p>
          <a:p>
            <a:pPr marL="569514" indent="-569514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Relational database use SQL and stores data with rows and columns.</a:t>
            </a:r>
          </a:p>
          <a:p>
            <a:pPr marL="569514" indent="-569514" algn="l">
              <a:buSzPct val="145000"/>
              <a:buChar char="•"/>
              <a:defRPr sz="3200">
                <a:latin typeface="+mj-lt"/>
                <a:ea typeface="+mj-ea"/>
                <a:cs typeface="+mj-cs"/>
                <a:sym typeface="Helvetica Neue"/>
              </a:defRPr>
            </a:pPr>
            <a:r>
              <a:t>Non-Relational database stores data using other data structures.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ables And Keys"/>
          <p:cNvSpPr txBox="1"/>
          <p:nvPr/>
        </p:nvSpPr>
        <p:spPr>
          <a:xfrm>
            <a:off x="4500949" y="546240"/>
            <a:ext cx="4002902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Tables And Keys</a:t>
            </a:r>
          </a:p>
        </p:txBody>
      </p:sp>
      <p:sp>
        <p:nvSpPr>
          <p:cNvPr id="165" name="Key:…"/>
          <p:cNvSpPr txBox="1"/>
          <p:nvPr/>
        </p:nvSpPr>
        <p:spPr>
          <a:xfrm>
            <a:off x="955194" y="1610484"/>
            <a:ext cx="11094412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Key:</a:t>
            </a:r>
          </a:p>
          <a:p>
            <a:pPr algn="l" defTabSz="457200">
              <a:defRPr sz="3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DBMS key is an attribute or set of an attribute which helps you to identify a row(tuple) in a relation(table).</a:t>
            </a:r>
          </a:p>
        </p:txBody>
      </p:sp>
      <p:sp>
        <p:nvSpPr>
          <p:cNvPr id="166" name="Why do we need Keys?"/>
          <p:cNvSpPr txBox="1"/>
          <p:nvPr/>
        </p:nvSpPr>
        <p:spPr>
          <a:xfrm>
            <a:off x="672314" y="3666996"/>
            <a:ext cx="506074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Why do we need Keys?</a:t>
            </a:r>
          </a:p>
        </p:txBody>
      </p:sp>
      <p:sp>
        <p:nvSpPr>
          <p:cNvPr id="167" name="Keys helps you to identify any row of table. In real world application, a table could contain thousands of records. Moreover, the records could be duplicated. Keys ensure that you can uniquely identify a table record despite these challenges.…"/>
          <p:cNvSpPr txBox="1"/>
          <p:nvPr/>
        </p:nvSpPr>
        <p:spPr>
          <a:xfrm>
            <a:off x="437238" y="4694245"/>
            <a:ext cx="12130324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20842" indent="-320842" algn="l">
              <a:buSzPct val="100000"/>
              <a:buChar char="•"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Keys helps you to identify any row of table. In real world application, a table could contain thousands of records. Moreover, the records could be duplicated. Keys ensure that you can uniquely identify a table record despite these challenges.</a:t>
            </a:r>
          </a:p>
          <a:p>
            <a:pPr marL="320842" indent="-320842" algn="l">
              <a:buSzPct val="100000"/>
              <a:buChar char="•"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Allows you to establish a relationship b/w tables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shot 2020-01-15 at 12.52.10 PM.png" descr="Screenshot 2020-01-15 at 12.52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565" y="2414788"/>
            <a:ext cx="9945859" cy="583542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Primary Key"/>
          <p:cNvSpPr txBox="1"/>
          <p:nvPr/>
        </p:nvSpPr>
        <p:spPr>
          <a:xfrm>
            <a:off x="4243951" y="536965"/>
            <a:ext cx="4875087" cy="11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/>
            </a:lvl1pPr>
          </a:lstStyle>
          <a:p>
            <a:pPr/>
            <a:r>
              <a:t>Primary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shot 2020-01-15 at 12.52.55 PM.png" descr="Screenshot 2020-01-15 at 12.52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395" y="1841760"/>
            <a:ext cx="12326010" cy="451698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Primary Key"/>
          <p:cNvSpPr txBox="1"/>
          <p:nvPr/>
        </p:nvSpPr>
        <p:spPr>
          <a:xfrm>
            <a:off x="4035920" y="209841"/>
            <a:ext cx="4932960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400"/>
            </a:pPr>
            <a:r>
              <a:rPr sz="7000"/>
              <a:t>Primary</a:t>
            </a:r>
            <a:r>
              <a:t>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0-01-15 at 12.53.40 PM.png" descr="Screenshot 2020-01-15 at 12.53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71" y="2032299"/>
            <a:ext cx="12358858" cy="433886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urrogate Key"/>
          <p:cNvSpPr txBox="1"/>
          <p:nvPr/>
        </p:nvSpPr>
        <p:spPr>
          <a:xfrm>
            <a:off x="3521773" y="467030"/>
            <a:ext cx="5961254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Surrogate Key</a:t>
            </a:r>
          </a:p>
        </p:txBody>
      </p:sp>
      <p:sp>
        <p:nvSpPr>
          <p:cNvPr id="177" name="A Surrogate Key is a key that has no mapping to the real world.…"/>
          <p:cNvSpPr txBox="1"/>
          <p:nvPr/>
        </p:nvSpPr>
        <p:spPr>
          <a:xfrm>
            <a:off x="912148" y="6781115"/>
            <a:ext cx="1118050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20842" indent="-320842" algn="l">
              <a:buSzPct val="100000"/>
              <a:buChar char="•"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Surrogate Key is a key that has no mapping to the real world.</a:t>
            </a:r>
          </a:p>
          <a:p>
            <a:pPr marL="320842" indent="-320842" algn="l">
              <a:buSzPct val="100000"/>
              <a:buChar char="•"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It’s just a random number. Surrogate key’s are created when you don’t have any natural primary key.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shot 2020-01-15 at 1.00.23 PM.png" descr="Screenshot 2020-01-15 at 1.00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698" y="2433256"/>
            <a:ext cx="11969404" cy="425393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Natural Key"/>
          <p:cNvSpPr txBox="1"/>
          <p:nvPr/>
        </p:nvSpPr>
        <p:spPr>
          <a:xfrm>
            <a:off x="4057396" y="693267"/>
            <a:ext cx="4890009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Natural Key</a:t>
            </a:r>
          </a:p>
        </p:txBody>
      </p:sp>
      <p:sp>
        <p:nvSpPr>
          <p:cNvPr id="181" name="ssn - Social Security Number…"/>
          <p:cNvSpPr txBox="1"/>
          <p:nvPr/>
        </p:nvSpPr>
        <p:spPr>
          <a:xfrm>
            <a:off x="638371" y="7157566"/>
            <a:ext cx="1103300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ssn - Social Security Number</a:t>
            </a:r>
          </a:p>
          <a:p>
            <a:pPr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natural key is a key that has a mapping to the real world.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creenshot 2020-01-15 at 1.03.46 PM.png" descr="Screenshot 2020-01-15 at 1.03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631" y="2781573"/>
            <a:ext cx="12267538" cy="376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Foreign Key…"/>
          <p:cNvSpPr txBox="1"/>
          <p:nvPr/>
        </p:nvSpPr>
        <p:spPr>
          <a:xfrm>
            <a:off x="843229" y="47311"/>
            <a:ext cx="11318342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/>
            </a:pPr>
            <a:r>
              <a:t>Foreign Key</a:t>
            </a:r>
          </a:p>
          <a:p>
            <a:pPr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foreign key is a key that can link to the other databases.</a:t>
            </a:r>
          </a:p>
          <a:p>
            <a:pPr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foreign key stores the primary key of a row in another table or database.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hot 2020-01-15 at 1.03.46 PM.png" descr="Screenshot 2020-01-15 at 1.03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04" y="295069"/>
            <a:ext cx="12934992" cy="396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shot 2020-01-15 at 1.08.21 PM.png" descr="Screenshot 2020-01-15 at 1.08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221" y="4103514"/>
            <a:ext cx="8654516" cy="4319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Database?(DB)"/>
          <p:cNvSpPr txBox="1"/>
          <p:nvPr>
            <p:ph type="title"/>
          </p:nvPr>
        </p:nvSpPr>
        <p:spPr>
          <a:xfrm>
            <a:off x="3582565" y="593958"/>
            <a:ext cx="5839670" cy="950172"/>
          </a:xfrm>
          <a:prstGeom prst="rect">
            <a:avLst/>
          </a:prstGeom>
        </p:spPr>
        <p:txBody>
          <a:bodyPr/>
          <a:lstStyle>
            <a:lvl1pPr defTabSz="303783">
              <a:defRPr sz="4100"/>
            </a:lvl1pPr>
          </a:lstStyle>
          <a:p>
            <a:pPr/>
            <a:r>
              <a:t>What is Database?(DB)</a:t>
            </a:r>
          </a:p>
        </p:txBody>
      </p:sp>
      <p:sp>
        <p:nvSpPr>
          <p:cNvPr id="123" name="Any collection of related information..…"/>
          <p:cNvSpPr txBox="1"/>
          <p:nvPr/>
        </p:nvSpPr>
        <p:spPr>
          <a:xfrm>
            <a:off x="940638" y="2249936"/>
            <a:ext cx="5272771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Any collection of related information..</a:t>
            </a:r>
          </a:p>
          <a:p>
            <a:pPr algn="l">
              <a:defRPr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Phone book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Shopping list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Todo list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Your 5 best friends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Facebook’s User Base</a:t>
            </a:r>
          </a:p>
        </p:txBody>
      </p:sp>
      <p:sp>
        <p:nvSpPr>
          <p:cNvPr id="124" name="Databases can be stored in different ways…"/>
          <p:cNvSpPr txBox="1"/>
          <p:nvPr/>
        </p:nvSpPr>
        <p:spPr>
          <a:xfrm>
            <a:off x="6492399" y="2434086"/>
            <a:ext cx="6000983" cy="230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Databases can be stored in different ways</a:t>
            </a:r>
          </a:p>
          <a:p>
            <a:pPr algn="l">
              <a:defRPr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On paper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In your mind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On a Computer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This powerpoint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shot 2020-01-15 at 1.12.26 PM.png" descr="Screenshot 2020-01-15 at 1.12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504" y="489128"/>
            <a:ext cx="12243792" cy="3379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shot 2020-01-15 at 1.08.21 PM.png" descr="Screenshot 2020-01-15 at 1.08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017" y="4093170"/>
            <a:ext cx="6972301" cy="347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creenshot 2020-01-15 at 1.12.26 PM.png" descr="Screenshot 2020-01-15 at 1.12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3992"/>
            <a:ext cx="13004800" cy="3589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2020-01-15 at 1.08.21 PM.png" descr="Screenshot 2020-01-15 at 1.08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913" y="4661350"/>
            <a:ext cx="5546402" cy="276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0-01-15 at 1.15.54 PM.png" descr="Screenshot 2020-01-15 at 1.15.5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9858" y="4500860"/>
            <a:ext cx="6260277" cy="30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A Composite Key is a key that has a multiple attributes"/>
          <p:cNvSpPr txBox="1"/>
          <p:nvPr/>
        </p:nvSpPr>
        <p:spPr>
          <a:xfrm>
            <a:off x="5958758" y="7854950"/>
            <a:ext cx="700247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 Composite Key is a key that has a multiple 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Types-of-keys.png" descr="Types-of-key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082" y="902044"/>
            <a:ext cx="12512837" cy="7433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QL- BASICS"/>
          <p:cNvSpPr txBox="1"/>
          <p:nvPr/>
        </p:nvSpPr>
        <p:spPr>
          <a:xfrm>
            <a:off x="2835655" y="4137727"/>
            <a:ext cx="7333489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SQL-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tructured Query Language (SQL)…"/>
          <p:cNvSpPr txBox="1"/>
          <p:nvPr/>
        </p:nvSpPr>
        <p:spPr>
          <a:xfrm>
            <a:off x="722902" y="1394200"/>
            <a:ext cx="11558995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800"/>
            </a:pPr>
            <a:r>
              <a:t>Structured Query Language (SQL)</a:t>
            </a:r>
          </a:p>
          <a:p>
            <a:pPr algn="l">
              <a:defRPr sz="3800"/>
            </a:pPr>
          </a:p>
          <a:p>
            <a:pPr algn="l">
              <a:defRPr sz="3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SQL is a language used for interacting with Relational Database Management Systems (RDBMS)</a:t>
            </a:r>
          </a:p>
          <a:p>
            <a:pPr algn="l">
              <a:defRPr sz="3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You can use SQL to get the RDBMS to do things fo you..</a:t>
            </a:r>
          </a:p>
          <a:p>
            <a:pPr lvl="1" algn="l">
              <a:defRPr sz="3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- CRUD</a:t>
            </a:r>
          </a:p>
          <a:p>
            <a:pPr lvl="1" algn="l">
              <a:defRPr sz="3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- Create &amp; manage databases</a:t>
            </a:r>
          </a:p>
          <a:p>
            <a:pPr lvl="1" algn="l">
              <a:defRPr sz="3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- Design &amp; create database tables</a:t>
            </a:r>
          </a:p>
          <a:p>
            <a:pPr lvl="1" algn="l">
              <a:defRPr sz="3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- Perform administration  tasks (security, user management, import / export, etc…)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tructured Query Language (SQL)…"/>
          <p:cNvSpPr txBox="1"/>
          <p:nvPr/>
        </p:nvSpPr>
        <p:spPr>
          <a:xfrm>
            <a:off x="895781" y="1292144"/>
            <a:ext cx="11213238" cy="36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700"/>
            </a:pPr>
            <a:r>
              <a:t>Structured Query Language (SQL)</a:t>
            </a:r>
          </a:p>
          <a:p>
            <a:pPr algn="l">
              <a:defRPr sz="4700"/>
            </a:pPr>
          </a:p>
          <a:p>
            <a:pPr algn="l"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SQL implementations vary between systems</a:t>
            </a:r>
          </a:p>
          <a:p>
            <a:pPr algn="l"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- Not all RDBMS follows the same SQL Standard.</a:t>
            </a:r>
          </a:p>
          <a:p>
            <a:pPr algn="l"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- The concepts are the same but the implementations may vary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ructured Query Language (SQL)…"/>
          <p:cNvSpPr txBox="1"/>
          <p:nvPr/>
        </p:nvSpPr>
        <p:spPr>
          <a:xfrm>
            <a:off x="481082" y="609600"/>
            <a:ext cx="12042636" cy="853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/>
            </a:pPr>
            <a:r>
              <a:t>Structured Query Language (SQL)</a:t>
            </a:r>
          </a:p>
          <a:p>
            <a:pPr algn="l">
              <a:defRPr sz="4100"/>
            </a:pPr>
          </a:p>
          <a:p>
            <a:pPr algn="l">
              <a:defRPr sz="4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SQL is actually a hybrid language, it’s basically 4 types of languages in one.</a:t>
            </a:r>
          </a:p>
          <a:p>
            <a:pPr marL="411078" indent="-411078" algn="l">
              <a:buSzPct val="100000"/>
              <a:buChar char="•"/>
              <a:defRPr b="1"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Data Query Language (DQL)</a:t>
            </a:r>
          </a:p>
          <a:p>
            <a:pPr lvl="2" marL="1173078" indent="-411078" algn="l">
              <a:buSzPct val="100000"/>
              <a:buChar char="-"/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used to query the database for information</a:t>
            </a:r>
          </a:p>
          <a:p>
            <a:pPr lvl="2" marL="1173078" indent="-411078" algn="l">
              <a:buSzPct val="100000"/>
              <a:buChar char="-"/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Get information that is already stored.</a:t>
            </a:r>
          </a:p>
          <a:p>
            <a:pPr marL="411078" indent="-411078" algn="l">
              <a:buSzPct val="100000"/>
              <a:buChar char="•"/>
              <a:defRPr b="1"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Data Definition Language (DDL)</a:t>
            </a:r>
          </a:p>
          <a:p>
            <a:pPr lvl="3" indent="685800" algn="l"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-  used for defining database schemas.</a:t>
            </a:r>
          </a:p>
          <a:p>
            <a:pPr marL="411078" indent="-411078" algn="l">
              <a:buSzPct val="100000"/>
              <a:buChar char="•"/>
              <a:defRPr b="1"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Data Control Language (DCL)</a:t>
            </a:r>
          </a:p>
          <a:p>
            <a:pPr lvl="1" indent="228600" algn="l"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-  used for controlling access to the data in the database.</a:t>
            </a:r>
          </a:p>
          <a:p>
            <a:pPr lvl="1" indent="228600" algn="l"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-  user &amp; permission management.</a:t>
            </a:r>
          </a:p>
          <a:p>
            <a:pPr marL="411078" indent="-411078" algn="l">
              <a:buSzPct val="100000"/>
              <a:buChar char="•"/>
              <a:defRPr b="1"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Data Manipulation Language (DML)</a:t>
            </a:r>
          </a:p>
          <a:p>
            <a:pPr lvl="3" indent="685800" algn="l">
              <a:defRPr sz="3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-  Used for inserting, updating and deleting data from the database.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Queries…"/>
          <p:cNvSpPr txBox="1"/>
          <p:nvPr/>
        </p:nvSpPr>
        <p:spPr>
          <a:xfrm>
            <a:off x="660627" y="1270768"/>
            <a:ext cx="11683546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900"/>
            </a:pPr>
            <a:r>
              <a:t>Queries</a:t>
            </a:r>
          </a:p>
          <a:p>
            <a:pPr algn="l">
              <a:defRPr sz="4900"/>
            </a:pPr>
          </a:p>
          <a:p>
            <a:pPr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query is a set of instruction given to the RDBMS (written in SQL) that tells the RDBMS what information you want to retrieve for you</a:t>
            </a:r>
          </a:p>
          <a:p>
            <a:pPr lvl="4"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- TONS of data in DB.</a:t>
            </a:r>
          </a:p>
          <a:p>
            <a:pPr lvl="4"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-  Often hidden in a computer schema.</a:t>
            </a:r>
          </a:p>
          <a:p>
            <a:pPr lvl="4"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-  Goal is to only get the data you need</a:t>
            </a:r>
          </a:p>
          <a:p>
            <a:pPr lvl="4" algn="l"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lvl="4" marL="228600" indent="-228600" algn="l">
              <a:buSzPct val="100000"/>
              <a:buAutoNum type="arabicPeriod" startAt="1"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</a:t>
            </a:r>
            <a:r>
              <a:rPr>
                <a:solidFill>
                  <a:schemeClr val="accent6">
                    <a:satOff val="-34371"/>
                    <a:lumOff val="-13098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solidFill>
                  <a:srgbClr val="945200"/>
                </a:solidFill>
                <a:latin typeface="Courier"/>
                <a:ea typeface="Courier"/>
                <a:cs typeface="Courier"/>
                <a:sym typeface="Courier"/>
              </a:rPr>
              <a:t>employee.name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>
                <a:solidFill>
                  <a:srgbClr val="945200"/>
                </a:solidFill>
                <a:latin typeface="Courier"/>
                <a:ea typeface="Courier"/>
                <a:cs typeface="Courier"/>
                <a:sym typeface="Courier"/>
              </a:rPr>
              <a:t>employee.age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4" marL="228600" indent="-228600" algn="l">
              <a:buSzPct val="100000"/>
              <a:buAutoNum type="arabicPeriod" startAt="1"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solidFill>
                  <a:schemeClr val="accent6">
                    <a:satOff val="-34371"/>
                    <a:lumOff val="-13098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employee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4" marL="228600" indent="-228600" algn="l">
              <a:buSzPct val="100000"/>
              <a:buAutoNum type="arabicPeriod" startAt="1"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solidFill>
                  <a:schemeClr val="accent6">
                    <a:satOff val="-34371"/>
                    <a:lumOff val="-13098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solidFill>
                  <a:srgbClr val="945200"/>
                </a:solidFill>
                <a:latin typeface="Courier"/>
                <a:ea typeface="Courier"/>
                <a:cs typeface="Courier"/>
                <a:sym typeface="Courier"/>
              </a:rPr>
              <a:t>employee.salary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&gt; </a:t>
            </a:r>
            <a:r>
              <a:rPr>
                <a:solidFill>
                  <a:srgbClr val="945200"/>
                </a:solidFill>
                <a:latin typeface="Courier"/>
                <a:ea typeface="Courier"/>
                <a:cs typeface="Courier"/>
                <a:sym typeface="Courier"/>
              </a:rPr>
              <a:t>3000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mputer + Databases = &lt;3"/>
          <p:cNvSpPr txBox="1"/>
          <p:nvPr/>
        </p:nvSpPr>
        <p:spPr>
          <a:xfrm>
            <a:off x="3941361" y="509108"/>
            <a:ext cx="5122077" cy="53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Computer + Databases = &lt;3 </a:t>
            </a:r>
          </a:p>
        </p:txBody>
      </p:sp>
      <p:sp>
        <p:nvSpPr>
          <p:cNvPr id="127" name="Amazon.com…"/>
          <p:cNvSpPr txBox="1"/>
          <p:nvPr/>
        </p:nvSpPr>
        <p:spPr>
          <a:xfrm>
            <a:off x="547078" y="1557528"/>
            <a:ext cx="5878926" cy="574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200">
                <a:latin typeface="+mj-lt"/>
                <a:ea typeface="+mj-ea"/>
                <a:cs typeface="+mj-cs"/>
                <a:sym typeface="Helvetica Neue"/>
              </a:defRPr>
            </a:pPr>
            <a:r>
              <a:t>Amazon.com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Keeps track of Products, reviews, Purchase orders, Credit Cards, Users, Media, etc..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Trillions of pieces of information need to be stored and readily available.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Information is extremely valuable and Critical to Amazon.com's functioning.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Security is essential, Amazon stores people personal informations like </a:t>
            </a:r>
          </a:p>
          <a:p>
            <a:pPr lvl="4" marL="2082800" indent="-330200" algn="l">
              <a:buSzPct val="109000"/>
              <a:buChar char="-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Credit Card, SSN (Social Security Number), Address, phone 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Information is stored on a computer.</a:t>
            </a:r>
          </a:p>
        </p:txBody>
      </p:sp>
      <p:sp>
        <p:nvSpPr>
          <p:cNvPr id="128" name="Shopping List…"/>
          <p:cNvSpPr txBox="1"/>
          <p:nvPr/>
        </p:nvSpPr>
        <p:spPr>
          <a:xfrm>
            <a:off x="6981904" y="1560016"/>
            <a:ext cx="5471893" cy="500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200">
                <a:latin typeface="+mj-lt"/>
                <a:ea typeface="+mj-ea"/>
                <a:cs typeface="+mj-cs"/>
                <a:sym typeface="Helvetica Neue"/>
              </a:defRPr>
            </a:pPr>
            <a:r>
              <a:t>Shopping List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Keeps track of Consumer products that are need to be purchased.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10-20 pieces of information need to be stored and readily available.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Information is for convenience sake only and not necessary for shopping.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Security is not important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Information is stored on a piece of paper or even just in someone’s memory.</a:t>
            </a:r>
          </a:p>
        </p:txBody>
      </p:sp>
      <p:sp>
        <p:nvSpPr>
          <p:cNvPr id="129" name="Computers are great at keeping track of large amount of informations."/>
          <p:cNvSpPr txBox="1"/>
          <p:nvPr/>
        </p:nvSpPr>
        <p:spPr>
          <a:xfrm>
            <a:off x="1344878" y="8318686"/>
            <a:ext cx="1031504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Computers are great at keeping track of large amount of informations.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tabase Management Systems (DBMS)"/>
          <p:cNvSpPr txBox="1"/>
          <p:nvPr/>
        </p:nvSpPr>
        <p:spPr>
          <a:xfrm>
            <a:off x="524069" y="739918"/>
            <a:ext cx="10161728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Database Management Systems (DBMS)</a:t>
            </a:r>
          </a:p>
        </p:txBody>
      </p:sp>
      <p:sp>
        <p:nvSpPr>
          <p:cNvPr id="132" name="A special software program that helps user create and maintain a database.…"/>
          <p:cNvSpPr txBox="1"/>
          <p:nvPr/>
        </p:nvSpPr>
        <p:spPr>
          <a:xfrm>
            <a:off x="1188855" y="1673799"/>
            <a:ext cx="10044015" cy="603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latin typeface="+mj-lt"/>
                <a:ea typeface="+mj-ea"/>
                <a:cs typeface="+mj-cs"/>
                <a:sym typeface="Helvetica Neue"/>
              </a:defRPr>
            </a:pPr>
            <a:r>
              <a:t>A special software program that helps user create and maintain a database.</a:t>
            </a:r>
          </a:p>
          <a:p>
            <a:pPr algn="l">
              <a:defRPr sz="33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333374" indent="-333374" algn="l">
              <a:buSzPct val="145000"/>
              <a:buChar char="•"/>
              <a:defRPr sz="3300">
                <a:latin typeface="+mj-lt"/>
                <a:ea typeface="+mj-ea"/>
                <a:cs typeface="+mj-cs"/>
                <a:sym typeface="Helvetica Neue"/>
              </a:defRPr>
            </a:pPr>
            <a:r>
              <a:t>Makes it easy to manage large amounts of information</a:t>
            </a:r>
          </a:p>
          <a:p>
            <a:pPr marL="333374" indent="-333374" algn="l">
              <a:buSzPct val="145000"/>
              <a:buChar char="•"/>
              <a:defRPr sz="3300">
                <a:latin typeface="+mj-lt"/>
                <a:ea typeface="+mj-ea"/>
                <a:cs typeface="+mj-cs"/>
                <a:sym typeface="Helvetica Neue"/>
              </a:defRPr>
            </a:pPr>
            <a:r>
              <a:t>Handles Security</a:t>
            </a:r>
          </a:p>
          <a:p>
            <a:pPr marL="333374" indent="-333374" algn="l">
              <a:buSzPct val="145000"/>
              <a:buChar char="•"/>
              <a:defRPr sz="3300">
                <a:latin typeface="+mj-lt"/>
                <a:ea typeface="+mj-ea"/>
                <a:cs typeface="+mj-cs"/>
                <a:sym typeface="Helvetica Neue"/>
              </a:defRPr>
            </a:pPr>
            <a:r>
              <a:t>Backups</a:t>
            </a:r>
          </a:p>
          <a:p>
            <a:pPr marL="333374" indent="-333374" algn="l">
              <a:buSzPct val="145000"/>
              <a:buChar char="•"/>
              <a:defRPr sz="3300">
                <a:latin typeface="+mj-lt"/>
                <a:ea typeface="+mj-ea"/>
                <a:cs typeface="+mj-cs"/>
                <a:sym typeface="Helvetica Neue"/>
              </a:defRPr>
            </a:pPr>
            <a:r>
              <a:t>Importing / exporting data</a:t>
            </a:r>
          </a:p>
          <a:p>
            <a:pPr marL="333374" indent="-333374" algn="l">
              <a:buSzPct val="145000"/>
              <a:buChar char="•"/>
              <a:defRPr sz="3300">
                <a:latin typeface="+mj-lt"/>
                <a:ea typeface="+mj-ea"/>
                <a:cs typeface="+mj-cs"/>
                <a:sym typeface="Helvetica Neue"/>
              </a:defRPr>
            </a:pPr>
            <a:r>
              <a:t>Concurrency (it is the ability of a database to allow multiple users to affect multiple transactions.)</a:t>
            </a:r>
          </a:p>
          <a:p>
            <a:pPr marL="333374" indent="-333374" algn="l">
              <a:buSzPct val="145000"/>
              <a:buChar char="•"/>
              <a:defRPr sz="3300">
                <a:latin typeface="+mj-lt"/>
                <a:ea typeface="+mj-ea"/>
                <a:cs typeface="+mj-cs"/>
                <a:sym typeface="Helvetica Neue"/>
              </a:defRPr>
            </a:pPr>
            <a:r>
              <a:t>Interacts with software applications - Programming languages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mazon.com Database Diagram"/>
          <p:cNvSpPr txBox="1"/>
          <p:nvPr/>
        </p:nvSpPr>
        <p:spPr>
          <a:xfrm>
            <a:off x="697027" y="901795"/>
            <a:ext cx="7208077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Amazon.com Database Diagram  </a:t>
            </a:r>
          </a:p>
        </p:txBody>
      </p:sp>
      <p:pic>
        <p:nvPicPr>
          <p:cNvPr id="135" name="Amazon logo.PNG" descr="Amazon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692" y="3254635"/>
            <a:ext cx="3229601" cy="1357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main-qimg-937f31ac431a24bd472b013d78844399.png" descr="main-qimg-937f31ac431a24bd472b013d7884439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0914" y="1681563"/>
            <a:ext cx="5984486" cy="418914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Arrow"/>
          <p:cNvSpPr/>
          <p:nvPr/>
        </p:nvSpPr>
        <p:spPr>
          <a:xfrm>
            <a:off x="3906175" y="3149132"/>
            <a:ext cx="2791819" cy="634807"/>
          </a:xfrm>
          <a:prstGeom prst="rightArrow">
            <a:avLst>
              <a:gd name="adj1" fmla="val 32000"/>
              <a:gd name="adj2" fmla="val 12803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8" name="Arrow"/>
          <p:cNvSpPr/>
          <p:nvPr/>
        </p:nvSpPr>
        <p:spPr>
          <a:xfrm rot="10781517">
            <a:off x="3776759" y="4232047"/>
            <a:ext cx="2798924" cy="664839"/>
          </a:xfrm>
          <a:prstGeom prst="rightArrow">
            <a:avLst>
              <a:gd name="adj1" fmla="val 32000"/>
              <a:gd name="adj2" fmla="val 12225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9" name="Amazon will interact with the DBMS in…"/>
          <p:cNvSpPr txBox="1"/>
          <p:nvPr/>
        </p:nvSpPr>
        <p:spPr>
          <a:xfrm>
            <a:off x="1346731" y="6526975"/>
            <a:ext cx="6984411" cy="146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+mj-lt"/>
                <a:ea typeface="+mj-ea"/>
                <a:cs typeface="+mj-cs"/>
                <a:sym typeface="Helvetica Neue"/>
              </a:defRPr>
            </a:pPr>
            <a:r>
              <a:t>Amazon will interact with the DBMS in</a:t>
            </a:r>
          </a:p>
          <a:p>
            <a:pPr algn="l">
              <a:defRPr sz="3000">
                <a:latin typeface="+mj-lt"/>
                <a:ea typeface="+mj-ea"/>
                <a:cs typeface="+mj-cs"/>
                <a:sym typeface="Helvetica Neue"/>
              </a:defRPr>
            </a:pPr>
            <a:r>
              <a:t>Order to Create, Read, Update and Delete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.R.U.D"/>
          <p:cNvSpPr txBox="1"/>
          <p:nvPr/>
        </p:nvSpPr>
        <p:spPr>
          <a:xfrm>
            <a:off x="2749765" y="2904914"/>
            <a:ext cx="7505269" cy="241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C.R.U.D</a:t>
            </a:r>
          </a:p>
        </p:txBody>
      </p:sp>
      <p:sp>
        <p:nvSpPr>
          <p:cNvPr id="142" name="Create"/>
          <p:cNvSpPr txBox="1"/>
          <p:nvPr/>
        </p:nvSpPr>
        <p:spPr>
          <a:xfrm>
            <a:off x="2945527" y="5798405"/>
            <a:ext cx="124320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143" name="Read / Retrieve"/>
          <p:cNvSpPr txBox="1"/>
          <p:nvPr/>
        </p:nvSpPr>
        <p:spPr>
          <a:xfrm>
            <a:off x="4653677" y="5569805"/>
            <a:ext cx="1822742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Read / Retrieve  </a:t>
            </a:r>
          </a:p>
        </p:txBody>
      </p:sp>
      <p:sp>
        <p:nvSpPr>
          <p:cNvPr id="144" name="Update"/>
          <p:cNvSpPr txBox="1"/>
          <p:nvPr/>
        </p:nvSpPr>
        <p:spPr>
          <a:xfrm>
            <a:off x="6941364" y="5798405"/>
            <a:ext cx="137045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Update</a:t>
            </a:r>
          </a:p>
        </p:txBody>
      </p:sp>
      <p:sp>
        <p:nvSpPr>
          <p:cNvPr id="145" name="Delete"/>
          <p:cNvSpPr txBox="1"/>
          <p:nvPr/>
        </p:nvSpPr>
        <p:spPr>
          <a:xfrm>
            <a:off x="8984787" y="5798405"/>
            <a:ext cx="120091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146" name="The  four main operation"/>
          <p:cNvSpPr txBox="1"/>
          <p:nvPr/>
        </p:nvSpPr>
        <p:spPr>
          <a:xfrm>
            <a:off x="3039090" y="1610418"/>
            <a:ext cx="6926619" cy="8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The  four main operation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wo Types of Databases"/>
          <p:cNvSpPr txBox="1"/>
          <p:nvPr/>
        </p:nvSpPr>
        <p:spPr>
          <a:xfrm>
            <a:off x="592555" y="756298"/>
            <a:ext cx="5672888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Two Types of Databases</a:t>
            </a:r>
          </a:p>
        </p:txBody>
      </p:sp>
      <p:sp>
        <p:nvSpPr>
          <p:cNvPr id="149" name="Relational Databases (SQL)"/>
          <p:cNvSpPr txBox="1"/>
          <p:nvPr/>
        </p:nvSpPr>
        <p:spPr>
          <a:xfrm>
            <a:off x="610231" y="1968017"/>
            <a:ext cx="5229417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Relational Databases (SQL)</a:t>
            </a:r>
          </a:p>
        </p:txBody>
      </p:sp>
      <p:sp>
        <p:nvSpPr>
          <p:cNvPr id="150" name="Non-Relational (noSQL / not just SQL)"/>
          <p:cNvSpPr txBox="1"/>
          <p:nvPr/>
        </p:nvSpPr>
        <p:spPr>
          <a:xfrm>
            <a:off x="6918642" y="1720366"/>
            <a:ext cx="5093813" cy="10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Non-Relational (noSQL / not just SQL)</a:t>
            </a:r>
          </a:p>
        </p:txBody>
      </p:sp>
      <p:sp>
        <p:nvSpPr>
          <p:cNvPr id="151" name="Organise data into one or more tables…"/>
          <p:cNvSpPr txBox="1"/>
          <p:nvPr/>
        </p:nvSpPr>
        <p:spPr>
          <a:xfrm>
            <a:off x="532019" y="3543453"/>
            <a:ext cx="5385843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Organise data into one or more tables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Each table has columns and rows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A unique key identifies each row</a:t>
            </a:r>
          </a:p>
        </p:txBody>
      </p:sp>
      <p:sp>
        <p:nvSpPr>
          <p:cNvPr id="152" name="Organise data is anything but a traditional table…"/>
          <p:cNvSpPr txBox="1"/>
          <p:nvPr/>
        </p:nvSpPr>
        <p:spPr>
          <a:xfrm>
            <a:off x="7207807" y="3357067"/>
            <a:ext cx="5385842" cy="303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Organise data is anything but a traditional table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Key value stores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Documents - JSON (Java Script Object Notation), XML(eXtensible Markup Language), etc..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Graphs</a:t>
            </a:r>
          </a:p>
          <a:p>
            <a:pPr marL="333375" indent="-333375" algn="l">
              <a:buSzPct val="145000"/>
              <a:buChar char="•"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Flexible 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lational Databases (SQL)…"/>
          <p:cNvSpPr txBox="1"/>
          <p:nvPr/>
        </p:nvSpPr>
        <p:spPr>
          <a:xfrm>
            <a:off x="548899" y="1935910"/>
            <a:ext cx="11433575" cy="588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100">
                <a:latin typeface="+mj-lt"/>
                <a:ea typeface="+mj-ea"/>
                <a:cs typeface="+mj-cs"/>
                <a:sym typeface="Helvetica Neue"/>
              </a:defRPr>
            </a:pPr>
            <a:r>
              <a:t>Relational Databases (SQL)</a:t>
            </a:r>
          </a:p>
          <a:p>
            <a:pPr marL="430608" indent="-430608" algn="l">
              <a:buSzPct val="145000"/>
              <a:buChar char="•"/>
              <a:defRPr sz="3100">
                <a:latin typeface="+mj-lt"/>
                <a:ea typeface="+mj-ea"/>
                <a:cs typeface="+mj-cs"/>
                <a:sym typeface="Helvetica Neue"/>
              </a:defRPr>
            </a:pPr>
            <a:r>
              <a:t>Relational Database Management Systems (RDBMS)</a:t>
            </a:r>
          </a:p>
          <a:p>
            <a:pPr lvl="8" algn="l">
              <a:defRPr sz="3100">
                <a:latin typeface="+mj-lt"/>
                <a:ea typeface="+mj-ea"/>
                <a:cs typeface="+mj-cs"/>
                <a:sym typeface="Helvetica Neue"/>
              </a:defRPr>
            </a:pPr>
            <a:r>
              <a:t>        Helps user to create and maintain a relational database</a:t>
            </a:r>
          </a:p>
          <a:p>
            <a:pPr lvl="8" algn="l">
              <a:defRPr sz="3100">
                <a:latin typeface="+mj-lt"/>
                <a:ea typeface="+mj-ea"/>
                <a:cs typeface="+mj-cs"/>
                <a:sym typeface="Helvetica Neue"/>
              </a:defRPr>
            </a:pPr>
            <a:r>
              <a:t>          Like</a:t>
            </a:r>
            <a:r>
              <a:t> mySQL, Oracle, postgreSQL, mariaDB,</a:t>
            </a:r>
            <a:r>
              <a:t> etc</a:t>
            </a:r>
          </a:p>
          <a:p>
            <a:pPr algn="l">
              <a:defRPr sz="3100"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430608" indent="-430608" algn="l">
              <a:buSzPct val="145000"/>
              <a:buChar char="•"/>
              <a:defRPr sz="3100">
                <a:latin typeface="+mj-lt"/>
                <a:ea typeface="+mj-ea"/>
                <a:cs typeface="+mj-cs"/>
                <a:sym typeface="Helvetica Neue"/>
              </a:defRPr>
            </a:pPr>
            <a:r>
              <a:t>Structured Query Language (SQL)</a:t>
            </a:r>
          </a:p>
          <a:p>
            <a:pPr lvl="1" algn="l">
              <a:defRPr sz="3100">
                <a:latin typeface="+mj-lt"/>
                <a:ea typeface="+mj-ea"/>
                <a:cs typeface="+mj-cs"/>
                <a:sym typeface="Helvetica Neue"/>
              </a:defRPr>
            </a:pPr>
            <a:r>
              <a:t>       - Standardized language for interacting with RDBMS.</a:t>
            </a:r>
          </a:p>
          <a:p>
            <a:pPr lvl="3" algn="l">
              <a:defRPr sz="3100">
                <a:latin typeface="+mj-lt"/>
                <a:ea typeface="+mj-ea"/>
                <a:cs typeface="+mj-cs"/>
                <a:sym typeface="Helvetica Neue"/>
              </a:defRPr>
            </a:pPr>
            <a:r>
              <a:t>       - Used to perform CRUD operations, as well as other administrative tasks (user management, security, backup, etc)</a:t>
            </a:r>
          </a:p>
          <a:p>
            <a:pPr lvl="3" algn="l">
              <a:defRPr sz="3100">
                <a:latin typeface="+mj-lt"/>
                <a:ea typeface="+mj-ea"/>
                <a:cs typeface="+mj-cs"/>
                <a:sym typeface="Helvetica Neue"/>
              </a:defRPr>
            </a:pPr>
            <a:r>
              <a:t>       - Used to define tables and structures.</a:t>
            </a:r>
          </a:p>
          <a:p>
            <a:pPr lvl="4" algn="l">
              <a:defRPr sz="3100">
                <a:latin typeface="+mj-lt"/>
                <a:ea typeface="+mj-ea"/>
                <a:cs typeface="+mj-cs"/>
                <a:sym typeface="Helvetica Neue"/>
              </a:defRPr>
            </a:pPr>
            <a:r>
              <a:t>       - SQL code on one RDBMS is not always portable to another without modification.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shot 2020-01-14 at 10.20.12 PM.png" descr="Screenshot 2020-01-14 at 10.20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3" y="819727"/>
            <a:ext cx="12982634" cy="8114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