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062AE-FE2D-BC36-4586-20831AD27FF5}"/>
              </a:ext>
            </a:extLst>
          </p:cNvPr>
          <p:cNvSpPr>
            <a:spLocks noGrp="1"/>
          </p:cNvSpPr>
          <p:nvPr>
            <p:ph type="ctrTitle"/>
          </p:nvPr>
        </p:nvSpPr>
        <p:spPr>
          <a:xfrm>
            <a:off x="261257" y="1693680"/>
            <a:ext cx="10898868" cy="1405467"/>
          </a:xfrm>
        </p:spPr>
        <p:txBody>
          <a:bodyPr>
            <a:normAutofit fontScale="90000"/>
          </a:bodyPr>
          <a:lstStyle/>
          <a:p>
            <a:pPr algn="ctr"/>
            <a:r>
              <a:rPr lang="en-IN" b="0" i="0" dirty="0">
                <a:solidFill>
                  <a:srgbClr val="D1D5DB"/>
                </a:solidFill>
                <a:effectLst/>
                <a:latin typeface="Söhne"/>
              </a:rPr>
              <a:t>Company Sales Performance Overview</a:t>
            </a:r>
            <a:endParaRPr lang="en-IN" dirty="0">
              <a:latin typeface="+mn-lt"/>
            </a:endParaRPr>
          </a:p>
        </p:txBody>
      </p:sp>
      <p:sp>
        <p:nvSpPr>
          <p:cNvPr id="3" name="Subtitle 2">
            <a:extLst>
              <a:ext uri="{FF2B5EF4-FFF2-40B4-BE49-F238E27FC236}">
                <a16:creationId xmlns:a16="http://schemas.microsoft.com/office/drawing/2014/main" id="{42CC0204-908D-0EF8-8C5C-BB3D49558253}"/>
              </a:ext>
            </a:extLst>
          </p:cNvPr>
          <p:cNvSpPr>
            <a:spLocks noGrp="1"/>
          </p:cNvSpPr>
          <p:nvPr>
            <p:ph type="subTitle" idx="1"/>
          </p:nvPr>
        </p:nvSpPr>
        <p:spPr>
          <a:xfrm rot="10800000" flipV="1">
            <a:off x="2855166" y="3953699"/>
            <a:ext cx="5683101" cy="1742648"/>
          </a:xfrm>
        </p:spPr>
        <p:txBody>
          <a:bodyPr>
            <a:normAutofit/>
          </a:bodyPr>
          <a:lstStyle/>
          <a:p>
            <a:pPr algn="ctr"/>
            <a:r>
              <a:rPr lang="en-IN" sz="2800" dirty="0"/>
              <a:t>Presented By </a:t>
            </a:r>
          </a:p>
          <a:p>
            <a:pPr algn="ctr"/>
            <a:r>
              <a:rPr lang="en-IN" sz="2800" dirty="0"/>
              <a:t>Praveen </a:t>
            </a:r>
          </a:p>
        </p:txBody>
      </p:sp>
    </p:spTree>
    <p:extLst>
      <p:ext uri="{BB962C8B-B14F-4D97-AF65-F5344CB8AC3E}">
        <p14:creationId xmlns:p14="http://schemas.microsoft.com/office/powerpoint/2010/main" val="423464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DEA35-6EA6-647F-C885-BAE26D5D1BD9}"/>
              </a:ext>
            </a:extLst>
          </p:cNvPr>
          <p:cNvSpPr>
            <a:spLocks noGrp="1"/>
          </p:cNvSpPr>
          <p:nvPr>
            <p:ph type="title"/>
          </p:nvPr>
        </p:nvSpPr>
        <p:spPr>
          <a:xfrm>
            <a:off x="3764903" y="503853"/>
            <a:ext cx="5155161" cy="1125894"/>
          </a:xfrm>
        </p:spPr>
        <p:txBody>
          <a:bodyPr/>
          <a:lstStyle/>
          <a:p>
            <a:pPr algn="ctr"/>
            <a:r>
              <a:rPr lang="en-IN" dirty="0"/>
              <a:t>introduction</a:t>
            </a:r>
          </a:p>
        </p:txBody>
      </p:sp>
      <p:sp>
        <p:nvSpPr>
          <p:cNvPr id="3" name="Content Placeholder 2">
            <a:extLst>
              <a:ext uri="{FF2B5EF4-FFF2-40B4-BE49-F238E27FC236}">
                <a16:creationId xmlns:a16="http://schemas.microsoft.com/office/drawing/2014/main" id="{033AC39D-DFC0-530E-8286-5C432E853372}"/>
              </a:ext>
            </a:extLst>
          </p:cNvPr>
          <p:cNvSpPr>
            <a:spLocks noGrp="1"/>
          </p:cNvSpPr>
          <p:nvPr>
            <p:ph idx="1"/>
          </p:nvPr>
        </p:nvSpPr>
        <p:spPr/>
        <p:txBody>
          <a:bodyPr>
            <a:normAutofit/>
          </a:bodyPr>
          <a:lstStyle/>
          <a:p>
            <a:pPr>
              <a:buFont typeface="Arial" panose="020B0604020202020204" pitchFamily="34" charset="0"/>
              <a:buChar char="•"/>
            </a:pPr>
            <a:r>
              <a:rPr lang="en-IN" dirty="0"/>
              <a:t>Good day, CEO and CMO. I am here to present our company's sales performance for the years 2010 and 2011.</a:t>
            </a:r>
          </a:p>
          <a:p>
            <a:pPr>
              <a:buFont typeface="Arial" panose="020B0604020202020204" pitchFamily="34" charset="0"/>
              <a:buChar char="•"/>
            </a:pPr>
            <a:r>
              <a:rPr lang="en-IN" dirty="0"/>
              <a:t>Thank you for giving me the opportunity to </a:t>
            </a:r>
            <a:r>
              <a:rPr lang="en-IN" dirty="0" err="1"/>
              <a:t>analyze</a:t>
            </a:r>
            <a:r>
              <a:rPr lang="en-IN" dirty="0"/>
              <a:t> the data and provide insightful information about the store's performance.</a:t>
            </a:r>
          </a:p>
          <a:p>
            <a:pPr>
              <a:buFont typeface="Arial" panose="020B0604020202020204" pitchFamily="34" charset="0"/>
              <a:buChar char="•"/>
            </a:pPr>
            <a:r>
              <a:rPr lang="en-IN" dirty="0"/>
              <a:t>Your questions have provided a general direction for the kind of insights you are looking to get from this analysis.</a:t>
            </a:r>
          </a:p>
        </p:txBody>
      </p:sp>
    </p:spTree>
    <p:extLst>
      <p:ext uri="{BB962C8B-B14F-4D97-AF65-F5344CB8AC3E}">
        <p14:creationId xmlns:p14="http://schemas.microsoft.com/office/powerpoint/2010/main" val="2267251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58F44-696B-1255-6172-46B6BE3F790A}"/>
              </a:ext>
            </a:extLst>
          </p:cNvPr>
          <p:cNvSpPr>
            <a:spLocks noGrp="1"/>
          </p:cNvSpPr>
          <p:nvPr>
            <p:ph type="title"/>
          </p:nvPr>
        </p:nvSpPr>
        <p:spPr>
          <a:xfrm>
            <a:off x="2738536" y="628262"/>
            <a:ext cx="5738713" cy="1125894"/>
          </a:xfrm>
        </p:spPr>
        <p:txBody>
          <a:bodyPr/>
          <a:lstStyle/>
          <a:p>
            <a:pPr algn="ctr"/>
            <a:r>
              <a:rPr lang="en-IN" dirty="0"/>
              <a:t>Thought Process</a:t>
            </a:r>
          </a:p>
        </p:txBody>
      </p:sp>
      <p:sp>
        <p:nvSpPr>
          <p:cNvPr id="3" name="Content Placeholder 2">
            <a:extLst>
              <a:ext uri="{FF2B5EF4-FFF2-40B4-BE49-F238E27FC236}">
                <a16:creationId xmlns:a16="http://schemas.microsoft.com/office/drawing/2014/main" id="{B0AD841E-B314-EA0B-0596-F4BE5EC540F7}"/>
              </a:ext>
            </a:extLst>
          </p:cNvPr>
          <p:cNvSpPr>
            <a:spLocks noGrp="1"/>
          </p:cNvSpPr>
          <p:nvPr>
            <p:ph idx="1"/>
          </p:nvPr>
        </p:nvSpPr>
        <p:spPr/>
        <p:txBody>
          <a:bodyPr/>
          <a:lstStyle/>
          <a:p>
            <a:r>
              <a:rPr lang="en-IN" dirty="0"/>
              <a:t>I assure you that I took all the necessary steps to ensure that this analysis is accurate and correct.</a:t>
            </a:r>
          </a:p>
          <a:p>
            <a:r>
              <a:rPr lang="en-IN" dirty="0"/>
              <a:t>As a consultant, I have reviewed the data and provided valuable insights that would be useful for the CEO and CMO to understand how the business is performing and what areas are the key strengths of the company.</a:t>
            </a:r>
          </a:p>
          <a:p>
            <a:r>
              <a:rPr lang="en-IN" dirty="0"/>
              <a:t>I cleaned up the data you provided by removing all the negative values in the Unit Price and Quantity columns and also filtered the data as required for all the visualizations.</a:t>
            </a:r>
          </a:p>
          <a:p>
            <a:r>
              <a:rPr lang="en-IN" dirty="0"/>
              <a:t>I have used Power BI, a business intelligence tool, to create a Tata Online Retail Dashboard that provides a comprehensive view of the store's performance.</a:t>
            </a:r>
          </a:p>
        </p:txBody>
      </p:sp>
    </p:spTree>
    <p:extLst>
      <p:ext uri="{BB962C8B-B14F-4D97-AF65-F5344CB8AC3E}">
        <p14:creationId xmlns:p14="http://schemas.microsoft.com/office/powerpoint/2010/main" val="1600653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9644-E0D7-9D61-278C-1A0743312D3E}"/>
              </a:ext>
            </a:extLst>
          </p:cNvPr>
          <p:cNvSpPr>
            <a:spLocks noGrp="1"/>
          </p:cNvSpPr>
          <p:nvPr>
            <p:ph type="title"/>
          </p:nvPr>
        </p:nvSpPr>
        <p:spPr>
          <a:xfrm>
            <a:off x="3198606" y="1"/>
            <a:ext cx="5022441" cy="522514"/>
          </a:xfrm>
        </p:spPr>
        <p:txBody>
          <a:bodyPr>
            <a:normAutofit/>
          </a:bodyPr>
          <a:lstStyle/>
          <a:p>
            <a:pPr algn="ctr"/>
            <a:r>
              <a:rPr lang="en-IN" sz="2800" cap="none" dirty="0">
                <a:solidFill>
                  <a:srgbClr val="C00000"/>
                </a:solidFill>
                <a:latin typeface="+mn-lt"/>
              </a:rPr>
              <a:t>Revenue by month, 2011</a:t>
            </a:r>
          </a:p>
        </p:txBody>
      </p:sp>
      <p:sp>
        <p:nvSpPr>
          <p:cNvPr id="11" name="Content Placeholder 8">
            <a:extLst>
              <a:ext uri="{FF2B5EF4-FFF2-40B4-BE49-F238E27FC236}">
                <a16:creationId xmlns:a16="http://schemas.microsoft.com/office/drawing/2014/main" id="{F26DD798-23F9-193E-0922-F3FE1E049260}"/>
              </a:ext>
            </a:extLst>
          </p:cNvPr>
          <p:cNvSpPr>
            <a:spLocks noGrp="1"/>
          </p:cNvSpPr>
          <p:nvPr>
            <p:ph idx="1"/>
          </p:nvPr>
        </p:nvSpPr>
        <p:spPr>
          <a:xfrm>
            <a:off x="766762" y="5005095"/>
            <a:ext cx="10658475" cy="1778260"/>
          </a:xfrm>
        </p:spPr>
        <p:txBody>
          <a:bodyPr>
            <a:normAutofit/>
          </a:bodyPr>
          <a:lstStyle/>
          <a:p>
            <a:r>
              <a:rPr lang="en-US" dirty="0"/>
              <a:t>The first 8 months have stable monthly revenue with an average of $34,000</a:t>
            </a:r>
          </a:p>
          <a:p>
            <a:r>
              <a:rPr lang="en-US" dirty="0"/>
              <a:t>We had a significant increase in revenue from September with the revenue peaking at $83K in November </a:t>
            </a:r>
          </a:p>
          <a:p>
            <a:r>
              <a:rPr lang="en-US" dirty="0"/>
              <a:t>The revenue trend from August to December demonstrate how seasonality affects retail store sales.</a:t>
            </a:r>
          </a:p>
        </p:txBody>
      </p:sp>
      <p:pic>
        <p:nvPicPr>
          <p:cNvPr id="5" name="Content Placeholder 4">
            <a:extLst>
              <a:ext uri="{FF2B5EF4-FFF2-40B4-BE49-F238E27FC236}">
                <a16:creationId xmlns:a16="http://schemas.microsoft.com/office/drawing/2014/main" id="{77B373F6-662D-9F5C-CE1E-F8C5F9958ACD}"/>
              </a:ext>
            </a:extLst>
          </p:cNvPr>
          <p:cNvPicPr>
            <a:picLocks noChangeAspect="1"/>
          </p:cNvPicPr>
          <p:nvPr/>
        </p:nvPicPr>
        <p:blipFill>
          <a:blip r:embed="rId3"/>
          <a:stretch>
            <a:fillRect/>
          </a:stretch>
        </p:blipFill>
        <p:spPr>
          <a:xfrm>
            <a:off x="373224" y="816155"/>
            <a:ext cx="11052013" cy="418894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142432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0F6EC-CE9C-CA5D-4C8A-B66D58AC7CBC}"/>
              </a:ext>
            </a:extLst>
          </p:cNvPr>
          <p:cNvSpPr>
            <a:spLocks noGrp="1"/>
          </p:cNvSpPr>
          <p:nvPr>
            <p:ph type="title"/>
          </p:nvPr>
        </p:nvSpPr>
        <p:spPr>
          <a:xfrm>
            <a:off x="2453307" y="0"/>
            <a:ext cx="7285381" cy="466725"/>
          </a:xfrm>
        </p:spPr>
        <p:txBody>
          <a:bodyPr anchor="b">
            <a:noAutofit/>
          </a:bodyPr>
          <a:lstStyle/>
          <a:p>
            <a:pPr algn="ctr"/>
            <a:r>
              <a:rPr lang="en-IN" sz="2800" cap="none" dirty="0">
                <a:solidFill>
                  <a:srgbClr val="C00000"/>
                </a:solidFill>
              </a:rPr>
              <a:t>Top 10 Countries by Revenue and their Quantity</a:t>
            </a:r>
          </a:p>
        </p:txBody>
      </p:sp>
      <p:sp>
        <p:nvSpPr>
          <p:cNvPr id="9" name="Content Placeholder 8">
            <a:extLst>
              <a:ext uri="{FF2B5EF4-FFF2-40B4-BE49-F238E27FC236}">
                <a16:creationId xmlns:a16="http://schemas.microsoft.com/office/drawing/2014/main" id="{A4923EE4-02B3-CD16-EA6B-CC5ECF404525}"/>
              </a:ext>
            </a:extLst>
          </p:cNvPr>
          <p:cNvSpPr>
            <a:spLocks noGrp="1"/>
          </p:cNvSpPr>
          <p:nvPr>
            <p:ph idx="1"/>
          </p:nvPr>
        </p:nvSpPr>
        <p:spPr>
          <a:xfrm>
            <a:off x="599915" y="5180436"/>
            <a:ext cx="10455965" cy="1500284"/>
          </a:xfrm>
        </p:spPr>
        <p:txBody>
          <a:bodyPr anchor="t">
            <a:normAutofit/>
          </a:bodyPr>
          <a:lstStyle/>
          <a:p>
            <a:r>
              <a:rPr lang="en-US" sz="1600" dirty="0"/>
              <a:t>This chart represent the top 10 countries in revenue and the quantities bought in these countries except the United Kingdom.</a:t>
            </a:r>
          </a:p>
          <a:p>
            <a:r>
              <a:rPr lang="en-US" sz="1600" dirty="0"/>
              <a:t>These countries represent regions with the highest potential to generate more revenue that management needs to focus more on in terms of marketing strategies.</a:t>
            </a:r>
          </a:p>
          <a:p>
            <a:pPr marL="0" indent="0">
              <a:buNone/>
            </a:pPr>
            <a:endParaRPr lang="en-US" sz="1600" dirty="0"/>
          </a:p>
        </p:txBody>
      </p:sp>
      <p:pic>
        <p:nvPicPr>
          <p:cNvPr id="5" name="Content Placeholder 4">
            <a:extLst>
              <a:ext uri="{FF2B5EF4-FFF2-40B4-BE49-F238E27FC236}">
                <a16:creationId xmlns:a16="http://schemas.microsoft.com/office/drawing/2014/main" id="{5A568274-7CD4-808E-A2BA-FCF1C5790750}"/>
              </a:ext>
            </a:extLst>
          </p:cNvPr>
          <p:cNvPicPr>
            <a:picLocks noChangeAspect="1"/>
          </p:cNvPicPr>
          <p:nvPr/>
        </p:nvPicPr>
        <p:blipFill>
          <a:blip r:embed="rId3"/>
          <a:stretch>
            <a:fillRect/>
          </a:stretch>
        </p:blipFill>
        <p:spPr>
          <a:xfrm>
            <a:off x="709609" y="834208"/>
            <a:ext cx="10772775" cy="39057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124523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FF129-B90D-C9F1-D269-A6EA48944ECE}"/>
              </a:ext>
            </a:extLst>
          </p:cNvPr>
          <p:cNvSpPr>
            <a:spLocks noGrp="1"/>
          </p:cNvSpPr>
          <p:nvPr>
            <p:ph type="title"/>
          </p:nvPr>
        </p:nvSpPr>
        <p:spPr>
          <a:xfrm>
            <a:off x="3190876" y="233265"/>
            <a:ext cx="5162549" cy="514510"/>
          </a:xfrm>
        </p:spPr>
        <p:txBody>
          <a:bodyPr anchor="b">
            <a:noAutofit/>
          </a:bodyPr>
          <a:lstStyle/>
          <a:p>
            <a:pPr algn="ctr"/>
            <a:r>
              <a:rPr lang="en-IN" sz="2800" cap="none" dirty="0">
                <a:solidFill>
                  <a:srgbClr val="C00000"/>
                </a:solidFill>
              </a:rPr>
              <a:t>Top 10 Customers by Revenue</a:t>
            </a:r>
          </a:p>
        </p:txBody>
      </p:sp>
      <p:sp>
        <p:nvSpPr>
          <p:cNvPr id="9" name="Content Placeholder 8">
            <a:extLst>
              <a:ext uri="{FF2B5EF4-FFF2-40B4-BE49-F238E27FC236}">
                <a16:creationId xmlns:a16="http://schemas.microsoft.com/office/drawing/2014/main" id="{26B64F78-6A3B-0D92-A2A2-D230F8AB8D2E}"/>
              </a:ext>
            </a:extLst>
          </p:cNvPr>
          <p:cNvSpPr>
            <a:spLocks noGrp="1"/>
          </p:cNvSpPr>
          <p:nvPr>
            <p:ph idx="1"/>
          </p:nvPr>
        </p:nvSpPr>
        <p:spPr>
          <a:xfrm>
            <a:off x="805933" y="5269463"/>
            <a:ext cx="10134600" cy="1424897"/>
          </a:xfrm>
        </p:spPr>
        <p:txBody>
          <a:bodyPr anchor="t">
            <a:normAutofit/>
          </a:bodyPr>
          <a:lstStyle/>
          <a:p>
            <a:r>
              <a:rPr lang="en-US" sz="1600"/>
              <a:t>The chart shows that there is no major difference between the top 10 customers in terms of revenue generated.</a:t>
            </a:r>
          </a:p>
          <a:p>
            <a:r>
              <a:rPr lang="en-US" sz="1600"/>
              <a:t>The average difference in revenue between the top 10 customers is 3.55%.</a:t>
            </a:r>
          </a:p>
          <a:p>
            <a:r>
              <a:rPr lang="en-US" sz="1600"/>
              <a:t>The company can aim to strength the relationship with these customers to increase loyalty, retention, and ultimately drive more sales and revenue for the company.</a:t>
            </a:r>
            <a:endParaRPr lang="en-US" sz="1600" dirty="0"/>
          </a:p>
        </p:txBody>
      </p:sp>
      <p:pic>
        <p:nvPicPr>
          <p:cNvPr id="5" name="Content Placeholder 4">
            <a:extLst>
              <a:ext uri="{FF2B5EF4-FFF2-40B4-BE49-F238E27FC236}">
                <a16:creationId xmlns:a16="http://schemas.microsoft.com/office/drawing/2014/main" id="{F8DD3DB0-6C72-312E-DB31-A351098B0816}"/>
              </a:ext>
            </a:extLst>
          </p:cNvPr>
          <p:cNvPicPr>
            <a:picLocks noChangeAspect="1"/>
          </p:cNvPicPr>
          <p:nvPr/>
        </p:nvPicPr>
        <p:blipFill>
          <a:blip r:embed="rId3"/>
          <a:stretch>
            <a:fillRect/>
          </a:stretch>
        </p:blipFill>
        <p:spPr>
          <a:xfrm>
            <a:off x="886407" y="975403"/>
            <a:ext cx="10226351" cy="406312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59135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78E63-C7D3-760F-8970-1426D537BE4A}"/>
              </a:ext>
            </a:extLst>
          </p:cNvPr>
          <p:cNvSpPr>
            <a:spLocks noGrp="1"/>
          </p:cNvSpPr>
          <p:nvPr>
            <p:ph type="title"/>
          </p:nvPr>
        </p:nvSpPr>
        <p:spPr>
          <a:xfrm>
            <a:off x="3300149" y="30727"/>
            <a:ext cx="3979205" cy="521723"/>
          </a:xfrm>
        </p:spPr>
        <p:txBody>
          <a:bodyPr>
            <a:normAutofit/>
          </a:bodyPr>
          <a:lstStyle/>
          <a:p>
            <a:pPr algn="ctr"/>
            <a:r>
              <a:rPr lang="en-IN" sz="2800" cap="none" dirty="0">
                <a:solidFill>
                  <a:srgbClr val="C00000"/>
                </a:solidFill>
              </a:rPr>
              <a:t>Revenue by Country</a:t>
            </a:r>
          </a:p>
        </p:txBody>
      </p:sp>
      <p:sp>
        <p:nvSpPr>
          <p:cNvPr id="9" name="Content Placeholder 8">
            <a:extLst>
              <a:ext uri="{FF2B5EF4-FFF2-40B4-BE49-F238E27FC236}">
                <a16:creationId xmlns:a16="http://schemas.microsoft.com/office/drawing/2014/main" id="{F355342C-63E2-37D9-5049-CB3FE31470FA}"/>
              </a:ext>
            </a:extLst>
          </p:cNvPr>
          <p:cNvSpPr>
            <a:spLocks noGrp="1"/>
          </p:cNvSpPr>
          <p:nvPr>
            <p:ph idx="1"/>
          </p:nvPr>
        </p:nvSpPr>
        <p:spPr>
          <a:xfrm>
            <a:off x="685801" y="4267200"/>
            <a:ext cx="10610850" cy="2375105"/>
          </a:xfrm>
        </p:spPr>
        <p:txBody>
          <a:bodyPr>
            <a:normAutofit/>
          </a:bodyPr>
          <a:lstStyle/>
          <a:p>
            <a:r>
              <a:rPr lang="en-US" dirty="0"/>
              <a:t>The map chart conclude by comparing the place that have the greatest revenue to those that have not.</a:t>
            </a:r>
          </a:p>
          <a:p>
            <a:r>
              <a:rPr lang="en-US" dirty="0"/>
              <a:t>The map also reveals that the majority of sales occur only in the European Zone, with only small numbers in the American region.</a:t>
            </a:r>
          </a:p>
          <a:p>
            <a:r>
              <a:rPr lang="en-US" dirty="0"/>
              <a:t>Along with Russia, there is no market for the item in Africa and Asia.</a:t>
            </a:r>
          </a:p>
          <a:p>
            <a:r>
              <a:rPr lang="en-US" dirty="0"/>
              <a:t>The company can concentrate on the European market more and dive deeper into countries in the region to come up with strategies that will maximize sales from each region alongside Australia and Japan.</a:t>
            </a:r>
          </a:p>
        </p:txBody>
      </p:sp>
      <p:pic>
        <p:nvPicPr>
          <p:cNvPr id="5" name="Content Placeholder 4">
            <a:extLst>
              <a:ext uri="{FF2B5EF4-FFF2-40B4-BE49-F238E27FC236}">
                <a16:creationId xmlns:a16="http://schemas.microsoft.com/office/drawing/2014/main" id="{E5C512C7-9586-42B2-30C7-98F077DFAC70}"/>
              </a:ext>
            </a:extLst>
          </p:cNvPr>
          <p:cNvPicPr>
            <a:picLocks noChangeAspect="1"/>
          </p:cNvPicPr>
          <p:nvPr/>
        </p:nvPicPr>
        <p:blipFill>
          <a:blip r:embed="rId3"/>
          <a:stretch>
            <a:fillRect/>
          </a:stretch>
        </p:blipFill>
        <p:spPr>
          <a:xfrm>
            <a:off x="571501" y="638176"/>
            <a:ext cx="10610850" cy="362902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95726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366</TotalTime>
  <Words>463</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Söhne</vt:lpstr>
      <vt:lpstr>Celestial</vt:lpstr>
      <vt:lpstr>Company Sales Performance Overview</vt:lpstr>
      <vt:lpstr>introduction</vt:lpstr>
      <vt:lpstr>Thought Process</vt:lpstr>
      <vt:lpstr>Revenue by month, 2011</vt:lpstr>
      <vt:lpstr>Top 10 Countries by Revenue and their Quantity</vt:lpstr>
      <vt:lpstr>Top 10 Customers by Revenue</vt:lpstr>
      <vt:lpstr>Revenue by Country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Sales Performance Overview</dc:title>
  <dc:creator>praveen k</dc:creator>
  <cp:lastModifiedBy>praveen k</cp:lastModifiedBy>
  <cp:revision>1</cp:revision>
  <dcterms:created xsi:type="dcterms:W3CDTF">2023-08-01T13:00:03Z</dcterms:created>
  <dcterms:modified xsi:type="dcterms:W3CDTF">2023-08-01T19:06:52Z</dcterms:modified>
</cp:coreProperties>
</file>