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iban451974@gmail.com" initials="p" lastIdx="2" clrIdx="0">
    <p:extLst>
      <p:ext uri="{19B8F6BF-5375-455C-9EA6-DF929625EA0E}">
        <p15:presenceInfo xmlns:p15="http://schemas.microsoft.com/office/powerpoint/2012/main" userId="8d0b538af48837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786E-C6EF-CC4F-8659-87F4C3436526}"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EB613-D788-CA46-B8A1-248F9FC16223}" type="slidenum">
              <a:rPr lang="en-US" smtClean="0"/>
              <a:t>‹#›</a:t>
            </a:fld>
            <a:endParaRPr lang="en-US"/>
          </a:p>
        </p:txBody>
      </p:sp>
    </p:spTree>
    <p:extLst>
      <p:ext uri="{BB962C8B-B14F-4D97-AF65-F5344CB8AC3E}">
        <p14:creationId xmlns:p14="http://schemas.microsoft.com/office/powerpoint/2010/main" val="295415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48DB-2030-E061-8380-52008578FDE0}"/>
              </a:ext>
            </a:extLst>
          </p:cNvPr>
          <p:cNvSpPr>
            <a:spLocks noGrp="1"/>
          </p:cNvSpPr>
          <p:nvPr>
            <p:ph type="ctrTitle"/>
          </p:nvPr>
        </p:nvSpPr>
        <p:spPr/>
        <p:txBody>
          <a:bodyPr/>
          <a:lstStyle/>
          <a:p>
            <a:r>
              <a:rPr lang="en-IN" sz="7200" b="1" baseline="30000">
                <a:latin typeface="Algerian" pitchFamily="82" charset="0"/>
              </a:rPr>
              <a:t>DEVELOPMENT</a:t>
            </a:r>
            <a:endParaRPr lang="en-US" sz="7200" b="1" baseline="30000">
              <a:latin typeface="Algerian" pitchFamily="82" charset="0"/>
            </a:endParaRPr>
          </a:p>
        </p:txBody>
      </p:sp>
      <p:sp>
        <p:nvSpPr>
          <p:cNvPr id="3" name="Subtitle 2">
            <a:extLst>
              <a:ext uri="{FF2B5EF4-FFF2-40B4-BE49-F238E27FC236}">
                <a16:creationId xmlns:a16="http://schemas.microsoft.com/office/drawing/2014/main" id="{841282B1-2FF3-5C54-1360-D3744F816129}"/>
              </a:ext>
            </a:extLst>
          </p:cNvPr>
          <p:cNvSpPr>
            <a:spLocks noGrp="1"/>
          </p:cNvSpPr>
          <p:nvPr>
            <p:ph type="subTitle" idx="1"/>
          </p:nvPr>
        </p:nvSpPr>
        <p:spPr/>
        <p:txBody>
          <a:bodyPr>
            <a:normAutofit/>
          </a:bodyPr>
          <a:lstStyle/>
          <a:p>
            <a:r>
              <a:rPr lang="en-IN" sz="5400" b="1">
                <a:latin typeface="Algerian" panose="02000000000000000000" pitchFamily="2" charset="0"/>
                <a:ea typeface="Algerian" panose="02000000000000000000" pitchFamily="2" charset="0"/>
              </a:rPr>
              <a:t>PART. 1</a:t>
            </a:r>
            <a:endParaRPr lang="en-US" sz="5400" b="1">
              <a:latin typeface="Algerian" panose="02000000000000000000" pitchFamily="2" charset="0"/>
              <a:ea typeface="Algerian" panose="02000000000000000000" pitchFamily="2" charset="0"/>
            </a:endParaRPr>
          </a:p>
        </p:txBody>
      </p:sp>
    </p:spTree>
    <p:extLst>
      <p:ext uri="{BB962C8B-B14F-4D97-AF65-F5344CB8AC3E}">
        <p14:creationId xmlns:p14="http://schemas.microsoft.com/office/powerpoint/2010/main" val="224147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9D02B5-69A9-922B-25BA-B18B0B11F941}"/>
              </a:ext>
            </a:extLst>
          </p:cNvPr>
          <p:cNvSpPr>
            <a:spLocks noGrp="1"/>
          </p:cNvSpPr>
          <p:nvPr>
            <p:ph idx="1"/>
          </p:nvPr>
        </p:nvSpPr>
        <p:spPr>
          <a:xfrm>
            <a:off x="1022350" y="973137"/>
            <a:ext cx="10147300" cy="4911725"/>
          </a:xfrm>
          <a:solidFill>
            <a:schemeClr val="bg1"/>
          </a:solidFill>
        </p:spPr>
        <p:txBody>
          <a:bodyPr>
            <a:normAutofit fontScale="40000" lnSpcReduction="20000"/>
          </a:bodyPr>
          <a:lstStyle/>
          <a:p>
            <a:pPr marL="0" indent="0">
              <a:buNone/>
            </a:pPr>
            <a:r>
              <a:rPr lang="en-IN" dirty="0"/>
              <a:t>         </a:t>
            </a:r>
            <a:r>
              <a:rPr lang="en-US" sz="3600" b="1" dirty="0"/>
              <a:t>GPIO</a:t>
            </a:r>
            <a:r>
              <a:rPr lang="en-US" dirty="0"/>
              <a:t>:</a:t>
            </a:r>
          </a:p>
          <a:p>
            <a:pPr marL="0" indent="0">
              <a:buNone/>
            </a:pPr>
            <a:r>
              <a:rPr lang="en-IN" sz="3700" dirty="0"/>
              <a:t>      </a:t>
            </a:r>
            <a:r>
              <a:rPr lang="en-US" sz="3700" dirty="0"/>
              <a:t>One powerful feature of the Raspberry Pi3 Model B is </a:t>
            </a:r>
          </a:p>
          <a:p>
            <a:pPr marL="0" indent="0">
              <a:buNone/>
            </a:pPr>
            <a:r>
              <a:rPr lang="en-US" sz="3700" dirty="0"/>
              <a:t>the row of GPIO (general purpose input/output) pins </a:t>
            </a:r>
          </a:p>
          <a:p>
            <a:pPr marL="0" indent="0">
              <a:buNone/>
            </a:pPr>
            <a:r>
              <a:rPr lang="en-US" sz="3700" dirty="0"/>
              <a:t>along the edge of the board.Figure 3 GPIO pins</a:t>
            </a:r>
          </a:p>
          <a:p>
            <a:pPr marL="0" indent="0">
              <a:buNone/>
            </a:pPr>
            <a:r>
              <a:rPr lang="en-US" sz="3700" dirty="0"/>
              <a:t>The program can be written on the pins to interact in </a:t>
            </a:r>
          </a:p>
          <a:p>
            <a:pPr marL="0" indent="0">
              <a:buNone/>
            </a:pPr>
            <a:r>
              <a:rPr lang="en-US" sz="3700" dirty="0"/>
              <a:t>amazing ways with the real world. Inputs don't have to </a:t>
            </a:r>
          </a:p>
          <a:p>
            <a:pPr marL="0" indent="0">
              <a:buNone/>
            </a:pPr>
            <a:r>
              <a:rPr lang="en-US" sz="3700" dirty="0"/>
              <a:t>come from a physical switch; it could be from a </a:t>
            </a:r>
          </a:p>
          <a:p>
            <a:pPr marL="0" indent="0">
              <a:buNone/>
            </a:pPr>
            <a:r>
              <a:rPr lang="en-US" sz="3700" dirty="0"/>
              <a:t>sensor or a signal from another computer or device. </a:t>
            </a:r>
          </a:p>
          <a:p>
            <a:pPr marL="0" indent="0">
              <a:buNone/>
            </a:pPr>
            <a:r>
              <a:rPr lang="en-US" sz="3700" dirty="0"/>
              <a:t>For example,the output can do anything, from turning </a:t>
            </a:r>
          </a:p>
          <a:p>
            <a:pPr marL="0" indent="0">
              <a:buNone/>
            </a:pPr>
            <a:r>
              <a:rPr lang="en-US" sz="3700" dirty="0"/>
              <a:t>on an LED to sending a signal or data to another </a:t>
            </a:r>
          </a:p>
          <a:p>
            <a:pPr marL="0" indent="0">
              <a:buNone/>
            </a:pPr>
            <a:r>
              <a:rPr lang="en-US" sz="3700" dirty="0"/>
              <a:t>device. If the Raspberry Pi3B is on a network, you can </a:t>
            </a:r>
          </a:p>
          <a:p>
            <a:pPr marL="0" indent="0">
              <a:buNone/>
            </a:pPr>
            <a:r>
              <a:rPr lang="en-US" sz="3700" dirty="0"/>
              <a:t>control devices that are attached to it from anywhere </a:t>
            </a:r>
          </a:p>
          <a:p>
            <a:pPr marL="0" indent="0">
              <a:buNone/>
            </a:pPr>
            <a:r>
              <a:rPr lang="en-US" sz="3700" dirty="0"/>
              <a:t>and those devices can send data back. Connectivity </a:t>
            </a:r>
          </a:p>
          <a:p>
            <a:pPr marL="0" indent="0">
              <a:buNone/>
            </a:pPr>
            <a:r>
              <a:rPr lang="en-US" sz="3700" dirty="0"/>
              <a:t>and control of physical devices over the internet is a </a:t>
            </a:r>
          </a:p>
          <a:p>
            <a:pPr marL="0" indent="0">
              <a:buNone/>
            </a:pPr>
            <a:r>
              <a:rPr lang="en-US" sz="3700" dirty="0"/>
              <a:t>powerful and exciting thing, and the Raspberry Pi3</a:t>
            </a:r>
          </a:p>
          <a:p>
            <a:pPr marL="0" indent="0">
              <a:buNone/>
            </a:pPr>
            <a:r>
              <a:rPr lang="en-US" sz="3700" dirty="0"/>
              <a:t>model B is ideal for this.</a:t>
            </a:r>
          </a:p>
          <a:p>
            <a:pPr marL="0" indent="0">
              <a:buNone/>
            </a:pPr>
            <a:endParaRPr lang="en-US" dirty="0"/>
          </a:p>
        </p:txBody>
      </p:sp>
      <p:pic>
        <p:nvPicPr>
          <p:cNvPr id="7" name="Picture 6">
            <a:extLst>
              <a:ext uri="{FF2B5EF4-FFF2-40B4-BE49-F238E27FC236}">
                <a16:creationId xmlns:a16="http://schemas.microsoft.com/office/drawing/2014/main" id="{287A2E3D-38B3-54DD-3301-28E86DE31D15}"/>
              </a:ext>
            </a:extLst>
          </p:cNvPr>
          <p:cNvPicPr>
            <a:picLocks noChangeAspect="1"/>
          </p:cNvPicPr>
          <p:nvPr/>
        </p:nvPicPr>
        <p:blipFill>
          <a:blip r:embed="rId2"/>
          <a:stretch>
            <a:fillRect/>
          </a:stretch>
        </p:blipFill>
        <p:spPr>
          <a:xfrm>
            <a:off x="5749053" y="1768079"/>
            <a:ext cx="5198744" cy="2821780"/>
          </a:xfrm>
          <a:prstGeom prst="rect">
            <a:avLst/>
          </a:prstGeom>
        </p:spPr>
      </p:pic>
    </p:spTree>
    <p:extLst>
      <p:ext uri="{BB962C8B-B14F-4D97-AF65-F5344CB8AC3E}">
        <p14:creationId xmlns:p14="http://schemas.microsoft.com/office/powerpoint/2010/main" val="41401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413FA-C376-8C31-6000-40CFFD9CBC2B}"/>
              </a:ext>
            </a:extLst>
          </p:cNvPr>
          <p:cNvSpPr>
            <a:spLocks noGrp="1"/>
          </p:cNvSpPr>
          <p:nvPr>
            <p:ph sz="half" idx="2"/>
          </p:nvPr>
        </p:nvSpPr>
        <p:spPr>
          <a:xfrm>
            <a:off x="1293027" y="920040"/>
            <a:ext cx="4718304" cy="4679008"/>
          </a:xfrm>
          <a:solidFill>
            <a:schemeClr val="bg1"/>
          </a:solidFill>
        </p:spPr>
        <p:txBody>
          <a:bodyPr>
            <a:normAutofit/>
          </a:bodyPr>
          <a:lstStyle/>
          <a:p>
            <a:pPr marL="0" indent="0">
              <a:buNone/>
            </a:pPr>
            <a:r>
              <a:rPr lang="en-IN" b="1" dirty="0"/>
              <a:t> </a:t>
            </a:r>
            <a:r>
              <a:rPr lang="en-US" b="1" dirty="0"/>
              <a:t>Water Turbidity Sensor</a:t>
            </a:r>
            <a:r>
              <a:rPr lang="en-US" dirty="0"/>
              <a:t>:</a:t>
            </a:r>
            <a:endParaRPr lang="en-IN" dirty="0"/>
          </a:p>
          <a:p>
            <a:pPr marL="0" indent="0">
              <a:buNone/>
            </a:pPr>
            <a:r>
              <a:rPr lang="en-IN" dirty="0"/>
              <a:t>Turbidity Sensor Theory of Operation:</a:t>
            </a:r>
          </a:p>
          <a:p>
            <a:pPr marL="0" indent="0">
              <a:buNone/>
            </a:pPr>
            <a:r>
              <a:rPr lang="en-IN" sz="1300" dirty="0"/>
              <a:t>The sensor operates on the principle that when light is passed through a sample of water, the amount of light transmitted through the sample is dependent on the amount of soil in the water. As the soil level increases, the amount of transmitted light decreases. The turbidity sensor measures the amount of transmitted light determine the turbidity of the water. These turbidity measurements are supplied to the Raspberry Pi3 Model B, which makes decisions on how long to examine.</a:t>
            </a:r>
            <a:endParaRPr lang="en-US" sz="1300" dirty="0"/>
          </a:p>
        </p:txBody>
      </p:sp>
      <p:sp>
        <p:nvSpPr>
          <p:cNvPr id="14" name="Content Placeholder 13">
            <a:extLst>
              <a:ext uri="{FF2B5EF4-FFF2-40B4-BE49-F238E27FC236}">
                <a16:creationId xmlns:a16="http://schemas.microsoft.com/office/drawing/2014/main" id="{18A270A6-041B-63E8-D158-F28ABB4167AF}"/>
              </a:ext>
            </a:extLst>
          </p:cNvPr>
          <p:cNvSpPr>
            <a:spLocks noGrp="1"/>
          </p:cNvSpPr>
          <p:nvPr>
            <p:ph sz="quarter" idx="4"/>
          </p:nvPr>
        </p:nvSpPr>
        <p:spPr>
          <a:xfrm>
            <a:off x="6421772" y="1027196"/>
            <a:ext cx="4718304" cy="4679008"/>
          </a:xfrm>
          <a:solidFill>
            <a:schemeClr val="bg1"/>
          </a:solidFill>
        </p:spPr>
        <p:txBody>
          <a:bodyPr>
            <a:normAutofit/>
          </a:bodyPr>
          <a:lstStyle/>
          <a:p>
            <a:pPr marL="0" indent="0">
              <a:buNone/>
            </a:pPr>
            <a:r>
              <a:rPr lang="en-IN" b="1" dirty="0"/>
              <a:t> </a:t>
            </a:r>
            <a:r>
              <a:rPr lang="en-IN" sz="2900" b="1" dirty="0"/>
              <a:t>Water PH sensor: </a:t>
            </a:r>
          </a:p>
          <a:p>
            <a:pPr marL="0" indent="0">
              <a:buNone/>
            </a:pPr>
            <a:r>
              <a:rPr lang="en-IN" sz="1400" b="1" dirty="0"/>
              <a:t>Do we need to measure aqueous solution pH? Yes, here the Grove – pH sensor can help you do it. This sensor gives the output signal corresponding to the hydrogen ion concentration that is measured by pH electrode. Because it can be directly connected to controller, and then you can observe the pH value at any time. This device can be used for pH measurements, such as waste water, sewage and other occasions.</a:t>
            </a:r>
          </a:p>
        </p:txBody>
      </p:sp>
      <p:pic>
        <p:nvPicPr>
          <p:cNvPr id="15" name="Picture 14">
            <a:extLst>
              <a:ext uri="{FF2B5EF4-FFF2-40B4-BE49-F238E27FC236}">
                <a16:creationId xmlns:a16="http://schemas.microsoft.com/office/drawing/2014/main" id="{F4C7B7C5-497B-4A0F-95B1-A4C5BD722FAA}"/>
              </a:ext>
            </a:extLst>
          </p:cNvPr>
          <p:cNvPicPr>
            <a:picLocks noChangeAspect="1"/>
          </p:cNvPicPr>
          <p:nvPr/>
        </p:nvPicPr>
        <p:blipFill>
          <a:blip r:embed="rId2"/>
          <a:stretch>
            <a:fillRect/>
          </a:stretch>
        </p:blipFill>
        <p:spPr>
          <a:xfrm flipV="1">
            <a:off x="1712233" y="4143374"/>
            <a:ext cx="3091939" cy="1285875"/>
          </a:xfrm>
          <a:prstGeom prst="rect">
            <a:avLst/>
          </a:prstGeom>
        </p:spPr>
      </p:pic>
      <p:pic>
        <p:nvPicPr>
          <p:cNvPr id="16" name="Picture 15">
            <a:extLst>
              <a:ext uri="{FF2B5EF4-FFF2-40B4-BE49-F238E27FC236}">
                <a16:creationId xmlns:a16="http://schemas.microsoft.com/office/drawing/2014/main" id="{03829CCB-7BBB-328B-9B91-6E16E6549C71}"/>
              </a:ext>
            </a:extLst>
          </p:cNvPr>
          <p:cNvPicPr>
            <a:picLocks noChangeAspect="1"/>
          </p:cNvPicPr>
          <p:nvPr/>
        </p:nvPicPr>
        <p:blipFill>
          <a:blip r:embed="rId3"/>
          <a:stretch>
            <a:fillRect/>
          </a:stretch>
        </p:blipFill>
        <p:spPr>
          <a:xfrm>
            <a:off x="7035402" y="3871910"/>
            <a:ext cx="3251597" cy="1333989"/>
          </a:xfrm>
          <a:prstGeom prst="rect">
            <a:avLst/>
          </a:prstGeom>
        </p:spPr>
      </p:pic>
    </p:spTree>
    <p:extLst>
      <p:ext uri="{BB962C8B-B14F-4D97-AF65-F5344CB8AC3E}">
        <p14:creationId xmlns:p14="http://schemas.microsoft.com/office/powerpoint/2010/main" val="94517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BF3E84A-278F-41A6-EFB6-5A67BED48610}"/>
              </a:ext>
            </a:extLst>
          </p:cNvPr>
          <p:cNvSpPr>
            <a:spLocks noGrp="1"/>
          </p:cNvSpPr>
          <p:nvPr>
            <p:ph idx="1"/>
          </p:nvPr>
        </p:nvSpPr>
        <p:spPr>
          <a:xfrm>
            <a:off x="1295401" y="1000058"/>
            <a:ext cx="9601196" cy="4857884"/>
          </a:xfrm>
          <a:solidFill>
            <a:schemeClr val="bg1"/>
          </a:solidFill>
        </p:spPr>
        <p:txBody>
          <a:bodyPr>
            <a:normAutofit fontScale="55000" lnSpcReduction="20000"/>
          </a:bodyPr>
          <a:lstStyle/>
          <a:p>
            <a:pPr marL="0" indent="0">
              <a:buNone/>
            </a:pPr>
            <a:r>
              <a:rPr lang="en-IN" sz="3600" b="1" dirty="0"/>
              <a:t>Circuit Diagram and Working:</a:t>
            </a:r>
          </a:p>
          <a:p>
            <a:pPr marL="0" indent="0">
              <a:buNone/>
            </a:pPr>
            <a:r>
              <a:rPr lang="en-IN" b="1" dirty="0"/>
              <a:t>       </a:t>
            </a:r>
            <a:r>
              <a:rPr lang="en-US" b="1" dirty="0"/>
              <a:t> As per previous data we have make a circuit diagram for our </a:t>
            </a:r>
          </a:p>
          <a:p>
            <a:pPr marL="0" indent="0">
              <a:buNone/>
            </a:pPr>
            <a:r>
              <a:rPr lang="en-US" b="1" dirty="0"/>
              <a:t>project. As shown in circuit diagram we have connected a </a:t>
            </a:r>
          </a:p>
          <a:p>
            <a:pPr marL="0" indent="0">
              <a:buNone/>
            </a:pPr>
            <a:r>
              <a:rPr lang="en-US" b="1" dirty="0"/>
              <a:t>three sensors to a Raspberry-pi through the ADC 3008. </a:t>
            </a:r>
          </a:p>
          <a:p>
            <a:pPr marL="0" indent="0">
              <a:buNone/>
            </a:pPr>
            <a:r>
              <a:rPr lang="en-US" b="1" dirty="0"/>
              <a:t>Because the sensor will give output in a analog form which </a:t>
            </a:r>
          </a:p>
          <a:p>
            <a:pPr marL="0" indent="0">
              <a:buNone/>
            </a:pPr>
            <a:r>
              <a:rPr lang="en-US" b="1" dirty="0"/>
              <a:t>will convert into digital form by using the ADC. And then </a:t>
            </a:r>
          </a:p>
          <a:p>
            <a:pPr marL="0" indent="0">
              <a:buNone/>
            </a:pPr>
            <a:r>
              <a:rPr lang="en-US" b="1" dirty="0"/>
              <a:t>ADC output is given to raspberry-pi. Ph, turbidity and </a:t>
            </a:r>
          </a:p>
          <a:p>
            <a:pPr marL="0" indent="0">
              <a:buNone/>
            </a:pPr>
            <a:r>
              <a:rPr lang="en-US" b="1" dirty="0"/>
              <a:t>dissolve oxygen sensors output are connected to ADC pin </a:t>
            </a:r>
          </a:p>
          <a:p>
            <a:pPr marL="0" indent="0">
              <a:buNone/>
            </a:pPr>
            <a:r>
              <a:rPr lang="en-US" b="1" dirty="0"/>
              <a:t>no 1,2,3 sequentially as input and output of ADC is given </a:t>
            </a:r>
          </a:p>
          <a:p>
            <a:pPr marL="0" indent="0">
              <a:buNone/>
            </a:pPr>
            <a:r>
              <a:rPr lang="en-US" b="1" dirty="0"/>
              <a:t>to raspberry-pi.</a:t>
            </a:r>
          </a:p>
          <a:p>
            <a:pPr marL="0" indent="0">
              <a:buNone/>
            </a:pPr>
            <a:r>
              <a:rPr lang="en-IN" b="1" dirty="0"/>
              <a:t>            </a:t>
            </a:r>
            <a:r>
              <a:rPr lang="en-US" b="1" dirty="0"/>
              <a:t>There is two main condition in a circuit, if the </a:t>
            </a:r>
          </a:p>
          <a:p>
            <a:pPr marL="0" indent="0">
              <a:buNone/>
            </a:pPr>
            <a:r>
              <a:rPr lang="en-US" b="1" dirty="0"/>
              <a:t>output of the sensors is within a range then raspberry-pi </a:t>
            </a:r>
          </a:p>
          <a:p>
            <a:pPr marL="0" indent="0">
              <a:buNone/>
            </a:pPr>
            <a:r>
              <a:rPr lang="en-US" b="1" dirty="0"/>
              <a:t>will generate high output otherwise out of three sensor </a:t>
            </a:r>
          </a:p>
          <a:p>
            <a:pPr marL="0" indent="0">
              <a:buNone/>
            </a:pPr>
            <a:r>
              <a:rPr lang="en-US" b="1" dirty="0"/>
              <a:t>any one sensor is not in range that time raspberry-</a:t>
            </a:r>
          </a:p>
          <a:p>
            <a:pPr marL="0" indent="0">
              <a:buNone/>
            </a:pPr>
            <a:r>
              <a:rPr lang="en-US" b="1" dirty="0"/>
              <a:t>pi will generate low output. When output of raspberry-pi is </a:t>
            </a:r>
          </a:p>
          <a:p>
            <a:pPr marL="0" indent="0">
              <a:buNone/>
            </a:pPr>
            <a:r>
              <a:rPr lang="en-US" b="1" dirty="0"/>
              <a:t>high that time we getting low current at output pin which is </a:t>
            </a:r>
          </a:p>
          <a:p>
            <a:pPr marL="0" indent="0">
              <a:buNone/>
            </a:pPr>
            <a:r>
              <a:rPr lang="en-US" b="1" dirty="0"/>
              <a:t>not sufficient that’s why we used there one power</a:t>
            </a:r>
            <a:r>
              <a:rPr lang="en-IN" b="1" dirty="0"/>
              <a:t> amplification circuit.</a:t>
            </a:r>
            <a:endParaRPr lang="en-US" b="1" dirty="0"/>
          </a:p>
        </p:txBody>
      </p:sp>
      <p:pic>
        <p:nvPicPr>
          <p:cNvPr id="11" name="Picture 10">
            <a:extLst>
              <a:ext uri="{FF2B5EF4-FFF2-40B4-BE49-F238E27FC236}">
                <a16:creationId xmlns:a16="http://schemas.microsoft.com/office/drawing/2014/main" id="{B21F8C28-EBE7-CE34-6A7C-1ABAD0177F94}"/>
              </a:ext>
            </a:extLst>
          </p:cNvPr>
          <p:cNvPicPr>
            <a:picLocks noChangeAspect="1"/>
          </p:cNvPicPr>
          <p:nvPr/>
        </p:nvPicPr>
        <p:blipFill>
          <a:blip r:embed="rId2"/>
          <a:stretch>
            <a:fillRect/>
          </a:stretch>
        </p:blipFill>
        <p:spPr>
          <a:xfrm>
            <a:off x="6572250" y="1410889"/>
            <a:ext cx="4324347" cy="4388872"/>
          </a:xfrm>
          <a:prstGeom prst="rect">
            <a:avLst/>
          </a:prstGeom>
        </p:spPr>
      </p:pic>
    </p:spTree>
    <p:extLst>
      <p:ext uri="{BB962C8B-B14F-4D97-AF65-F5344CB8AC3E}">
        <p14:creationId xmlns:p14="http://schemas.microsoft.com/office/powerpoint/2010/main" val="370459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AA99-857F-959F-4CFE-175DEB71F0EC}"/>
              </a:ext>
            </a:extLst>
          </p:cNvPr>
          <p:cNvSpPr>
            <a:spLocks noGrp="1"/>
          </p:cNvSpPr>
          <p:nvPr>
            <p:ph type="title"/>
          </p:nvPr>
        </p:nvSpPr>
        <p:spPr/>
        <p:txBody>
          <a:bodyPr>
            <a:normAutofit/>
          </a:bodyPr>
          <a:lstStyle/>
          <a:p>
            <a:r>
              <a:rPr lang="en-IN" sz="5400" b="1" dirty="0">
                <a:solidFill>
                  <a:schemeClr val="accent3">
                    <a:lumMod val="75000"/>
                  </a:schemeClr>
                </a:solidFill>
              </a:rPr>
              <a:t>Introduction to cloud</a:t>
            </a:r>
            <a:endParaRPr lang="en-US" sz="5400" b="1" dirty="0">
              <a:solidFill>
                <a:schemeClr val="accent3">
                  <a:lumMod val="75000"/>
                </a:schemeClr>
              </a:solidFill>
            </a:endParaRPr>
          </a:p>
        </p:txBody>
      </p:sp>
      <p:sp>
        <p:nvSpPr>
          <p:cNvPr id="3" name="Content Placeholder 2">
            <a:extLst>
              <a:ext uri="{FF2B5EF4-FFF2-40B4-BE49-F238E27FC236}">
                <a16:creationId xmlns:a16="http://schemas.microsoft.com/office/drawing/2014/main" id="{42078179-54B6-E446-593A-AD519498BB1D}"/>
              </a:ext>
            </a:extLst>
          </p:cNvPr>
          <p:cNvSpPr>
            <a:spLocks noGrp="1"/>
          </p:cNvSpPr>
          <p:nvPr>
            <p:ph idx="1"/>
          </p:nvPr>
        </p:nvSpPr>
        <p:spPr>
          <a:xfrm>
            <a:off x="1295402" y="2717799"/>
            <a:ext cx="9601196" cy="3318936"/>
          </a:xfrm>
        </p:spPr>
        <p:txBody>
          <a:bodyPr>
            <a:normAutofit/>
          </a:bodyPr>
          <a:lstStyle/>
          <a:p>
            <a:pPr marL="0" indent="0">
              <a:buNone/>
            </a:pPr>
            <a:r>
              <a:rPr lang="en-IN" sz="2000" b="0" i="0" dirty="0">
                <a:solidFill>
                  <a:srgbClr val="333333"/>
                </a:solidFill>
                <a:effectLst/>
                <a:latin typeface="verdana" panose="020B0604030504040204" pitchFamily="34" charset="0"/>
              </a:rPr>
              <a:t>      Cloud Computing is the delivery of computing services such as servers, storage, databases, networking, software, analytics, intelligence, and more, over the Cloud (Internet).Cloud Computing provides an alternative to the on-premises datacentre. With an on-premises datacentre, we have to manage everything, such as purchasing and installing hardware, virtualization, installing the operating system, and any other required applications, setting up the network, configuring the firewall, and setting up storage for data. After doing all the set-up, we become responsible for maintaining it through its entire lifecycle.</a:t>
            </a:r>
            <a:endParaRPr lang="en-US" sz="2000" dirty="0"/>
          </a:p>
        </p:txBody>
      </p:sp>
    </p:spTree>
    <p:extLst>
      <p:ext uri="{BB962C8B-B14F-4D97-AF65-F5344CB8AC3E}">
        <p14:creationId xmlns:p14="http://schemas.microsoft.com/office/powerpoint/2010/main" val="123455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3BC399-3FA7-B93E-3872-314DF7FC2D31}"/>
              </a:ext>
            </a:extLst>
          </p:cNvPr>
          <p:cNvPicPr>
            <a:picLocks noGrp="1" noChangeAspect="1"/>
          </p:cNvPicPr>
          <p:nvPr>
            <p:ph idx="1"/>
          </p:nvPr>
        </p:nvPicPr>
        <p:blipFill>
          <a:blip r:embed="rId2"/>
          <a:stretch>
            <a:fillRect/>
          </a:stretch>
        </p:blipFill>
        <p:spPr>
          <a:xfrm>
            <a:off x="1107282" y="982662"/>
            <a:ext cx="4679155" cy="4500165"/>
          </a:xfrm>
          <a:solidFill>
            <a:schemeClr val="bg1"/>
          </a:solidFill>
        </p:spPr>
      </p:pic>
      <p:pic>
        <p:nvPicPr>
          <p:cNvPr id="6" name="Picture 5">
            <a:extLst>
              <a:ext uri="{FF2B5EF4-FFF2-40B4-BE49-F238E27FC236}">
                <a16:creationId xmlns:a16="http://schemas.microsoft.com/office/drawing/2014/main" id="{26CB79AE-9321-46B1-8926-F50BC9A57B21}"/>
              </a:ext>
            </a:extLst>
          </p:cNvPr>
          <p:cNvPicPr>
            <a:picLocks noChangeAspect="1"/>
          </p:cNvPicPr>
          <p:nvPr/>
        </p:nvPicPr>
        <p:blipFill>
          <a:blip r:embed="rId3"/>
          <a:stretch>
            <a:fillRect/>
          </a:stretch>
        </p:blipFill>
        <p:spPr>
          <a:xfrm>
            <a:off x="6096001" y="964721"/>
            <a:ext cx="4988718" cy="4500165"/>
          </a:xfrm>
          <a:prstGeom prst="rect">
            <a:avLst/>
          </a:prstGeom>
        </p:spPr>
      </p:pic>
    </p:spTree>
    <p:extLst>
      <p:ext uri="{BB962C8B-B14F-4D97-AF65-F5344CB8AC3E}">
        <p14:creationId xmlns:p14="http://schemas.microsoft.com/office/powerpoint/2010/main" val="303148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595D6-7AD3-C2DB-D98C-B4FF45A2C43B}"/>
              </a:ext>
            </a:extLst>
          </p:cNvPr>
          <p:cNvSpPr>
            <a:spLocks noGrp="1"/>
          </p:cNvSpPr>
          <p:nvPr>
            <p:ph idx="1"/>
          </p:nvPr>
        </p:nvSpPr>
        <p:spPr>
          <a:xfrm>
            <a:off x="1295402" y="1035777"/>
            <a:ext cx="9601196" cy="4786446"/>
          </a:xfrm>
          <a:solidFill>
            <a:schemeClr val="bg1"/>
          </a:solidFill>
        </p:spPr>
        <p:txBody>
          <a:bodyPr>
            <a:normAutofit fontScale="85000" lnSpcReduction="20000"/>
          </a:bodyPr>
          <a:lstStyle/>
          <a:p>
            <a:pPr marL="0" indent="0">
              <a:buNone/>
            </a:pPr>
            <a:r>
              <a:rPr lang="en-IN" b="1" i="0" dirty="0">
                <a:solidFill>
                  <a:srgbClr val="610B38"/>
                </a:solidFill>
                <a:effectLst/>
                <a:latin typeface="erdana"/>
              </a:rPr>
              <a:t>      </a:t>
            </a:r>
            <a:r>
              <a:rPr lang="en-IN" sz="2800" b="1" i="0" dirty="0">
                <a:solidFill>
                  <a:srgbClr val="610B38"/>
                </a:solidFill>
                <a:effectLst/>
                <a:latin typeface="erdana"/>
              </a:rPr>
              <a:t>Advantages of cloud computing:</a:t>
            </a:r>
          </a:p>
          <a:p>
            <a:r>
              <a:rPr lang="en-IN" b="1" dirty="0">
                <a:solidFill>
                  <a:srgbClr val="000000"/>
                </a:solidFill>
                <a:effectLst/>
                <a:latin typeface="inter-bold"/>
              </a:rPr>
              <a:t>Cost:</a:t>
            </a:r>
            <a:r>
              <a:rPr lang="en-IN" b="0" dirty="0">
                <a:solidFill>
                  <a:srgbClr val="000000"/>
                </a:solidFill>
                <a:effectLst/>
                <a:latin typeface="verdana" panose="020B0604030504040204" pitchFamily="34" charset="0"/>
              </a:rPr>
              <a:t> It reduces the huge capital costs of buying hardware and software.</a:t>
            </a:r>
          </a:p>
          <a:p>
            <a:r>
              <a:rPr lang="en-IN" b="1" dirty="0">
                <a:solidFill>
                  <a:srgbClr val="000000"/>
                </a:solidFill>
                <a:effectLst/>
                <a:latin typeface="inter-bold"/>
              </a:rPr>
              <a:t>Speed:</a:t>
            </a:r>
            <a:r>
              <a:rPr lang="en-IN" b="0" dirty="0">
                <a:solidFill>
                  <a:srgbClr val="000000"/>
                </a:solidFill>
                <a:effectLst/>
                <a:latin typeface="verdana" panose="020B0604030504040204" pitchFamily="34" charset="0"/>
              </a:rPr>
              <a:t> Resources can be accessed in minutes, typically within a few clicks.</a:t>
            </a:r>
          </a:p>
          <a:p>
            <a:r>
              <a:rPr lang="en-IN" b="1" dirty="0">
                <a:solidFill>
                  <a:srgbClr val="000000"/>
                </a:solidFill>
                <a:effectLst/>
                <a:latin typeface="inter-bold"/>
              </a:rPr>
              <a:t>Scalability: </a:t>
            </a:r>
            <a:r>
              <a:rPr lang="en-IN" b="0" dirty="0">
                <a:solidFill>
                  <a:srgbClr val="000000"/>
                </a:solidFill>
                <a:effectLst/>
                <a:latin typeface="verdana" panose="020B0604030504040204" pitchFamily="34" charset="0"/>
              </a:rPr>
              <a:t>We can increase or decrease the requirement of resources according to the business requirements.</a:t>
            </a:r>
          </a:p>
          <a:p>
            <a:r>
              <a:rPr lang="en-IN" b="1" dirty="0">
                <a:solidFill>
                  <a:srgbClr val="000000"/>
                </a:solidFill>
                <a:effectLst/>
                <a:latin typeface="inter-bold"/>
              </a:rPr>
              <a:t>Productivity: </a:t>
            </a:r>
            <a:r>
              <a:rPr lang="en-IN" b="0" dirty="0">
                <a:solidFill>
                  <a:srgbClr val="000000"/>
                </a:solidFill>
                <a:effectLst/>
                <a:latin typeface="verdana" panose="020B0604030504040204" pitchFamily="34" charset="0"/>
              </a:rPr>
              <a:t>While using cloud computing, we put less operational effort. We do not need to apply patching, as well as no need to maintain hardware and software. So, in this way, the IT team can be more productive and focus on achieving business goals.</a:t>
            </a:r>
          </a:p>
          <a:p>
            <a:r>
              <a:rPr lang="en-IN" b="1" dirty="0">
                <a:solidFill>
                  <a:srgbClr val="000000"/>
                </a:solidFill>
                <a:effectLst/>
                <a:latin typeface="inter-bold"/>
              </a:rPr>
              <a:t>Reliability: </a:t>
            </a:r>
            <a:r>
              <a:rPr lang="en-IN" b="0" dirty="0">
                <a:solidFill>
                  <a:srgbClr val="000000"/>
                </a:solidFill>
                <a:effectLst/>
                <a:latin typeface="verdana" panose="020B0604030504040204" pitchFamily="34" charset="0"/>
              </a:rPr>
              <a:t>Backup and recovery of data are less expensive and very fast for business continuity.</a:t>
            </a:r>
          </a:p>
          <a:p>
            <a:r>
              <a:rPr lang="en-IN" b="1" dirty="0">
                <a:solidFill>
                  <a:srgbClr val="000000"/>
                </a:solidFill>
                <a:effectLst/>
                <a:latin typeface="inter-bold"/>
              </a:rPr>
              <a:t>Security: </a:t>
            </a:r>
            <a:r>
              <a:rPr lang="en-IN" b="0" dirty="0">
                <a:solidFill>
                  <a:srgbClr val="000000"/>
                </a:solidFill>
                <a:effectLst/>
                <a:latin typeface="verdana" panose="020B0604030504040204" pitchFamily="34" charset="0"/>
              </a:rPr>
              <a:t>Many cloud vendors offer a broad set of policies, technologies, and controls that strengthen our data security.</a:t>
            </a:r>
          </a:p>
        </p:txBody>
      </p:sp>
    </p:spTree>
    <p:extLst>
      <p:ext uri="{BB962C8B-B14F-4D97-AF65-F5344CB8AC3E}">
        <p14:creationId xmlns:p14="http://schemas.microsoft.com/office/powerpoint/2010/main" val="309269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EDAB0-B765-378E-4511-37D1AD8CDFEE}"/>
              </a:ext>
            </a:extLst>
          </p:cNvPr>
          <p:cNvSpPr>
            <a:spLocks noGrp="1"/>
          </p:cNvSpPr>
          <p:nvPr>
            <p:ph sz="half" idx="1"/>
          </p:nvPr>
        </p:nvSpPr>
        <p:spPr>
          <a:xfrm>
            <a:off x="1298448" y="982266"/>
            <a:ext cx="4718304" cy="4888182"/>
          </a:xfrm>
          <a:solidFill>
            <a:schemeClr val="bg1"/>
          </a:solidFill>
        </p:spPr>
        <p:txBody>
          <a:bodyPr/>
          <a:lstStyle/>
          <a:p>
            <a:pPr marL="0" indent="0">
              <a:buNone/>
            </a:pPr>
            <a:r>
              <a:rPr lang="en-IN" b="1" dirty="0"/>
              <a:t> Types of cloud computing: </a:t>
            </a:r>
            <a:endParaRPr lang="en-US" b="1" dirty="0"/>
          </a:p>
        </p:txBody>
      </p:sp>
      <p:sp>
        <p:nvSpPr>
          <p:cNvPr id="4" name="Content Placeholder 3">
            <a:extLst>
              <a:ext uri="{FF2B5EF4-FFF2-40B4-BE49-F238E27FC236}">
                <a16:creationId xmlns:a16="http://schemas.microsoft.com/office/drawing/2014/main" id="{D51AF4E4-4D22-3A9E-8CCF-F55ABD5635AC}"/>
              </a:ext>
            </a:extLst>
          </p:cNvPr>
          <p:cNvSpPr>
            <a:spLocks noGrp="1"/>
          </p:cNvSpPr>
          <p:nvPr>
            <p:ph sz="half" idx="2"/>
          </p:nvPr>
        </p:nvSpPr>
        <p:spPr>
          <a:xfrm>
            <a:off x="6175249" y="984909"/>
            <a:ext cx="4986859" cy="4888182"/>
          </a:xfrm>
          <a:solidFill>
            <a:schemeClr val="bg1"/>
          </a:solidFill>
        </p:spPr>
        <p:txBody>
          <a:bodyPr/>
          <a:lstStyle/>
          <a:p>
            <a:pPr marL="0" indent="0">
              <a:buNone/>
            </a:pPr>
            <a:r>
              <a:rPr lang="en-IN" dirty="0"/>
              <a:t> </a:t>
            </a:r>
            <a:r>
              <a:rPr lang="en-IN" b="1" dirty="0"/>
              <a:t>Types of cloud service:</a:t>
            </a:r>
            <a:endParaRPr lang="en-US" dirty="0"/>
          </a:p>
        </p:txBody>
      </p:sp>
      <p:pic>
        <p:nvPicPr>
          <p:cNvPr id="5" name="Picture 4">
            <a:extLst>
              <a:ext uri="{FF2B5EF4-FFF2-40B4-BE49-F238E27FC236}">
                <a16:creationId xmlns:a16="http://schemas.microsoft.com/office/drawing/2014/main" id="{214945E7-9889-0B9B-9A89-C9A166F7166A}"/>
              </a:ext>
            </a:extLst>
          </p:cNvPr>
          <p:cNvPicPr>
            <a:picLocks noChangeAspect="1"/>
          </p:cNvPicPr>
          <p:nvPr/>
        </p:nvPicPr>
        <p:blipFill>
          <a:blip r:embed="rId2"/>
          <a:stretch>
            <a:fillRect/>
          </a:stretch>
        </p:blipFill>
        <p:spPr>
          <a:xfrm>
            <a:off x="1029892" y="1562695"/>
            <a:ext cx="4718305" cy="3727323"/>
          </a:xfrm>
          <a:prstGeom prst="rect">
            <a:avLst/>
          </a:prstGeom>
        </p:spPr>
      </p:pic>
      <p:pic>
        <p:nvPicPr>
          <p:cNvPr id="6" name="Picture 5">
            <a:extLst>
              <a:ext uri="{FF2B5EF4-FFF2-40B4-BE49-F238E27FC236}">
                <a16:creationId xmlns:a16="http://schemas.microsoft.com/office/drawing/2014/main" id="{A9729C4B-7BEB-45B6-D451-A41D57373F72}"/>
              </a:ext>
            </a:extLst>
          </p:cNvPr>
          <p:cNvPicPr>
            <a:picLocks noChangeAspect="1"/>
          </p:cNvPicPr>
          <p:nvPr/>
        </p:nvPicPr>
        <p:blipFill>
          <a:blip r:embed="rId3"/>
          <a:stretch>
            <a:fillRect/>
          </a:stretch>
        </p:blipFill>
        <p:spPr>
          <a:xfrm>
            <a:off x="6285308" y="1949980"/>
            <a:ext cx="5035297" cy="3340037"/>
          </a:xfrm>
          <a:prstGeom prst="rect">
            <a:avLst/>
          </a:prstGeom>
        </p:spPr>
      </p:pic>
    </p:spTree>
    <p:extLst>
      <p:ext uri="{BB962C8B-B14F-4D97-AF65-F5344CB8AC3E}">
        <p14:creationId xmlns:p14="http://schemas.microsoft.com/office/powerpoint/2010/main" val="74307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B49C4B-B69D-9FF9-CEBD-B804840F6EF9}"/>
              </a:ext>
            </a:extLst>
          </p:cNvPr>
          <p:cNvSpPr>
            <a:spLocks noGrp="1"/>
          </p:cNvSpPr>
          <p:nvPr>
            <p:ph sz="half" idx="2"/>
          </p:nvPr>
        </p:nvSpPr>
        <p:spPr>
          <a:xfrm>
            <a:off x="642939" y="600932"/>
            <a:ext cx="10965656" cy="5703427"/>
          </a:xfrm>
          <a:ln/>
        </p:spPr>
        <p:style>
          <a:lnRef idx="1">
            <a:schemeClr val="accent3"/>
          </a:lnRef>
          <a:fillRef idx="2">
            <a:schemeClr val="accent3"/>
          </a:fillRef>
          <a:effectRef idx="1">
            <a:schemeClr val="accent3"/>
          </a:effectRef>
          <a:fontRef idx="minor">
            <a:schemeClr val="dk1"/>
          </a:fontRef>
        </p:style>
        <p:txBody>
          <a:bodyPr/>
          <a:lstStyle/>
          <a:p>
            <a:pPr marL="914400" lvl="2" indent="0">
              <a:buNone/>
            </a:pPr>
            <a:r>
              <a:rPr lang="en-IN" dirty="0"/>
              <a:t> </a:t>
            </a:r>
            <a:r>
              <a:rPr lang="en-IN" sz="9600" baseline="-25000" dirty="0">
                <a:latin typeface="Algerian" pitchFamily="82" charset="0"/>
              </a:rPr>
              <a:t>THANKING</a:t>
            </a:r>
            <a:r>
              <a:rPr lang="en-IN" sz="9600" dirty="0">
                <a:latin typeface="Algerian" pitchFamily="82" charset="0"/>
              </a:rPr>
              <a:t>  </a:t>
            </a:r>
            <a:r>
              <a:rPr lang="en-IN" sz="9600" baseline="-25000" dirty="0">
                <a:latin typeface="Algerian" pitchFamily="82" charset="0"/>
              </a:rPr>
              <a:t>YOU</a:t>
            </a:r>
            <a:r>
              <a:rPr lang="en-IN" sz="9600" dirty="0">
                <a:latin typeface="Algerian" pitchFamily="82" charset="0"/>
              </a:rPr>
              <a:t>....</a:t>
            </a:r>
            <a:endParaRPr lang="en-US" sz="9600" dirty="0">
              <a:solidFill>
                <a:schemeClr val="bg2">
                  <a:lumMod val="10000"/>
                </a:schemeClr>
              </a:solidFill>
              <a:latin typeface="Algerian" pitchFamily="82" charset="0"/>
              <a:ea typeface="Baguet Script" panose="02000000000000000000" pitchFamily="2" charset="0"/>
            </a:endParaRPr>
          </a:p>
        </p:txBody>
      </p:sp>
    </p:spTree>
    <p:extLst>
      <p:ext uri="{BB962C8B-B14F-4D97-AF65-F5344CB8AC3E}">
        <p14:creationId xmlns:p14="http://schemas.microsoft.com/office/powerpoint/2010/main" val="422407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52C6-0064-03F4-6FA2-FA066FD0AC13}"/>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IN" sz="8000" b="1" dirty="0">
                <a:solidFill>
                  <a:schemeClr val="accent4">
                    <a:lumMod val="75000"/>
                  </a:schemeClr>
                </a:solidFill>
                <a:latin typeface="Broadway" panose="02000000000000000000" pitchFamily="2" charset="0"/>
                <a:ea typeface="Broadway" panose="02000000000000000000" pitchFamily="2" charset="0"/>
              </a:rPr>
              <a:t>Group-1</a:t>
            </a:r>
            <a:r>
              <a:rPr lang="en-IN" b="1" dirty="0"/>
              <a:t> </a:t>
            </a:r>
            <a:endParaRPr lang="en-US" b="1" dirty="0"/>
          </a:p>
        </p:txBody>
      </p:sp>
      <p:sp>
        <p:nvSpPr>
          <p:cNvPr id="3" name="Content Placeholder 2">
            <a:extLst>
              <a:ext uri="{FF2B5EF4-FFF2-40B4-BE49-F238E27FC236}">
                <a16:creationId xmlns:a16="http://schemas.microsoft.com/office/drawing/2014/main" id="{36362D21-721E-5278-6389-51F6AD84F8D6}"/>
              </a:ext>
            </a:extLst>
          </p:cNvPr>
          <p:cNvSpPr>
            <a:spLocks noGrp="1"/>
          </p:cNvSpPr>
          <p:nvPr>
            <p:ph idx="1"/>
          </p:nvPr>
        </p:nvSpPr>
        <p:spPr>
          <a:xfrm>
            <a:off x="1295402" y="2449776"/>
            <a:ext cx="9601196" cy="3783146"/>
          </a:xfrm>
          <a:ln/>
        </p:spPr>
        <p:style>
          <a:lnRef idx="1">
            <a:schemeClr val="accent2"/>
          </a:lnRef>
          <a:fillRef idx="2">
            <a:schemeClr val="accent2"/>
          </a:fillRef>
          <a:effectRef idx="1">
            <a:schemeClr val="accent2"/>
          </a:effectRef>
          <a:fontRef idx="minor">
            <a:schemeClr val="dk1"/>
          </a:fontRef>
        </p:style>
        <p:txBody>
          <a:bodyPr>
            <a:normAutofit fontScale="25000" lnSpcReduction="20000"/>
          </a:bodyPr>
          <a:lstStyle/>
          <a:p>
            <a:pPr marL="0" indent="0">
              <a:buNone/>
            </a:pPr>
            <a:r>
              <a:rPr lang="en-IN" b="1" dirty="0"/>
              <a:t>                   </a:t>
            </a:r>
            <a:r>
              <a:rPr lang="en-IN" b="1" dirty="0">
                <a:latin typeface="Castellar" panose="020A0402060406010301" pitchFamily="18" charset="0"/>
              </a:rPr>
              <a:t>                              </a:t>
            </a:r>
            <a:r>
              <a:rPr lang="en-IN" sz="13500" b="1" dirty="0">
                <a:latin typeface="Brush Script MT" panose="03060802040406070304" pitchFamily="66" charset="0"/>
              </a:rPr>
              <a:t> </a:t>
            </a:r>
            <a:r>
              <a:rPr lang="en-IN" sz="14400" b="1" dirty="0">
                <a:latin typeface="Brush Script MT" panose="03060802040406070304" pitchFamily="66" charset="0"/>
              </a:rPr>
              <a:t>S.K.Kamaraj</a:t>
            </a:r>
          </a:p>
          <a:p>
            <a:pPr marL="0" indent="0">
              <a:buNone/>
            </a:pPr>
            <a:r>
              <a:rPr lang="en-IN" sz="14400" b="1" dirty="0">
                <a:latin typeface="Brush Script MT" panose="03060802040406070304" pitchFamily="66" charset="0"/>
              </a:rPr>
              <a:t>           P.Kavina</a:t>
            </a:r>
          </a:p>
          <a:p>
            <a:pPr marL="0" indent="0">
              <a:buNone/>
            </a:pPr>
            <a:r>
              <a:rPr lang="en-IN" sz="14400" b="1" dirty="0">
                <a:latin typeface="Brush Script MT" panose="03060802040406070304" pitchFamily="66" charset="0"/>
              </a:rPr>
              <a:t>           S.Marceline Peter</a:t>
            </a:r>
          </a:p>
          <a:p>
            <a:pPr marL="0" indent="0">
              <a:buNone/>
            </a:pPr>
            <a:r>
              <a:rPr lang="en-IN" sz="14400" b="1" dirty="0">
                <a:latin typeface="Brush Script MT" panose="03060802040406070304" pitchFamily="66" charset="0"/>
              </a:rPr>
              <a:t>           S.Praveen Kumar</a:t>
            </a:r>
          </a:p>
          <a:p>
            <a:pPr marL="0" indent="0">
              <a:buNone/>
            </a:pPr>
            <a:r>
              <a:rPr lang="en-IN" sz="14400" b="1" dirty="0">
                <a:latin typeface="Brush Script MT" panose="03060802040406070304" pitchFamily="66" charset="0"/>
              </a:rPr>
              <a:t>           K.Sathya</a:t>
            </a:r>
          </a:p>
          <a:p>
            <a:pPr marL="0" indent="0">
              <a:buNone/>
            </a:pPr>
            <a:r>
              <a:rPr lang="en-IN" sz="14400" b="1" dirty="0">
                <a:latin typeface="Brush Script MT" panose="03060802040406070304" pitchFamily="66" charset="0"/>
              </a:rPr>
              <a:t>           S.J.Siva </a:t>
            </a:r>
            <a:r>
              <a:rPr lang="en-IN" sz="14400" b="1" dirty="0" err="1">
                <a:latin typeface="Brush Script MT" panose="03060802040406070304" pitchFamily="66" charset="0"/>
              </a:rPr>
              <a:t>Dharshini</a:t>
            </a:r>
            <a:endParaRPr lang="en-IN" sz="14400" b="1" dirty="0">
              <a:latin typeface="Brush Script MT" panose="03060802040406070304" pitchFamily="66" charset="0"/>
            </a:endParaRPr>
          </a:p>
        </p:txBody>
      </p:sp>
    </p:spTree>
    <p:extLst>
      <p:ext uri="{BB962C8B-B14F-4D97-AF65-F5344CB8AC3E}">
        <p14:creationId xmlns:p14="http://schemas.microsoft.com/office/powerpoint/2010/main" val="156058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E8F1-628C-3B0F-D41C-8778F76A0B83}"/>
              </a:ext>
            </a:extLst>
          </p:cNvPr>
          <p:cNvSpPr>
            <a:spLocks noGrp="1"/>
          </p:cNvSpPr>
          <p:nvPr>
            <p:ph type="title"/>
          </p:nvPr>
        </p:nvSpPr>
        <p:spPr/>
        <p:txBody>
          <a:bodyPr>
            <a:normAutofit/>
          </a:bodyPr>
          <a:lstStyle/>
          <a:p>
            <a:r>
              <a:rPr lang="en-IN" sz="5400" b="1" dirty="0">
                <a:solidFill>
                  <a:schemeClr val="accent3">
                    <a:lumMod val="75000"/>
                  </a:schemeClr>
                </a:solidFill>
                <a:ea typeface="Brush Script MT" panose="02000000000000000000" pitchFamily="2" charset="0"/>
              </a:rPr>
              <a:t>Introduction to python</a:t>
            </a:r>
            <a:endParaRPr lang="en-US" sz="5400" b="1" dirty="0">
              <a:solidFill>
                <a:schemeClr val="accent3">
                  <a:lumMod val="75000"/>
                </a:schemeClr>
              </a:solidFill>
              <a:ea typeface="Brush Script MT" panose="02000000000000000000" pitchFamily="2" charset="0"/>
            </a:endParaRPr>
          </a:p>
        </p:txBody>
      </p:sp>
      <p:sp>
        <p:nvSpPr>
          <p:cNvPr id="3" name="Content Placeholder 2">
            <a:extLst>
              <a:ext uri="{FF2B5EF4-FFF2-40B4-BE49-F238E27FC236}">
                <a16:creationId xmlns:a16="http://schemas.microsoft.com/office/drawing/2014/main" id="{EEF4D98D-8EDB-A0CD-B25F-FB99B1D7C714}"/>
              </a:ext>
            </a:extLst>
          </p:cNvPr>
          <p:cNvSpPr>
            <a:spLocks noGrp="1"/>
          </p:cNvSpPr>
          <p:nvPr>
            <p:ph idx="1"/>
          </p:nvPr>
        </p:nvSpPr>
        <p:spPr>
          <a:xfrm>
            <a:off x="1295402" y="2644663"/>
            <a:ext cx="9601196" cy="3318936"/>
          </a:xfrm>
        </p:spPr>
        <p:txBody>
          <a:bodyPr>
            <a:normAutofit fontScale="92500" lnSpcReduction="10000"/>
          </a:bodyPr>
          <a:lstStyle/>
          <a:p>
            <a:pPr marL="0" indent="0">
              <a:buNone/>
            </a:pPr>
            <a:r>
              <a:rPr lang="en-IN" sz="3500" b="0" i="0" dirty="0">
                <a:solidFill>
                  <a:srgbClr val="000000"/>
                </a:solidFill>
                <a:effectLst/>
                <a:latin typeface="Segoe UI" panose="02000000000000000000" pitchFamily="2" charset="0"/>
              </a:rPr>
              <a:t> What is Python? </a:t>
            </a:r>
          </a:p>
          <a:p>
            <a:pPr marL="0" indent="0">
              <a:buNone/>
            </a:pPr>
            <a:r>
              <a:rPr lang="en-IN" sz="1900" b="0" i="0" dirty="0">
                <a:solidFill>
                  <a:srgbClr val="000000"/>
                </a:solidFill>
                <a:effectLst/>
                <a:latin typeface="Verdana" panose="02000000000000000000" pitchFamily="2" charset="0"/>
              </a:rPr>
              <a:t>        </a:t>
            </a:r>
            <a:r>
              <a:rPr lang="en-IN" sz="1900" dirty="0">
                <a:solidFill>
                  <a:srgbClr val="000000"/>
                </a:solidFill>
                <a:latin typeface="Verdana" panose="02000000000000000000" pitchFamily="2" charset="0"/>
              </a:rPr>
              <a:t>       </a:t>
            </a:r>
            <a:r>
              <a:rPr lang="en-IN" sz="1900" b="0" i="0" dirty="0">
                <a:solidFill>
                  <a:srgbClr val="000000"/>
                </a:solidFill>
                <a:effectLst/>
                <a:latin typeface="Verdana" panose="02000000000000000000" pitchFamily="2" charset="0"/>
              </a:rPr>
              <a:t>Python is a popular programming language. It was created by Guido van Rossum, and released in 1991.</a:t>
            </a:r>
          </a:p>
          <a:p>
            <a:pPr marL="0" indent="0">
              <a:buNone/>
            </a:pPr>
            <a:r>
              <a:rPr lang="en-IN" sz="1900" dirty="0">
                <a:solidFill>
                  <a:srgbClr val="000000"/>
                </a:solidFill>
                <a:latin typeface="Verdana" panose="02000000000000000000" pitchFamily="2" charset="0"/>
              </a:rPr>
              <a:t>    </a:t>
            </a:r>
            <a:r>
              <a:rPr lang="en-IN" sz="2000" b="0" i="0" dirty="0">
                <a:solidFill>
                  <a:srgbClr val="000000"/>
                </a:solidFill>
                <a:effectLst/>
                <a:latin typeface="Verdana" panose="02000000000000000000" pitchFamily="2" charset="0"/>
              </a:rPr>
              <a:t>It is used for:</a:t>
            </a:r>
          </a:p>
          <a:p>
            <a:pPr marL="0" indent="0">
              <a:buNone/>
            </a:pPr>
            <a:r>
              <a:rPr lang="en-IN" sz="1900" dirty="0">
                <a:solidFill>
                  <a:srgbClr val="000000"/>
                </a:solidFill>
                <a:latin typeface="Verdana" panose="02000000000000000000" pitchFamily="2" charset="0"/>
              </a:rPr>
              <a:t>•  </a:t>
            </a:r>
            <a:r>
              <a:rPr lang="en-IN" sz="1900" b="0" i="0" dirty="0">
                <a:solidFill>
                  <a:srgbClr val="000000"/>
                </a:solidFill>
                <a:effectLst/>
                <a:latin typeface="Verdana" panose="02000000000000000000" pitchFamily="2" charset="0"/>
              </a:rPr>
              <a:t>web development (server-side),</a:t>
            </a:r>
          </a:p>
          <a:p>
            <a:pPr marL="0" indent="0">
              <a:buNone/>
            </a:pPr>
            <a:r>
              <a:rPr lang="en-IN" sz="1900" b="0" i="0" dirty="0">
                <a:solidFill>
                  <a:srgbClr val="000000"/>
                </a:solidFill>
                <a:effectLst/>
                <a:latin typeface="Verdana" panose="02000000000000000000" pitchFamily="2" charset="0"/>
              </a:rPr>
              <a:t>•  software development,</a:t>
            </a:r>
          </a:p>
          <a:p>
            <a:pPr marL="0" indent="0">
              <a:buNone/>
            </a:pPr>
            <a:r>
              <a:rPr lang="en-IN" sz="1900" b="0" i="0" dirty="0">
                <a:solidFill>
                  <a:srgbClr val="000000"/>
                </a:solidFill>
                <a:effectLst/>
                <a:latin typeface="Verdana" panose="02000000000000000000" pitchFamily="2" charset="0"/>
              </a:rPr>
              <a:t>•  mathematics,</a:t>
            </a:r>
          </a:p>
          <a:p>
            <a:pPr marL="0" indent="0">
              <a:buNone/>
            </a:pPr>
            <a:r>
              <a:rPr lang="en-IN" sz="1900" b="0" i="0" dirty="0">
                <a:solidFill>
                  <a:srgbClr val="000000"/>
                </a:solidFill>
                <a:effectLst/>
                <a:latin typeface="Verdana" panose="02000000000000000000" pitchFamily="2" charset="0"/>
              </a:rPr>
              <a:t>•  system scripting.</a:t>
            </a:r>
          </a:p>
          <a:p>
            <a:pPr marL="0" indent="0">
              <a:buNone/>
            </a:pPr>
            <a:endParaRPr lang="en-US" dirty="0"/>
          </a:p>
        </p:txBody>
      </p:sp>
    </p:spTree>
    <p:extLst>
      <p:ext uri="{BB962C8B-B14F-4D97-AF65-F5344CB8AC3E}">
        <p14:creationId xmlns:p14="http://schemas.microsoft.com/office/powerpoint/2010/main" val="117453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A60196F-03A7-5EC3-15D8-1A8E82B4451E}"/>
              </a:ext>
            </a:extLst>
          </p:cNvPr>
          <p:cNvSpPr>
            <a:spLocks noGrp="1"/>
          </p:cNvSpPr>
          <p:nvPr>
            <p:ph idx="1"/>
          </p:nvPr>
        </p:nvSpPr>
        <p:spPr>
          <a:xfrm>
            <a:off x="1295402" y="714375"/>
            <a:ext cx="9601196" cy="5161493"/>
          </a:xfrm>
          <a:solidFill>
            <a:schemeClr val="bg1"/>
          </a:solidFill>
        </p:spPr>
        <p:txBody>
          <a:bodyPr/>
          <a:lstStyle/>
          <a:p>
            <a:pPr marL="0" indent="0">
              <a:buNone/>
            </a:pPr>
            <a:r>
              <a:rPr lang="en-IN" b="1" dirty="0"/>
              <a:t>   What can Python do?</a:t>
            </a:r>
            <a:r>
              <a:rPr lang="en-IN" dirty="0"/>
              <a:t>
           ★ Python can be used on a server to create web applications.
           ★ Python can be used alongside software to create workflows.
           ★ Python can connect to database systems. It can also read and modify     files.
           ★ Python can be used to handle big data and perform complex mathematics.
           ★ Python can be used for rapid prototyping, or for production-ready software development.</a:t>
            </a:r>
            <a:endParaRPr lang="en-US" dirty="0"/>
          </a:p>
        </p:txBody>
      </p:sp>
    </p:spTree>
    <p:extLst>
      <p:ext uri="{BB962C8B-B14F-4D97-AF65-F5344CB8AC3E}">
        <p14:creationId xmlns:p14="http://schemas.microsoft.com/office/powerpoint/2010/main" val="74540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DD0EB-D2DC-88DA-3503-D9DBD185C684}"/>
              </a:ext>
            </a:extLst>
          </p:cNvPr>
          <p:cNvSpPr>
            <a:spLocks noGrp="1"/>
          </p:cNvSpPr>
          <p:nvPr>
            <p:ph idx="1"/>
          </p:nvPr>
        </p:nvSpPr>
        <p:spPr>
          <a:xfrm>
            <a:off x="910828" y="928620"/>
            <a:ext cx="10110786" cy="5000759"/>
          </a:xfrm>
          <a:solidFill>
            <a:schemeClr val="bg1"/>
          </a:solidFill>
        </p:spPr>
        <p:txBody>
          <a:bodyPr/>
          <a:lstStyle/>
          <a:p>
            <a:pPr marL="0" indent="0">
              <a:buNone/>
            </a:pPr>
            <a:r>
              <a:rPr lang="en-IN" b="0" i="0" dirty="0">
                <a:solidFill>
                  <a:srgbClr val="000000"/>
                </a:solidFill>
                <a:effectLst/>
                <a:latin typeface="Segoe UI" panose="020B0502040204020203" pitchFamily="34" charset="0"/>
              </a:rPr>
              <a:t>     </a:t>
            </a:r>
            <a:r>
              <a:rPr lang="en-IN" b="1" i="0" dirty="0">
                <a:solidFill>
                  <a:srgbClr val="000000"/>
                </a:solidFill>
                <a:effectLst/>
                <a:latin typeface="Segoe UI" panose="020B0502040204020203" pitchFamily="34" charset="0"/>
              </a:rPr>
              <a:t>Why Python?     </a:t>
            </a:r>
          </a:p>
          <a:p>
            <a:pPr marL="0" indent="0">
              <a:buNone/>
            </a:pPr>
            <a:r>
              <a:rPr lang="en-IN" sz="2000" b="1" dirty="0">
                <a:solidFill>
                  <a:srgbClr val="000000"/>
                </a:solidFill>
                <a:latin typeface="Segoe UI" panose="020B0502040204020203" pitchFamily="34" charset="0"/>
              </a:rPr>
              <a:t>            ★ </a:t>
            </a:r>
            <a:r>
              <a:rPr lang="en-IN" sz="2000" b="0" i="0" dirty="0">
                <a:solidFill>
                  <a:srgbClr val="000000"/>
                </a:solidFill>
                <a:effectLst/>
                <a:latin typeface="Verdana" panose="020B0604030504040204" pitchFamily="34" charset="0"/>
              </a:rPr>
              <a:t>Python works on different platforms (Windows, Mac, Linux, Raspberry Pi, etc</a:t>
            </a:r>
            <a:r>
              <a:rPr lang="en-IN" sz="2000" dirty="0">
                <a:solidFill>
                  <a:srgbClr val="000000"/>
                </a:solidFill>
                <a:latin typeface="Verdana" panose="020B0604030504040204" pitchFamily="34" charset="0"/>
              </a:rPr>
              <a:t>.)</a:t>
            </a:r>
            <a:endParaRPr lang="en-IN" sz="2000" b="0" i="0" dirty="0">
              <a:solidFill>
                <a:srgbClr val="000000"/>
              </a:solidFill>
              <a:effectLst/>
              <a:latin typeface="Verdana" panose="020B0604030504040204" pitchFamily="34" charset="0"/>
            </a:endParaRPr>
          </a:p>
          <a:p>
            <a:pPr marL="0" indent="0">
              <a:buNone/>
            </a:pPr>
            <a:r>
              <a:rPr lang="en-IN" sz="2000" b="0" i="0" dirty="0">
                <a:solidFill>
                  <a:srgbClr val="000000"/>
                </a:solidFill>
                <a:effectLst/>
                <a:latin typeface="Verdana" panose="020B0604030504040204" pitchFamily="34" charset="0"/>
              </a:rPr>
              <a:t>         ★ Python has a simple syntax similar to the English language.</a:t>
            </a:r>
          </a:p>
          <a:p>
            <a:pPr marL="0" indent="0">
              <a:buNone/>
            </a:pPr>
            <a:r>
              <a:rPr lang="en-IN" sz="2000" dirty="0">
                <a:solidFill>
                  <a:srgbClr val="000000"/>
                </a:solidFill>
                <a:latin typeface="Verdana" panose="020B0604030504040204" pitchFamily="34" charset="0"/>
              </a:rPr>
              <a:t>         ★ </a:t>
            </a:r>
            <a:r>
              <a:rPr lang="en-IN" sz="2000" b="0" i="0" dirty="0">
                <a:solidFill>
                  <a:srgbClr val="000000"/>
                </a:solidFill>
                <a:effectLst/>
                <a:latin typeface="Verdana" panose="020B0604030504040204" pitchFamily="34" charset="0"/>
              </a:rPr>
              <a:t>Python has syntax that allows developers to write programs with fewer lines than some other programming languages.</a:t>
            </a:r>
          </a:p>
          <a:p>
            <a:pPr marL="0" indent="0">
              <a:buNone/>
            </a:pPr>
            <a:r>
              <a:rPr lang="en-IN" sz="2000" dirty="0">
                <a:solidFill>
                  <a:srgbClr val="000000"/>
                </a:solidFill>
                <a:latin typeface="Verdana" panose="020B0604030504040204" pitchFamily="34" charset="0"/>
              </a:rPr>
              <a:t>         ★ </a:t>
            </a:r>
            <a:r>
              <a:rPr lang="en-IN" sz="2000" b="0" i="0" dirty="0">
                <a:solidFill>
                  <a:srgbClr val="000000"/>
                </a:solidFill>
                <a:effectLst/>
                <a:latin typeface="Verdana" panose="020B0604030504040204" pitchFamily="34" charset="0"/>
              </a:rPr>
              <a:t>Python runs on an interpreter system, meaning that code can be executed as soon as it is written. This means that prototyping can be very quick.</a:t>
            </a:r>
          </a:p>
          <a:p>
            <a:pPr marL="0" indent="0">
              <a:buNone/>
            </a:pPr>
            <a:r>
              <a:rPr lang="en-IN" sz="2000" b="0" i="0" dirty="0">
                <a:solidFill>
                  <a:srgbClr val="000000"/>
                </a:solidFill>
                <a:effectLst/>
                <a:latin typeface="Verdana" panose="020B0604030504040204" pitchFamily="34" charset="0"/>
              </a:rPr>
              <a:t>         ★ Python can be treated in a procedural way, an object-oriented way or a functional way.</a:t>
            </a:r>
          </a:p>
          <a:p>
            <a:endParaRPr lang="en-US" dirty="0"/>
          </a:p>
        </p:txBody>
      </p:sp>
    </p:spTree>
    <p:extLst>
      <p:ext uri="{BB962C8B-B14F-4D97-AF65-F5344CB8AC3E}">
        <p14:creationId xmlns:p14="http://schemas.microsoft.com/office/powerpoint/2010/main" val="99649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58F1-AACC-4613-647E-C94AE5ADE89C}"/>
              </a:ext>
            </a:extLst>
          </p:cNvPr>
          <p:cNvSpPr>
            <a:spLocks noGrp="1"/>
          </p:cNvSpPr>
          <p:nvPr>
            <p:ph type="title"/>
          </p:nvPr>
        </p:nvSpPr>
        <p:spPr/>
        <p:txBody>
          <a:bodyPr>
            <a:normAutofit/>
          </a:bodyPr>
          <a:lstStyle/>
          <a:p>
            <a:r>
              <a:rPr lang="en-IN" sz="6600" b="1" dirty="0">
                <a:solidFill>
                  <a:schemeClr val="accent3">
                    <a:lumMod val="75000"/>
                  </a:schemeClr>
                </a:solidFill>
              </a:rPr>
              <a:t>Raspberry pi</a:t>
            </a:r>
            <a:endParaRPr lang="en-US" sz="6600" b="1" dirty="0">
              <a:solidFill>
                <a:schemeClr val="accent3">
                  <a:lumMod val="75000"/>
                </a:schemeClr>
              </a:solidFill>
            </a:endParaRPr>
          </a:p>
        </p:txBody>
      </p:sp>
      <p:sp>
        <p:nvSpPr>
          <p:cNvPr id="3" name="Content Placeholder 2">
            <a:extLst>
              <a:ext uri="{FF2B5EF4-FFF2-40B4-BE49-F238E27FC236}">
                <a16:creationId xmlns:a16="http://schemas.microsoft.com/office/drawing/2014/main" id="{DBEF48F7-5D05-6A49-97D9-F6315E016865}"/>
              </a:ext>
            </a:extLst>
          </p:cNvPr>
          <p:cNvSpPr>
            <a:spLocks noGrp="1"/>
          </p:cNvSpPr>
          <p:nvPr>
            <p:ph idx="1"/>
          </p:nvPr>
        </p:nvSpPr>
        <p:spPr/>
        <p:txBody>
          <a:bodyPr>
            <a:normAutofit lnSpcReduction="10000"/>
          </a:bodyPr>
          <a:lstStyle/>
          <a:p>
            <a:pPr marL="0" indent="0">
              <a:buNone/>
            </a:pPr>
            <a:r>
              <a:rPr lang="en-IN" b="1" i="0" dirty="0">
                <a:solidFill>
                  <a:srgbClr val="333333"/>
                </a:solidFill>
                <a:effectLst/>
                <a:latin typeface="book antiqua" panose="02000000000000000000" pitchFamily="2" charset="0"/>
              </a:rPr>
              <a:t>       This Project Proposes a system, that system performs water quality monitoring and Regulated water supply operation. We have some more sensor like pH, conductivity sensor, Flow sensor, Temperature Sensor and LDR module. By using this sensor value, we calculate the continually and taking the data, analyze after any problem in the sensor value we will calculate to the water purity and sent the alert message to the authorized person by using the IOT Technologies. We have the purity sensor and pH sensor by using this we got the sensor values, at last, we get the alert message.</a:t>
            </a:r>
            <a:endParaRPr lang="en-US" dirty="0"/>
          </a:p>
        </p:txBody>
      </p:sp>
    </p:spTree>
    <p:extLst>
      <p:ext uri="{BB962C8B-B14F-4D97-AF65-F5344CB8AC3E}">
        <p14:creationId xmlns:p14="http://schemas.microsoft.com/office/powerpoint/2010/main" val="395879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0959B-8C70-A4BF-06E8-8B5C228FADB6}"/>
              </a:ext>
            </a:extLst>
          </p:cNvPr>
          <p:cNvSpPr>
            <a:spLocks noGrp="1"/>
          </p:cNvSpPr>
          <p:nvPr>
            <p:ph idx="1"/>
          </p:nvPr>
        </p:nvSpPr>
        <p:spPr>
          <a:xfrm>
            <a:off x="1295401" y="946547"/>
            <a:ext cx="9601196" cy="4929321"/>
          </a:xfrm>
          <a:solidFill>
            <a:schemeClr val="bg1"/>
          </a:solidFill>
        </p:spPr>
        <p:txBody>
          <a:bodyPr/>
          <a:lstStyle/>
          <a:p>
            <a:pPr marL="0" indent="0">
              <a:buNone/>
            </a:pPr>
            <a:r>
              <a:rPr lang="en-IN" b="1" dirty="0"/>
              <a:t>      Block Diagram: </a:t>
            </a:r>
            <a:endParaRPr lang="en-US" b="1" dirty="0"/>
          </a:p>
        </p:txBody>
      </p:sp>
      <p:pic>
        <p:nvPicPr>
          <p:cNvPr id="2" name="Picture 1">
            <a:extLst>
              <a:ext uri="{FF2B5EF4-FFF2-40B4-BE49-F238E27FC236}">
                <a16:creationId xmlns:a16="http://schemas.microsoft.com/office/drawing/2014/main" id="{801DE751-DE5B-AFC9-C4DE-FED6487B1510}"/>
              </a:ext>
            </a:extLst>
          </p:cNvPr>
          <p:cNvPicPr>
            <a:picLocks noChangeAspect="1"/>
          </p:cNvPicPr>
          <p:nvPr/>
        </p:nvPicPr>
        <p:blipFill>
          <a:blip r:embed="rId2"/>
          <a:stretch>
            <a:fillRect/>
          </a:stretch>
        </p:blipFill>
        <p:spPr>
          <a:xfrm>
            <a:off x="1984376" y="1686719"/>
            <a:ext cx="8912222" cy="3929062"/>
          </a:xfrm>
          <a:prstGeom prst="rect">
            <a:avLst/>
          </a:prstGeom>
        </p:spPr>
      </p:pic>
    </p:spTree>
    <p:extLst>
      <p:ext uri="{BB962C8B-B14F-4D97-AF65-F5344CB8AC3E}">
        <p14:creationId xmlns:p14="http://schemas.microsoft.com/office/powerpoint/2010/main" val="179940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B4069-658C-DCE8-BD2B-33FCA62D97B3}"/>
              </a:ext>
            </a:extLst>
          </p:cNvPr>
          <p:cNvSpPr>
            <a:spLocks noGrp="1"/>
          </p:cNvSpPr>
          <p:nvPr>
            <p:ph idx="1"/>
          </p:nvPr>
        </p:nvSpPr>
        <p:spPr>
          <a:xfrm>
            <a:off x="1295401" y="928688"/>
            <a:ext cx="9601196" cy="4947180"/>
          </a:xfrm>
          <a:solidFill>
            <a:schemeClr val="bg1"/>
          </a:solidFill>
        </p:spPr>
        <p:txBody>
          <a:bodyPr>
            <a:normAutofit fontScale="62500" lnSpcReduction="20000"/>
          </a:bodyPr>
          <a:lstStyle/>
          <a:p>
            <a:pPr marL="0" indent="0" fontAlgn="base">
              <a:buNone/>
            </a:pPr>
            <a:r>
              <a:rPr lang="en-IN" sz="2900" b="1" i="0" dirty="0">
                <a:solidFill>
                  <a:srgbClr val="333333"/>
                </a:solidFill>
                <a:effectLst/>
                <a:latin typeface="inherit"/>
              </a:rPr>
              <a:t>    BLOCK DIAGRAM DESCRIPTION</a:t>
            </a:r>
            <a:endParaRPr lang="en-IN" sz="2900" b="1" dirty="0">
              <a:solidFill>
                <a:srgbClr val="333333"/>
              </a:solidFill>
              <a:latin typeface="Montserrat" panose="02000000000000000000" pitchFamily="2" charset="0"/>
            </a:endParaRPr>
          </a:p>
          <a:p>
            <a:pPr marL="0" indent="0" fontAlgn="base">
              <a:buNone/>
            </a:pPr>
            <a:r>
              <a:rPr lang="en-IN" sz="2900" b="1" i="0" dirty="0">
                <a:solidFill>
                  <a:srgbClr val="333333"/>
                </a:solidFill>
                <a:effectLst/>
                <a:latin typeface="Montserrat" panose="02000000000000000000" pitchFamily="2" charset="0"/>
              </a:rPr>
              <a:t>   </a:t>
            </a:r>
            <a:r>
              <a:rPr lang="en-IN" b="1" i="0" dirty="0">
                <a:solidFill>
                  <a:srgbClr val="333333"/>
                </a:solidFill>
                <a:effectLst/>
                <a:latin typeface="book antiqua" panose="02040602050305030304" pitchFamily="18" charset="0"/>
              </a:rPr>
              <a:t>The whole system is based on Sensors connected to Raspberry Pi to monitor the water quality and Regulated water supply. Raspberry – Single board Computer acts as a heart of the system to perform the desired operation. All the sensor values are uploaded to cloud any person can monitor the parameters anywhere in the world. Thingspeak – open source cloud provides the values in the form of Graphical representation by using this we can do the analysis.</a:t>
            </a:r>
            <a:endParaRPr lang="en-IN" b="1" dirty="0">
              <a:solidFill>
                <a:srgbClr val="333333"/>
              </a:solidFill>
              <a:latin typeface="Montserrat" panose="02000000000000000000" pitchFamily="2" charset="0"/>
            </a:endParaRPr>
          </a:p>
          <a:p>
            <a:pPr marL="0" indent="0" fontAlgn="base">
              <a:buNone/>
            </a:pPr>
            <a:r>
              <a:rPr lang="en-IN" sz="2900" b="1" i="0" dirty="0">
                <a:solidFill>
                  <a:srgbClr val="333333"/>
                </a:solidFill>
                <a:effectLst/>
                <a:latin typeface="inherit"/>
              </a:rPr>
              <a:t> HARDWARE REQUIRED</a:t>
            </a:r>
            <a:endParaRPr lang="en-IN" sz="2900" b="1" i="0" dirty="0">
              <a:solidFill>
                <a:srgbClr val="333333"/>
              </a:solidFill>
              <a:effectLst/>
              <a:latin typeface="Montserrat" panose="02000000000000000000" pitchFamily="2" charset="0"/>
            </a:endParaRPr>
          </a:p>
          <a:p>
            <a:pPr marL="0" indent="0" fontAlgn="base">
              <a:buNone/>
            </a:pPr>
            <a:r>
              <a:rPr lang="en-IN" b="1" dirty="0">
                <a:solidFill>
                  <a:srgbClr val="000000"/>
                </a:solidFill>
                <a:latin typeface="book antiqua" panose="02040602050305030304" pitchFamily="18" charset="0"/>
              </a:rPr>
              <a:t>  ★ </a:t>
            </a:r>
            <a:r>
              <a:rPr lang="en-IN" b="1" i="0" dirty="0">
                <a:solidFill>
                  <a:srgbClr val="000000"/>
                </a:solidFill>
                <a:effectLst/>
                <a:latin typeface="book antiqua" panose="02040602050305030304" pitchFamily="18" charset="0"/>
              </a:rPr>
              <a:t>Raspberry Pi</a:t>
            </a:r>
            <a:endParaRPr lang="en-IN" b="1" i="0" dirty="0">
              <a:solidFill>
                <a:srgbClr val="333333"/>
              </a:solidFill>
              <a:effectLst/>
              <a:latin typeface="inherit"/>
            </a:endParaRPr>
          </a:p>
          <a:p>
            <a:pPr marL="0" indent="0" fontAlgn="base">
              <a:buNone/>
            </a:pPr>
            <a:r>
              <a:rPr lang="en-IN" b="1" i="0" dirty="0">
                <a:solidFill>
                  <a:srgbClr val="000000"/>
                </a:solidFill>
                <a:effectLst/>
                <a:latin typeface="book antiqua" panose="02040602050305030304" pitchFamily="18" charset="0"/>
              </a:rPr>
              <a:t>  ★ Temperature Sensor</a:t>
            </a:r>
            <a:endParaRPr lang="en-IN" b="1" i="0" dirty="0">
              <a:solidFill>
                <a:srgbClr val="333333"/>
              </a:solidFill>
              <a:effectLst/>
              <a:latin typeface="inherit"/>
            </a:endParaRPr>
          </a:p>
          <a:p>
            <a:pPr marL="0" indent="0" fontAlgn="base">
              <a:buNone/>
            </a:pPr>
            <a:r>
              <a:rPr lang="en-IN" b="1" i="0" dirty="0">
                <a:solidFill>
                  <a:srgbClr val="000000"/>
                </a:solidFill>
                <a:effectLst/>
                <a:latin typeface="book antiqua" panose="02040602050305030304" pitchFamily="18" charset="0"/>
              </a:rPr>
              <a:t>  ★ Conductivity sensor</a:t>
            </a:r>
            <a:endParaRPr lang="en-IN" b="1" i="0" dirty="0">
              <a:solidFill>
                <a:srgbClr val="333333"/>
              </a:solidFill>
              <a:effectLst/>
              <a:latin typeface="inherit"/>
            </a:endParaRPr>
          </a:p>
          <a:p>
            <a:pPr marL="0" indent="0" fontAlgn="base">
              <a:buNone/>
            </a:pPr>
            <a:r>
              <a:rPr lang="en-IN" b="1" i="0" dirty="0">
                <a:solidFill>
                  <a:srgbClr val="000000"/>
                </a:solidFill>
                <a:effectLst/>
                <a:latin typeface="book antiqua" panose="02040602050305030304" pitchFamily="18" charset="0"/>
              </a:rPr>
              <a:t>  ★ LDR</a:t>
            </a:r>
            <a:endParaRPr lang="en-IN" b="1" i="0" dirty="0">
              <a:solidFill>
                <a:srgbClr val="333333"/>
              </a:solidFill>
              <a:effectLst/>
              <a:latin typeface="inherit"/>
            </a:endParaRPr>
          </a:p>
          <a:p>
            <a:pPr marL="0" indent="0" fontAlgn="base">
              <a:buNone/>
            </a:pPr>
            <a:r>
              <a:rPr lang="en-IN" b="1" i="0" dirty="0">
                <a:solidFill>
                  <a:srgbClr val="000000"/>
                </a:solidFill>
                <a:effectLst/>
                <a:latin typeface="book antiqua" panose="02040602050305030304" pitchFamily="18" charset="0"/>
              </a:rPr>
              <a:t>  ★ Flow sensor</a:t>
            </a:r>
            <a:endParaRPr lang="en-IN" b="1" i="0" dirty="0">
              <a:solidFill>
                <a:srgbClr val="333333"/>
              </a:solidFill>
              <a:effectLst/>
              <a:latin typeface="inherit"/>
            </a:endParaRPr>
          </a:p>
          <a:p>
            <a:pPr marL="0" indent="0" fontAlgn="base">
              <a:buNone/>
            </a:pPr>
            <a:r>
              <a:rPr lang="en-IN" b="1" i="0" dirty="0">
                <a:solidFill>
                  <a:srgbClr val="000000"/>
                </a:solidFill>
                <a:effectLst/>
                <a:latin typeface="book antiqua" panose="02040602050305030304" pitchFamily="18" charset="0"/>
              </a:rPr>
              <a:t>  ★ PH sensor</a:t>
            </a:r>
            <a:endParaRPr lang="en-IN" b="1" i="0" dirty="0">
              <a:solidFill>
                <a:srgbClr val="333333"/>
              </a:solidFill>
              <a:effectLst/>
              <a:latin typeface="inherit"/>
            </a:endParaRPr>
          </a:p>
          <a:p>
            <a:pPr marL="0" indent="0" fontAlgn="base">
              <a:buNone/>
            </a:pPr>
            <a:r>
              <a:rPr lang="en-IN" sz="2900" b="1" i="0" dirty="0">
                <a:solidFill>
                  <a:srgbClr val="333333"/>
                </a:solidFill>
                <a:effectLst/>
                <a:latin typeface="inherit"/>
              </a:rPr>
              <a:t>SOFTWARE REQUIRED</a:t>
            </a:r>
            <a:endParaRPr lang="en-IN" sz="2900" b="1" i="0" dirty="0">
              <a:solidFill>
                <a:srgbClr val="333333"/>
              </a:solidFill>
              <a:effectLst/>
              <a:latin typeface="Montserrat" panose="02000000000000000000" pitchFamily="2" charset="0"/>
            </a:endParaRPr>
          </a:p>
          <a:p>
            <a:pPr marL="0" indent="0" fontAlgn="base">
              <a:buNone/>
            </a:pPr>
            <a:r>
              <a:rPr lang="en-IN" b="1" dirty="0">
                <a:solidFill>
                  <a:srgbClr val="000000"/>
                </a:solidFill>
                <a:latin typeface="book antiqua" panose="02040602050305030304" pitchFamily="18" charset="0"/>
              </a:rPr>
              <a:t>  ★ Thingspeak </a:t>
            </a:r>
            <a:r>
              <a:rPr lang="en-IN" b="1" i="0" dirty="0">
                <a:solidFill>
                  <a:srgbClr val="000000"/>
                </a:solidFill>
                <a:effectLst/>
                <a:latin typeface="book antiqua" panose="02040602050305030304" pitchFamily="18" charset="0"/>
              </a:rPr>
              <a:t>cloud</a:t>
            </a:r>
            <a:endParaRPr lang="en-IN" b="1" i="0" dirty="0">
              <a:solidFill>
                <a:srgbClr val="333333"/>
              </a:solidFill>
              <a:effectLst/>
              <a:latin typeface="inherit"/>
            </a:endParaRPr>
          </a:p>
          <a:p>
            <a:pPr marL="0" indent="0" fontAlgn="base">
              <a:buNone/>
            </a:pPr>
            <a:r>
              <a:rPr lang="en-IN" b="1" dirty="0">
                <a:solidFill>
                  <a:srgbClr val="000000"/>
                </a:solidFill>
                <a:latin typeface="book antiqua" panose="02040602050305030304" pitchFamily="18" charset="0"/>
              </a:rPr>
              <a:t>  ★ </a:t>
            </a:r>
            <a:r>
              <a:rPr lang="en-IN" b="1" i="0" dirty="0">
                <a:solidFill>
                  <a:srgbClr val="000000"/>
                </a:solidFill>
                <a:effectLst/>
                <a:latin typeface="book antiqua" panose="02040602050305030304" pitchFamily="18" charset="0"/>
              </a:rPr>
              <a:t>Raspbian– Jessie</a:t>
            </a:r>
            <a:endParaRPr lang="en-IN" b="1" i="0" dirty="0">
              <a:solidFill>
                <a:srgbClr val="333333"/>
              </a:solidFill>
              <a:effectLst/>
              <a:latin typeface="inherit"/>
            </a:endParaRPr>
          </a:p>
          <a:p>
            <a:pPr marL="0" indent="0" fontAlgn="base">
              <a:buNone/>
            </a:pPr>
            <a:r>
              <a:rPr lang="en-IN" b="1" i="0" dirty="0">
                <a:solidFill>
                  <a:srgbClr val="000000"/>
                </a:solidFill>
                <a:effectLst/>
                <a:latin typeface="book antiqua" panose="02040602050305030304" pitchFamily="18" charset="0"/>
              </a:rPr>
              <a:t>  ★ Python</a:t>
            </a:r>
            <a:endParaRPr lang="en-IN" b="1" i="0" dirty="0">
              <a:solidFill>
                <a:srgbClr val="333333"/>
              </a:solidFill>
              <a:effectLst/>
              <a:latin typeface="inherit"/>
            </a:endParaRPr>
          </a:p>
          <a:p>
            <a:endParaRPr lang="en-US" dirty="0"/>
          </a:p>
        </p:txBody>
      </p:sp>
    </p:spTree>
    <p:extLst>
      <p:ext uri="{BB962C8B-B14F-4D97-AF65-F5344CB8AC3E}">
        <p14:creationId xmlns:p14="http://schemas.microsoft.com/office/powerpoint/2010/main" val="59536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FAA4945-AFA5-B294-15A9-9535130B3A27}"/>
              </a:ext>
            </a:extLst>
          </p:cNvPr>
          <p:cNvPicPr>
            <a:picLocks noGrp="1" noChangeAspect="1"/>
          </p:cNvPicPr>
          <p:nvPr>
            <p:ph idx="1"/>
          </p:nvPr>
        </p:nvPicPr>
        <p:blipFill>
          <a:blip r:embed="rId2"/>
          <a:stretch>
            <a:fillRect/>
          </a:stretch>
        </p:blipFill>
        <p:spPr>
          <a:xfrm>
            <a:off x="5418138" y="1277719"/>
            <a:ext cx="5470525" cy="4302563"/>
          </a:xfrm>
        </p:spPr>
      </p:pic>
      <p:sp>
        <p:nvSpPr>
          <p:cNvPr id="12" name="Text Placeholder 11">
            <a:extLst>
              <a:ext uri="{FF2B5EF4-FFF2-40B4-BE49-F238E27FC236}">
                <a16:creationId xmlns:a16="http://schemas.microsoft.com/office/drawing/2014/main" id="{3D424B58-2B53-9029-9F9A-7D36313B6468}"/>
              </a:ext>
            </a:extLst>
          </p:cNvPr>
          <p:cNvSpPr>
            <a:spLocks noGrp="1"/>
          </p:cNvSpPr>
          <p:nvPr>
            <p:ph type="body" sz="half" idx="2"/>
          </p:nvPr>
        </p:nvSpPr>
        <p:spPr>
          <a:xfrm>
            <a:off x="1303337" y="928850"/>
            <a:ext cx="3706814" cy="4826532"/>
          </a:xfrm>
          <a:solidFill>
            <a:schemeClr val="bg1"/>
          </a:solidFill>
        </p:spPr>
        <p:txBody>
          <a:bodyPr>
            <a:normAutofit/>
          </a:bodyPr>
          <a:lstStyle/>
          <a:p>
            <a:r>
              <a:rPr lang="en-IN" dirty="0"/>
              <a:t>  </a:t>
            </a:r>
            <a:r>
              <a:rPr lang="en-US" sz="1200" dirty="0">
                <a:latin typeface="Calibri" panose="020F0502020204030204" pitchFamily="34" charset="0"/>
              </a:rPr>
              <a:t>Raspberry Pi3 Model B is a small sized single board </a:t>
            </a:r>
            <a:r>
              <a:rPr lang="en-IN" sz="1200" dirty="0">
                <a:latin typeface="Calibri" panose="020F0502020204030204" pitchFamily="34" charset="0"/>
              </a:rPr>
              <a:t>  </a:t>
            </a:r>
            <a:r>
              <a:rPr lang="en-US" sz="1200" dirty="0">
                <a:latin typeface="Calibri" panose="020F0502020204030204" pitchFamily="34" charset="0"/>
              </a:rPr>
              <a:t>computer which</a:t>
            </a:r>
            <a:r>
              <a:rPr lang="en-IN" sz="1200" dirty="0">
                <a:latin typeface="Calibri" panose="020F0502020204030204" pitchFamily="34" charset="0"/>
              </a:rPr>
              <a:t>  </a:t>
            </a:r>
            <a:r>
              <a:rPr lang="en-IN" sz="1200" dirty="0" err="1">
                <a:latin typeface="Calibri" panose="020F0502020204030204" pitchFamily="34" charset="0"/>
              </a:rPr>
              <a:t>i</a:t>
            </a:r>
            <a:r>
              <a:rPr lang="en-US" sz="1200" dirty="0">
                <a:latin typeface="Calibri" panose="020F0502020204030204" pitchFamily="34" charset="0"/>
              </a:rPr>
              <a:t>s</a:t>
            </a:r>
            <a:r>
              <a:rPr lang="en-IN" sz="1200" dirty="0">
                <a:latin typeface="Calibri" panose="020F0502020204030204" pitchFamily="34" charset="0"/>
              </a:rPr>
              <a:t> </a:t>
            </a:r>
            <a:r>
              <a:rPr lang="en-US" sz="1200" dirty="0">
                <a:latin typeface="Calibri" panose="020F0502020204030204" pitchFamily="34" charset="0"/>
              </a:rPr>
              <a:t>capable of doing the entire job that an average desktop computer does Like spread sheets, word processing, Internet, Programming, Games</a:t>
            </a:r>
            <a:r>
              <a:rPr lang="en-IN" sz="1200" dirty="0">
                <a:latin typeface="Calibri" panose="020F0502020204030204" pitchFamily="34" charset="0"/>
              </a:rPr>
              <a:t> </a:t>
            </a:r>
            <a:r>
              <a:rPr lang="en-US" sz="1200" dirty="0">
                <a:latin typeface="Calibri" panose="020F0502020204030204" pitchFamily="34" charset="0"/>
              </a:rPr>
              <a:t>etc.Raspberry Pi3ModelB Built on the latest Broadcom 2837 ARMv8 64bit processor, the new generation Raspberry Pi3 Model B is faster and more powerful than its predecessors. With built-in wireless and Bluetooth connectivity, it becomes the ideal IoT ready solution.It consists of 1.2GHz QUAD Core Broadcom BCM2837 64bit ARMv8 processor,BCM43438 Wi-Fi on board, Bluetooth Low Energy (BLE) on board,1GB RAM,4x USB 2 ports,40pin extended GPIO,HDMI and  video output.</a:t>
            </a:r>
            <a:endParaRPr lang="en-IN" sz="1200" dirty="0">
              <a:latin typeface="Calibri" panose="020F0502020204030204" pitchFamily="34" charset="0"/>
            </a:endParaRPr>
          </a:p>
          <a:p>
            <a:r>
              <a:rPr lang="en-IN" sz="1200" dirty="0">
                <a:latin typeface="Calibri" panose="020F0502020204030204" pitchFamily="34" charset="0"/>
              </a:rPr>
              <a:t>.       Raspberry Pi3Model B runs on Linux kernel based operating systems. It boots and runs from the SD card. It does not have any internal memory other than the ROM. It has an SD card slot which is capable of reading up to 32 GB. The GPIO pins of the raspberry Pi3 Model B are programmed using Python programming language. The I/O devices like sensors are given to GPIO pins whenever needed. 5.2 GPIO One powerful feature of the Raspberry Pi3 Mod</a:t>
            </a:r>
          </a:p>
          <a:p>
            <a:endParaRPr lang="en-US" sz="900" dirty="0">
              <a:latin typeface="Calibri" panose="020F0502020204030204" pitchFamily="34" charset="0"/>
            </a:endParaRPr>
          </a:p>
        </p:txBody>
      </p:sp>
    </p:spTree>
    <p:extLst>
      <p:ext uri="{BB962C8B-B14F-4D97-AF65-F5344CB8AC3E}">
        <p14:creationId xmlns:p14="http://schemas.microsoft.com/office/powerpoint/2010/main" val="1156023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DEVELOPMENT</vt:lpstr>
      <vt:lpstr>Group-1 </vt:lpstr>
      <vt:lpstr>Introduction to python</vt:lpstr>
      <vt:lpstr>PowerPoint Presentation</vt:lpstr>
      <vt:lpstr>PowerPoint Presentation</vt:lpstr>
      <vt:lpstr>Raspberry pi</vt:lpstr>
      <vt:lpstr>PowerPoint Presentation</vt:lpstr>
      <vt:lpstr>PowerPoint Presentation</vt:lpstr>
      <vt:lpstr>PowerPoint Presentation</vt:lpstr>
      <vt:lpstr>PowerPoint Presentation</vt:lpstr>
      <vt:lpstr>PowerPoint Presentation</vt:lpstr>
      <vt:lpstr>PowerPoint Presentation</vt:lpstr>
      <vt:lpstr>Introduction to cloud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dc:title>
  <dc:creator>Guest User</dc:creator>
  <cp:lastModifiedBy>parthiban451974@gmail.com</cp:lastModifiedBy>
  <cp:revision>6</cp:revision>
  <dcterms:created xsi:type="dcterms:W3CDTF">2023-10-15T06:03:46Z</dcterms:created>
  <dcterms:modified xsi:type="dcterms:W3CDTF">2023-10-15T13:43:16Z</dcterms:modified>
</cp:coreProperties>
</file>