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0" r:id="rId3"/>
    <p:sldId id="257" r:id="rId4"/>
    <p:sldId id="265" r:id="rId5"/>
    <p:sldId id="258" r:id="rId6"/>
    <p:sldId id="261" r:id="rId7"/>
    <p:sldId id="262" r:id="rId8"/>
    <p:sldId id="266" r:id="rId9"/>
    <p:sldId id="267" r:id="rId10"/>
    <p:sldId id="268" r:id="rId11"/>
    <p:sldId id="269" r:id="rId12"/>
    <p:sldId id="259" r:id="rId13"/>
    <p:sldId id="271"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6" d="100"/>
          <a:sy n="66" d="100"/>
        </p:scale>
        <p:origin x="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7E73D-9145-4448-90FA-BB99525CF4F6}" type="datetimeFigureOut">
              <a:rPr lang="en-US" smtClean="0"/>
              <a:t>5/28/2018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65ED2-9A8D-A04E-AFCB-F173559AC5CF}" type="slidenum">
              <a:rPr lang="en-US" smtClean="0"/>
              <a:t>‹#›</a:t>
            </a:fld>
            <a:endParaRPr lang="en-US"/>
          </a:p>
        </p:txBody>
      </p:sp>
    </p:spTree>
    <p:extLst>
      <p:ext uri="{BB962C8B-B14F-4D97-AF65-F5344CB8AC3E}">
        <p14:creationId xmlns:p14="http://schemas.microsoft.com/office/powerpoint/2010/main" val="212809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5/28/2018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5/28/2018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5/28/2018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5/28/2018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5/28/2018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31" y="1857986"/>
            <a:ext cx="11256885" cy="701336"/>
          </a:xfrm>
        </p:spPr>
        <p:txBody>
          <a:bodyPr>
            <a:noAutofit/>
          </a:bodyPr>
          <a:lstStyle/>
          <a:p>
            <a:pPr algn="ctr"/>
            <a:r>
              <a:rPr lang="en-US" sz="44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Rate my code</a:t>
            </a:r>
            <a:endParaRPr lang="en-IN" sz="4400" dirty="0"/>
          </a:p>
        </p:txBody>
      </p:sp>
    </p:spTree>
    <p:extLst>
      <p:ext uri="{BB962C8B-B14F-4D97-AF65-F5344CB8AC3E}">
        <p14:creationId xmlns:p14="http://schemas.microsoft.com/office/powerpoint/2010/main" val="267538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Candidate Rating using </a:t>
            </a:r>
            <a:r>
              <a:rPr lang="en-IN" sz="4400" dirty="0" err="1">
                <a:latin typeface="Times New Roman" panose="02020603050405020304" pitchFamily="18" charset="0"/>
                <a:cs typeface="Times New Roman" panose="02020603050405020304" pitchFamily="18" charset="0"/>
              </a:rPr>
              <a:t>elo</a:t>
            </a:r>
            <a:r>
              <a:rPr lang="en-IN" sz="4400" dirty="0">
                <a:latin typeface="Times New Roman" panose="02020603050405020304" pitchFamily="18" charset="0"/>
                <a:cs typeface="Times New Roman" panose="02020603050405020304" pitchFamily="18" charset="0"/>
              </a:rPr>
              <a:t> rating</a:t>
            </a:r>
          </a:p>
        </p:txBody>
      </p:sp>
      <p:sp>
        <p:nvSpPr>
          <p:cNvPr id="3" name="Content Placeholder 2"/>
          <p:cNvSpPr>
            <a:spLocks noGrp="1"/>
          </p:cNvSpPr>
          <p:nvPr>
            <p:ph idx="1"/>
          </p:nvPr>
        </p:nvSpPr>
        <p:spPr>
          <a:xfrm>
            <a:off x="581192" y="2180496"/>
            <a:ext cx="11199476" cy="4113772"/>
          </a:xfrm>
        </p:spPr>
        <p:txBody>
          <a:bodyPr>
            <a:normAutofit/>
          </a:bodyPr>
          <a:lstStyle/>
          <a:p>
            <a:pPr marL="406389" algn="just">
              <a:buClr>
                <a:schemeClr val="dk1"/>
              </a:buClr>
              <a:buSzPts val="1100"/>
            </a:pPr>
            <a:r>
              <a:rPr lang="en-US" sz="2000" dirty="0" err="1">
                <a:solidFill>
                  <a:schemeClr val="dk1"/>
                </a:solidFill>
                <a:ea typeface="Arial Narrow"/>
                <a:cs typeface="Arial Narrow"/>
                <a:sym typeface="Arial Narrow"/>
              </a:rPr>
              <a:t>Elo</a:t>
            </a:r>
            <a:r>
              <a:rPr lang="en-US" sz="2000" dirty="0">
                <a:solidFill>
                  <a:schemeClr val="dk1"/>
                </a:solidFill>
                <a:ea typeface="Arial Narrow"/>
                <a:cs typeface="Arial Narrow"/>
                <a:sym typeface="Arial Narrow"/>
              </a:rPr>
              <a:t> rating system is used to calculate a candidate’s rank and their relative skill levels. </a:t>
            </a:r>
          </a:p>
          <a:p>
            <a:pPr marL="406389" algn="just">
              <a:buClr>
                <a:schemeClr val="dk1"/>
              </a:buClr>
              <a:buSzPts val="1100"/>
            </a:pPr>
            <a:r>
              <a:rPr lang="en-US" sz="2000" dirty="0">
                <a:solidFill>
                  <a:schemeClr val="dk1"/>
                </a:solidFill>
                <a:ea typeface="Arial Narrow"/>
                <a:cs typeface="Arial Narrow"/>
                <a:sym typeface="Arial Narrow"/>
              </a:rPr>
              <a:t>The formula used to calculate is:</a:t>
            </a:r>
          </a:p>
          <a:p>
            <a:pPr marL="100389" indent="0" algn="just">
              <a:buClr>
                <a:schemeClr val="dk1"/>
              </a:buClr>
              <a:buSzPts val="1100"/>
              <a:buNone/>
            </a:pPr>
            <a:endParaRPr lang="en-US" sz="2000" dirty="0">
              <a:solidFill>
                <a:schemeClr val="dk1"/>
              </a:solidFill>
              <a:ea typeface="Arial Narrow"/>
              <a:cs typeface="Arial Narrow"/>
              <a:sym typeface="Arial Narrow"/>
            </a:endParaRPr>
          </a:p>
          <a:p>
            <a:pPr marL="406389" algn="just">
              <a:buClr>
                <a:schemeClr val="dk1"/>
              </a:buClr>
              <a:buSzPts val="1100"/>
            </a:pPr>
            <a:r>
              <a:rPr lang="en-US" sz="2000" dirty="0">
                <a:solidFill>
                  <a:schemeClr val="dk1"/>
                </a:solidFill>
                <a:ea typeface="Arial Narrow"/>
                <a:cs typeface="Arial Narrow"/>
                <a:sym typeface="Arial Narrow"/>
              </a:rPr>
              <a:t>All users start with initial rating of 1500.</a:t>
            </a:r>
          </a:p>
          <a:p>
            <a:pPr marL="406389" algn="just">
              <a:buClr>
                <a:schemeClr val="dk1"/>
              </a:buClr>
              <a:buSzPts val="1100"/>
            </a:pPr>
            <a:r>
              <a:rPr lang="en-US" sz="2000" dirty="0">
                <a:solidFill>
                  <a:schemeClr val="dk1"/>
                </a:solidFill>
                <a:ea typeface="Arial Narrow"/>
                <a:cs typeface="Arial Narrow"/>
                <a:sym typeface="Arial Narrow"/>
              </a:rPr>
              <a:t>If the candidate’s actual rank in the contest is better than the expected rank, the rating will increase, or else will decrease.</a:t>
            </a:r>
          </a:p>
          <a:p>
            <a:pPr marL="406389" algn="just">
              <a:buClr>
                <a:schemeClr val="dk1"/>
              </a:buClr>
              <a:buSzPts val="1100"/>
            </a:pPr>
            <a:r>
              <a:rPr lang="en-US" sz="2000" dirty="0">
                <a:solidFill>
                  <a:schemeClr val="dk1"/>
                </a:solidFill>
                <a:ea typeface="Arial Narrow"/>
                <a:cs typeface="Arial Narrow"/>
                <a:sym typeface="Arial Narrow"/>
              </a:rPr>
              <a:t>Candidate earns points by solving coding problems, which are counted towards calculating their ranking.</a:t>
            </a:r>
          </a:p>
          <a:p>
            <a:pPr marL="406389" algn="just">
              <a:buClr>
                <a:schemeClr val="dk1"/>
              </a:buClr>
              <a:buSzPts val="1100"/>
            </a:pPr>
            <a:r>
              <a:rPr lang="en-US" sz="2000" dirty="0">
                <a:solidFill>
                  <a:schemeClr val="dk1"/>
                </a:solidFill>
                <a:ea typeface="Arial Narrow"/>
                <a:cs typeface="Arial Narrow"/>
                <a:sym typeface="Arial Narrow"/>
              </a:rPr>
              <a:t>The problem repository is classified into three categories and points are allotted accordingly: </a:t>
            </a:r>
          </a:p>
          <a:p>
            <a:pPr marL="100389" indent="0" algn="just">
              <a:buClr>
                <a:schemeClr val="dk1"/>
              </a:buClr>
              <a:buSzPts val="1100"/>
              <a:buNone/>
            </a:pPr>
            <a:r>
              <a:rPr lang="en-US" sz="2000" dirty="0">
                <a:solidFill>
                  <a:schemeClr val="dk1"/>
                </a:solidFill>
                <a:ea typeface="Arial Narrow"/>
                <a:cs typeface="Arial Narrow"/>
                <a:sym typeface="Arial Narrow"/>
              </a:rPr>
              <a:t>	Easy- 5 points, Medium- 10 points, and Difficult- 15 points.</a:t>
            </a:r>
          </a:p>
        </p:txBody>
      </p:sp>
      <p:pic>
        <p:nvPicPr>
          <p:cNvPr id="5" name="Shape 187"/>
          <p:cNvPicPr/>
          <p:nvPr/>
        </p:nvPicPr>
        <p:blipFill rotWithShape="1">
          <a:blip r:embed="rId2">
            <a:alphaModFix/>
          </a:blip>
          <a:srcRect l="1" r="1823"/>
          <a:stretch/>
        </p:blipFill>
        <p:spPr bwMode="auto">
          <a:xfrm>
            <a:off x="5379867" y="3009531"/>
            <a:ext cx="1988598" cy="4971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261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Performance testing timeline</a:t>
            </a:r>
          </a:p>
        </p:txBody>
      </p:sp>
      <p:pic>
        <p:nvPicPr>
          <p:cNvPr id="4" name="Picture 3"/>
          <p:cNvPicPr>
            <a:picLocks noChangeAspect="1"/>
          </p:cNvPicPr>
          <p:nvPr/>
        </p:nvPicPr>
        <p:blipFill rotWithShape="1">
          <a:blip r:embed="rId2"/>
          <a:srcRect t="9603" r="610"/>
          <a:stretch/>
        </p:blipFill>
        <p:spPr>
          <a:xfrm>
            <a:off x="1802167" y="2483885"/>
            <a:ext cx="8797771" cy="3568338"/>
          </a:xfrm>
          <a:prstGeom prst="rect">
            <a:avLst/>
          </a:prstGeom>
        </p:spPr>
      </p:pic>
    </p:spTree>
    <p:extLst>
      <p:ext uri="{BB962C8B-B14F-4D97-AF65-F5344CB8AC3E}">
        <p14:creationId xmlns:p14="http://schemas.microsoft.com/office/powerpoint/2010/main" val="313999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581192" y="2180496"/>
            <a:ext cx="11199476" cy="4113772"/>
          </a:xfrm>
        </p:spPr>
        <p:txBody>
          <a:bodyPr>
            <a:normAutofit/>
          </a:bodyPr>
          <a:lstStyle/>
          <a:p>
            <a:r>
              <a:rPr lang="en-US" sz="2400" dirty="0"/>
              <a:t>Candidates have a platform where they can build their profile and get their skills evaluated to generate a reputation score. </a:t>
            </a:r>
          </a:p>
          <a:p>
            <a:r>
              <a:rPr lang="en-US" sz="2400" dirty="0"/>
              <a:t>The progress can be tracked with a timeline chart for the candidate to keep a track of their activities. </a:t>
            </a:r>
          </a:p>
          <a:p>
            <a:r>
              <a:rPr lang="en-US" sz="2400" dirty="0"/>
              <a:t>Employers can find out the most appropriate candidate for the job requirement by viewing their activities and progress of skill set. </a:t>
            </a:r>
            <a:endParaRPr lang="en-IN" sz="2400" dirty="0"/>
          </a:p>
        </p:txBody>
      </p:sp>
    </p:spTree>
    <p:extLst>
      <p:ext uri="{BB962C8B-B14F-4D97-AF65-F5344CB8AC3E}">
        <p14:creationId xmlns:p14="http://schemas.microsoft.com/office/powerpoint/2010/main" val="165714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idx="1"/>
          </p:nvPr>
        </p:nvSpPr>
        <p:spPr>
          <a:xfrm>
            <a:off x="581192" y="2180496"/>
            <a:ext cx="11199476" cy="4113772"/>
          </a:xfrm>
        </p:spPr>
        <p:txBody>
          <a:bodyPr>
            <a:normAutofit/>
          </a:bodyPr>
          <a:lstStyle/>
          <a:p>
            <a:r>
              <a:rPr lang="en-US" sz="2400" dirty="0"/>
              <a:t>The platform presently is available for only python language, more languages can be added in future. </a:t>
            </a:r>
          </a:p>
          <a:p>
            <a:r>
              <a:rPr lang="en-US" sz="2400" dirty="0"/>
              <a:t>Feature such as, candidates position when compared to others in terms of the runtime of their code can be shown in graphical form.</a:t>
            </a:r>
          </a:p>
          <a:p>
            <a:r>
              <a:rPr lang="en-US" sz="2400" dirty="0"/>
              <a:t>To provide facility to the candidate to add questions along with test cases to the application. </a:t>
            </a:r>
            <a:endParaRPr lang="en-IN" sz="2400" dirty="0"/>
          </a:p>
        </p:txBody>
      </p:sp>
    </p:spTree>
    <p:extLst>
      <p:ext uri="{BB962C8B-B14F-4D97-AF65-F5344CB8AC3E}">
        <p14:creationId xmlns:p14="http://schemas.microsoft.com/office/powerpoint/2010/main" val="107330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81192" y="1899822"/>
            <a:ext cx="11199476" cy="4842769"/>
          </a:xfrm>
        </p:spPr>
        <p:txBody>
          <a:bodyPr>
            <a:noAutofit/>
          </a:bodyPr>
          <a:lstStyle/>
          <a:p>
            <a:pPr marL="0" indent="0">
              <a:buNone/>
            </a:pPr>
            <a:r>
              <a:rPr lang="en-US" sz="1400" dirty="0"/>
              <a:t>1. </a:t>
            </a:r>
            <a:r>
              <a:rPr lang="en-US" sz="1400" dirty="0" err="1"/>
              <a:t>Barstad</a:t>
            </a:r>
            <a:r>
              <a:rPr lang="en-US" sz="1400" dirty="0"/>
              <a:t>, Vera, Morten Goodwin, and </a:t>
            </a:r>
            <a:r>
              <a:rPr lang="en-US" sz="1400" dirty="0" err="1"/>
              <a:t>TerjeGjøsæter</a:t>
            </a:r>
            <a:r>
              <a:rPr lang="en-US" sz="1400" dirty="0"/>
              <a:t>. "Predicting Source Code Quality with Static Analysis and </a:t>
            </a:r>
            <a:r>
              <a:rPr lang="en-US" sz="1400" dirty="0" err="1"/>
              <a:t>MachineLearning</a:t>
            </a:r>
            <a:r>
              <a:rPr lang="en-US" sz="1400" dirty="0"/>
              <a:t>." </a:t>
            </a:r>
            <a:r>
              <a:rPr lang="en-US" sz="1400" i="1" dirty="0"/>
              <a:t>NIK</a:t>
            </a:r>
            <a:r>
              <a:rPr lang="en-US" sz="1400" dirty="0"/>
              <a:t>.2014. </a:t>
            </a:r>
          </a:p>
          <a:p>
            <a:pPr marL="0" indent="0">
              <a:buNone/>
            </a:pPr>
            <a:r>
              <a:rPr lang="en-US" sz="1400" dirty="0"/>
              <a:t>2. </a:t>
            </a:r>
            <a:r>
              <a:rPr lang="en-US" sz="1400" dirty="0" err="1"/>
              <a:t>Sonnek</a:t>
            </a:r>
            <a:r>
              <a:rPr lang="en-US" sz="1400" dirty="0"/>
              <a:t>, Jason D., and Jon B. </a:t>
            </a:r>
            <a:r>
              <a:rPr lang="en-US" sz="1400" dirty="0" err="1"/>
              <a:t>Weissman</a:t>
            </a:r>
            <a:r>
              <a:rPr lang="en-US" sz="1400" dirty="0"/>
              <a:t>. "A quantitative comparison of reputation systems in the grid." </a:t>
            </a:r>
            <a:r>
              <a:rPr lang="en-US" sz="1400" i="1" dirty="0"/>
              <a:t>Proceedings of the 6th IEEE/ACM International Workshop on Grid Computing</a:t>
            </a:r>
            <a:r>
              <a:rPr lang="en-US" sz="1400" dirty="0"/>
              <a:t>. IEEE Computer Society, 2005. </a:t>
            </a:r>
          </a:p>
          <a:p>
            <a:pPr marL="0" indent="0">
              <a:buNone/>
            </a:pPr>
            <a:r>
              <a:rPr lang="en-US" sz="1400" dirty="0"/>
              <a:t>3. </a:t>
            </a:r>
            <a:r>
              <a:rPr lang="en-US" sz="1400" dirty="0" err="1"/>
              <a:t>Lal</a:t>
            </a:r>
            <a:r>
              <a:rPr lang="en-US" sz="1400" dirty="0"/>
              <a:t>, Harsh, and Gaurav </a:t>
            </a:r>
            <a:r>
              <a:rPr lang="en-US" sz="1400" dirty="0" err="1"/>
              <a:t>Pahwa</a:t>
            </a:r>
            <a:r>
              <a:rPr lang="en-US" sz="1400" dirty="0"/>
              <a:t>. "Code review analysis of software system using machine learning techniques." </a:t>
            </a:r>
            <a:r>
              <a:rPr lang="en-US" sz="1400" i="1" dirty="0"/>
              <a:t>Intelligent Systems and Control (ISCO), 2017 11th International Conference on</a:t>
            </a:r>
            <a:r>
              <a:rPr lang="en-US" sz="1400" dirty="0"/>
              <a:t>. IEEE, 2017. </a:t>
            </a:r>
          </a:p>
          <a:p>
            <a:pPr marL="0" indent="0">
              <a:buNone/>
            </a:pPr>
            <a:r>
              <a:rPr lang="en-US" sz="1400" dirty="0"/>
              <a:t>4. </a:t>
            </a:r>
            <a:r>
              <a:rPr lang="en-US" sz="1400" dirty="0" err="1"/>
              <a:t>Koc</a:t>
            </a:r>
            <a:r>
              <a:rPr lang="en-US" sz="1400" dirty="0"/>
              <a:t>, </a:t>
            </a:r>
            <a:r>
              <a:rPr lang="en-US" sz="1400" dirty="0" err="1"/>
              <a:t>Ugur</a:t>
            </a:r>
            <a:r>
              <a:rPr lang="en-US" sz="1400" dirty="0"/>
              <a:t>, et al. "Learning a classifier for false positive error reports emitted by static code analysis tools." </a:t>
            </a:r>
            <a:r>
              <a:rPr lang="en-US" sz="1400" i="1" dirty="0"/>
              <a:t>Proceedings of the 1st ACM SIGPLAN International Workshop on Machine Learning and Programming Languages</a:t>
            </a:r>
            <a:r>
              <a:rPr lang="en-US" sz="1400" dirty="0"/>
              <a:t>. ACM, 2017. </a:t>
            </a:r>
          </a:p>
          <a:p>
            <a:pPr marL="0" indent="0">
              <a:buNone/>
            </a:pPr>
            <a:r>
              <a:rPr lang="en-US" sz="1400" dirty="0"/>
              <a:t>5. Lee, </a:t>
            </a:r>
            <a:r>
              <a:rPr lang="en-US" sz="1400" dirty="0" err="1"/>
              <a:t>JooYoung</a:t>
            </a:r>
            <a:r>
              <a:rPr lang="en-US" sz="1400" dirty="0"/>
              <a:t>. </a:t>
            </a:r>
            <a:r>
              <a:rPr lang="en-US" sz="1400" i="1" dirty="0"/>
              <a:t>Reputation computation in social networks and its applications</a:t>
            </a:r>
            <a:r>
              <a:rPr lang="en-US" sz="1400" dirty="0"/>
              <a:t>. Diss. Syracuse University, 2014. </a:t>
            </a:r>
          </a:p>
          <a:p>
            <a:pPr marL="0" indent="0">
              <a:buNone/>
            </a:pPr>
            <a:r>
              <a:rPr lang="en-US" sz="1400" dirty="0"/>
              <a:t>6. </a:t>
            </a:r>
            <a:r>
              <a:rPr lang="en-US" sz="1400" dirty="0" err="1"/>
              <a:t>Deniz</a:t>
            </a:r>
            <a:r>
              <a:rPr lang="en-US" sz="1400" dirty="0"/>
              <a:t>, </a:t>
            </a:r>
            <a:r>
              <a:rPr lang="en-US" sz="1400" dirty="0" err="1"/>
              <a:t>Berkhan</a:t>
            </a:r>
            <a:r>
              <a:rPr lang="en-US" sz="1400" dirty="0"/>
              <a:t>. "Software component score: measuring software component quality using static code analysis." </a:t>
            </a:r>
            <a:r>
              <a:rPr lang="en-US" sz="1400" i="1" dirty="0"/>
              <a:t>International Conference on Computational Science and Its Applications</a:t>
            </a:r>
            <a:r>
              <a:rPr lang="en-US" sz="1400" dirty="0"/>
              <a:t>. Springer, Cham, 2015. </a:t>
            </a:r>
          </a:p>
          <a:p>
            <a:pPr marL="0" indent="0">
              <a:buNone/>
            </a:pPr>
            <a:r>
              <a:rPr lang="en-US" sz="1400" dirty="0"/>
              <a:t>7. </a:t>
            </a:r>
            <a:r>
              <a:rPr lang="en-US" sz="1400" dirty="0" err="1"/>
              <a:t>Bickson</a:t>
            </a:r>
            <a:r>
              <a:rPr lang="en-US" sz="1400" dirty="0"/>
              <a:t>, Danny, Dahlia </a:t>
            </a:r>
            <a:r>
              <a:rPr lang="en-US" sz="1400" dirty="0" err="1"/>
              <a:t>Malkhi</a:t>
            </a:r>
            <a:r>
              <a:rPr lang="en-US" sz="1400" dirty="0"/>
              <a:t>, and </a:t>
            </a:r>
            <a:r>
              <a:rPr lang="en-US" sz="1400" dirty="0" err="1"/>
              <a:t>Lidong</a:t>
            </a:r>
            <a:r>
              <a:rPr lang="en-US" sz="1400" dirty="0"/>
              <a:t> Zhou. "Peer-to-Peer rating." </a:t>
            </a:r>
            <a:r>
              <a:rPr lang="en-US" sz="1400" i="1" dirty="0"/>
              <a:t>Peer-to-Peer Computing, 2007. P2P 2007. Seventh IEEE International Conference on</a:t>
            </a:r>
            <a:r>
              <a:rPr lang="en-US" sz="1400" dirty="0"/>
              <a:t>. IEEE, 2007. </a:t>
            </a:r>
          </a:p>
          <a:p>
            <a:pPr marL="0" indent="0">
              <a:buNone/>
            </a:pPr>
            <a:r>
              <a:rPr lang="en-US" sz="1400" dirty="0"/>
              <a:t>8. Greenwald, Amy, and John Wicks. "</a:t>
            </a:r>
            <a:r>
              <a:rPr lang="en-US" sz="1400" dirty="0" err="1"/>
              <a:t>QuickRank</a:t>
            </a:r>
            <a:r>
              <a:rPr lang="en-US" sz="1400" dirty="0"/>
              <a:t>: a recursive ranking algorithm." </a:t>
            </a:r>
            <a:r>
              <a:rPr lang="en-US" sz="1400" i="1" dirty="0"/>
              <a:t>Proceedings of the 1st International Workshop on Computational Social Choice</a:t>
            </a:r>
            <a:r>
              <a:rPr lang="en-US" sz="1400" dirty="0"/>
              <a:t>. 2006. </a:t>
            </a:r>
          </a:p>
          <a:p>
            <a:pPr marL="0" indent="0">
              <a:buNone/>
            </a:pPr>
            <a:r>
              <a:rPr lang="en-US" sz="1400" dirty="0"/>
              <a:t>9. </a:t>
            </a:r>
            <a:r>
              <a:rPr lang="en-US" sz="1400" dirty="0" err="1"/>
              <a:t>Meirelles</a:t>
            </a:r>
            <a:r>
              <a:rPr lang="en-US" sz="1400" dirty="0"/>
              <a:t>, Paulo, et al. "A study of the relationships between source code metrics and attractiveness in free software projects." </a:t>
            </a:r>
            <a:r>
              <a:rPr lang="en-US" sz="1400" i="1" dirty="0"/>
              <a:t>Software Engineering (SBES), 2010 Brazilian Symposium on</a:t>
            </a:r>
            <a:r>
              <a:rPr lang="en-US" sz="1400" dirty="0"/>
              <a:t>. IEEE, 2010. </a:t>
            </a:r>
          </a:p>
          <a:p>
            <a:pPr marL="0" indent="0">
              <a:buNone/>
            </a:pPr>
            <a:r>
              <a:rPr lang="en-US" sz="1400" dirty="0"/>
              <a:t>10. https://github.com/skygragon/leetcode-cli </a:t>
            </a:r>
          </a:p>
        </p:txBody>
      </p:sp>
    </p:spTree>
    <p:extLst>
      <p:ext uri="{BB962C8B-B14F-4D97-AF65-F5344CB8AC3E}">
        <p14:creationId xmlns:p14="http://schemas.microsoft.com/office/powerpoint/2010/main" val="139119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105" y="3112651"/>
            <a:ext cx="5340214" cy="1352817"/>
          </a:xfrm>
        </p:spPr>
        <p:txBody>
          <a:bodyPr>
            <a:noAutofit/>
          </a:bodyPr>
          <a:lstStyle/>
          <a:p>
            <a:pPr marL="0" indent="0" algn="ctr">
              <a:buNone/>
            </a:pPr>
            <a:r>
              <a:rPr lang="en-IN" sz="6000" dirty="0"/>
              <a:t>THANK YOU</a:t>
            </a:r>
          </a:p>
        </p:txBody>
      </p:sp>
    </p:spTree>
    <p:extLst>
      <p:ext uri="{BB962C8B-B14F-4D97-AF65-F5344CB8AC3E}">
        <p14:creationId xmlns:p14="http://schemas.microsoft.com/office/powerpoint/2010/main" val="16871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581192" y="2073963"/>
            <a:ext cx="11199476" cy="4522145"/>
          </a:xfrm>
        </p:spPr>
        <p:txBody>
          <a:bodyPr>
            <a:noAutofit/>
          </a:bodyPr>
          <a:lstStyle/>
          <a:p>
            <a:r>
              <a:rPr lang="en-IN" dirty="0"/>
              <a:t>Problem Statement</a:t>
            </a:r>
          </a:p>
          <a:p>
            <a:r>
              <a:rPr lang="en-IN" dirty="0"/>
              <a:t>Solution</a:t>
            </a:r>
          </a:p>
          <a:p>
            <a:r>
              <a:rPr lang="en-IN" dirty="0"/>
              <a:t>Project Architecture</a:t>
            </a:r>
          </a:p>
          <a:p>
            <a:r>
              <a:rPr lang="en-IN" dirty="0"/>
              <a:t>Technologies Used</a:t>
            </a:r>
          </a:p>
          <a:p>
            <a:r>
              <a:rPr lang="en-IN" dirty="0"/>
              <a:t>Use-Case Diagram</a:t>
            </a:r>
          </a:p>
          <a:p>
            <a:r>
              <a:rPr lang="en-IN" dirty="0"/>
              <a:t>Activity Diagram</a:t>
            </a:r>
          </a:p>
          <a:p>
            <a:r>
              <a:rPr lang="en-IN" dirty="0"/>
              <a:t>Static Code Analysis</a:t>
            </a:r>
          </a:p>
          <a:p>
            <a:r>
              <a:rPr lang="en-IN" dirty="0"/>
              <a:t>Candidate Rating using </a:t>
            </a:r>
            <a:r>
              <a:rPr lang="en-IN" dirty="0" err="1"/>
              <a:t>Elo</a:t>
            </a:r>
            <a:r>
              <a:rPr lang="en-IN" dirty="0"/>
              <a:t> Rating</a:t>
            </a:r>
          </a:p>
          <a:p>
            <a:r>
              <a:rPr lang="en-IN" dirty="0"/>
              <a:t>Performance Testing</a:t>
            </a:r>
          </a:p>
          <a:p>
            <a:r>
              <a:rPr lang="en-IN" dirty="0"/>
              <a:t>Conclusion</a:t>
            </a:r>
          </a:p>
          <a:p>
            <a:r>
              <a:rPr lang="en-IN" dirty="0"/>
              <a:t>Future Work</a:t>
            </a:r>
          </a:p>
        </p:txBody>
      </p:sp>
    </p:spTree>
    <p:extLst>
      <p:ext uri="{BB962C8B-B14F-4D97-AF65-F5344CB8AC3E}">
        <p14:creationId xmlns:p14="http://schemas.microsoft.com/office/powerpoint/2010/main" val="251286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581192" y="2180496"/>
            <a:ext cx="11199476" cy="4113772"/>
          </a:xfrm>
        </p:spPr>
        <p:txBody>
          <a:bodyPr>
            <a:normAutofit/>
          </a:bodyPr>
          <a:lstStyle/>
          <a:p>
            <a:r>
              <a:rPr lang="en-US" sz="2400" dirty="0"/>
              <a:t>The traditional approach of recruiting candidates is not enough to evaluate the candidate as they do not give complete information about the candidate’s actual work experience which is crucial for the job posted.</a:t>
            </a:r>
            <a:endParaRPr lang="en-IN" sz="2400" dirty="0"/>
          </a:p>
          <a:p>
            <a:r>
              <a:rPr lang="en-US" sz="2400" dirty="0"/>
              <a:t>It is an issue for candidates to demonstrate their competency through a resume and would want to highlight their experience over the course of time in a single space.</a:t>
            </a:r>
          </a:p>
          <a:p>
            <a:r>
              <a:rPr lang="en-US" sz="2400" dirty="0"/>
              <a:t>Employers do not get an opportunity to choose the right candidate for their job requirements based on their work experience.</a:t>
            </a:r>
          </a:p>
        </p:txBody>
      </p:sp>
    </p:spTree>
    <p:extLst>
      <p:ext uri="{BB962C8B-B14F-4D97-AF65-F5344CB8AC3E}">
        <p14:creationId xmlns:p14="http://schemas.microsoft.com/office/powerpoint/2010/main" val="252727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solution</a:t>
            </a:r>
          </a:p>
        </p:txBody>
      </p:sp>
      <p:sp>
        <p:nvSpPr>
          <p:cNvPr id="3" name="Content Placeholder 2"/>
          <p:cNvSpPr>
            <a:spLocks noGrp="1"/>
          </p:cNvSpPr>
          <p:nvPr>
            <p:ph idx="1"/>
          </p:nvPr>
        </p:nvSpPr>
        <p:spPr>
          <a:xfrm>
            <a:off x="581192" y="2180496"/>
            <a:ext cx="11199476" cy="4113772"/>
          </a:xfrm>
        </p:spPr>
        <p:txBody>
          <a:bodyPr>
            <a:normAutofit/>
          </a:bodyPr>
          <a:lstStyle/>
          <a:p>
            <a:r>
              <a:rPr lang="en-US" sz="2000" dirty="0"/>
              <a:t>Our platform, for candidates, provides a way to showcase their competency backed up by well-analyzed performance metrics. </a:t>
            </a:r>
          </a:p>
          <a:p>
            <a:r>
              <a:rPr lang="en-US" sz="2000" dirty="0"/>
              <a:t>Candidate gets a reputation score based on their coding skills evaluated on the code submitted through coding challenges on the platform. </a:t>
            </a:r>
          </a:p>
          <a:p>
            <a:r>
              <a:rPr lang="en-US" sz="2000" dirty="0"/>
              <a:t>We have developed a machine learning model which predicts the code quality based on the quality metrics provided by the static code analyzer. Naïve Bayes classification method is used to evaluate how good the candidate’s coding skill is.</a:t>
            </a:r>
          </a:p>
          <a:p>
            <a:r>
              <a:rPr lang="en-US" sz="2000" dirty="0"/>
              <a:t>A reputation score is built using </a:t>
            </a:r>
            <a:r>
              <a:rPr lang="en-US" sz="2000" dirty="0" err="1"/>
              <a:t>Elo</a:t>
            </a:r>
            <a:r>
              <a:rPr lang="en-US" sz="2000" dirty="0"/>
              <a:t> rating system which is used to rank and rate candidates in comparison with other candidates.</a:t>
            </a:r>
          </a:p>
          <a:p>
            <a:r>
              <a:rPr lang="en-US" sz="2000" dirty="0"/>
              <a:t>Employers can look into candidate’s progress in the domain, validate and verify them for the job.</a:t>
            </a:r>
          </a:p>
        </p:txBody>
      </p:sp>
    </p:spTree>
    <p:extLst>
      <p:ext uri="{BB962C8B-B14F-4D97-AF65-F5344CB8AC3E}">
        <p14:creationId xmlns:p14="http://schemas.microsoft.com/office/powerpoint/2010/main" val="393445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Project architecture</a:t>
            </a:r>
          </a:p>
        </p:txBody>
      </p:sp>
      <p:pic>
        <p:nvPicPr>
          <p:cNvPr id="5" name="Content Placeholder 4"/>
          <p:cNvPicPr>
            <a:picLocks noGrp="1" noChangeAspect="1"/>
          </p:cNvPicPr>
          <p:nvPr>
            <p:ph idx="1"/>
          </p:nvPr>
        </p:nvPicPr>
        <p:blipFill>
          <a:blip r:embed="rId2"/>
          <a:stretch>
            <a:fillRect/>
          </a:stretch>
        </p:blipFill>
        <p:spPr>
          <a:xfrm>
            <a:off x="3320249" y="1870920"/>
            <a:ext cx="5388745" cy="4987080"/>
          </a:xfrm>
          <a:prstGeom prst="rect">
            <a:avLst/>
          </a:prstGeom>
        </p:spPr>
      </p:pic>
    </p:spTree>
    <p:extLst>
      <p:ext uri="{BB962C8B-B14F-4D97-AF65-F5344CB8AC3E}">
        <p14:creationId xmlns:p14="http://schemas.microsoft.com/office/powerpoint/2010/main" val="3086472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Technologies used</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850" y="2155259"/>
            <a:ext cx="1367161" cy="1367161"/>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7667" y="3814193"/>
            <a:ext cx="1580180" cy="105951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525" y="3915858"/>
            <a:ext cx="2485680" cy="1140968"/>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15491" t="29163" r="16745" b="34653"/>
          <a:stretch/>
        </p:blipFill>
        <p:spPr>
          <a:xfrm>
            <a:off x="581192" y="3961723"/>
            <a:ext cx="2517871" cy="856967"/>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2249" y="2217404"/>
            <a:ext cx="2263805" cy="1189948"/>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9098" y="1947375"/>
            <a:ext cx="1737064" cy="1737064"/>
          </a:xfrm>
          <a:prstGeom prst="rect">
            <a:avLst/>
          </a:prstGeom>
        </p:spPr>
      </p:pic>
      <p:pic>
        <p:nvPicPr>
          <p:cNvPr id="21" name="Picture 20"/>
          <p:cNvPicPr>
            <a:picLocks noChangeAspect="1"/>
          </p:cNvPicPr>
          <p:nvPr/>
        </p:nvPicPr>
        <p:blipFill rotWithShape="1">
          <a:blip r:embed="rId8">
            <a:extLst>
              <a:ext uri="{28A0092B-C50C-407E-A947-70E740481C1C}">
                <a14:useLocalDpi xmlns:a14="http://schemas.microsoft.com/office/drawing/2010/main" val="0"/>
              </a:ext>
            </a:extLst>
          </a:blip>
          <a:srcRect t="13179" b="15964"/>
          <a:stretch/>
        </p:blipFill>
        <p:spPr>
          <a:xfrm>
            <a:off x="2226921" y="5079714"/>
            <a:ext cx="2308604" cy="1476370"/>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02560" y="5403561"/>
            <a:ext cx="1455107" cy="873064"/>
          </a:xfrm>
          <a:prstGeom prst="rect">
            <a:avLst/>
          </a:prstGeom>
        </p:spPr>
      </p:pic>
    </p:spTree>
    <p:extLst>
      <p:ext uri="{BB962C8B-B14F-4D97-AF65-F5344CB8AC3E}">
        <p14:creationId xmlns:p14="http://schemas.microsoft.com/office/powerpoint/2010/main" val="98014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USE-case diagram</a:t>
            </a:r>
          </a:p>
        </p:txBody>
      </p:sp>
      <p:pic>
        <p:nvPicPr>
          <p:cNvPr id="4" name="Picture 3"/>
          <p:cNvPicPr>
            <a:picLocks noChangeAspect="1"/>
          </p:cNvPicPr>
          <p:nvPr/>
        </p:nvPicPr>
        <p:blipFill>
          <a:blip r:embed="rId2"/>
          <a:stretch>
            <a:fillRect/>
          </a:stretch>
        </p:blipFill>
        <p:spPr>
          <a:xfrm>
            <a:off x="2302944" y="1828801"/>
            <a:ext cx="6867541" cy="5029200"/>
          </a:xfrm>
          <a:prstGeom prst="rect">
            <a:avLst/>
          </a:prstGeom>
        </p:spPr>
      </p:pic>
    </p:spTree>
    <p:extLst>
      <p:ext uri="{BB962C8B-B14F-4D97-AF65-F5344CB8AC3E}">
        <p14:creationId xmlns:p14="http://schemas.microsoft.com/office/powerpoint/2010/main" val="87681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Activity diagram</a:t>
            </a:r>
          </a:p>
        </p:txBody>
      </p:sp>
      <p:pic>
        <p:nvPicPr>
          <p:cNvPr id="4" name="Picture 3"/>
          <p:cNvPicPr>
            <a:picLocks noChangeAspect="1"/>
          </p:cNvPicPr>
          <p:nvPr/>
        </p:nvPicPr>
        <p:blipFill>
          <a:blip r:embed="rId2"/>
          <a:stretch>
            <a:fillRect/>
          </a:stretch>
        </p:blipFill>
        <p:spPr>
          <a:xfrm>
            <a:off x="3284739" y="1819922"/>
            <a:ext cx="5308846" cy="5040777"/>
          </a:xfrm>
          <a:prstGeom prst="rect">
            <a:avLst/>
          </a:prstGeom>
        </p:spPr>
      </p:pic>
    </p:spTree>
    <p:extLst>
      <p:ext uri="{BB962C8B-B14F-4D97-AF65-F5344CB8AC3E}">
        <p14:creationId xmlns:p14="http://schemas.microsoft.com/office/powerpoint/2010/main" val="158147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Static code analysis</a:t>
            </a:r>
          </a:p>
        </p:txBody>
      </p:sp>
      <p:pic>
        <p:nvPicPr>
          <p:cNvPr id="4" name="Picture 3"/>
          <p:cNvPicPr>
            <a:picLocks noChangeAspect="1"/>
          </p:cNvPicPr>
          <p:nvPr/>
        </p:nvPicPr>
        <p:blipFill>
          <a:blip r:embed="rId2"/>
          <a:stretch>
            <a:fillRect/>
          </a:stretch>
        </p:blipFill>
        <p:spPr>
          <a:xfrm>
            <a:off x="7635109" y="2159268"/>
            <a:ext cx="3895800" cy="4356938"/>
          </a:xfrm>
          <a:prstGeom prst="rect">
            <a:avLst/>
          </a:prstGeom>
        </p:spPr>
      </p:pic>
      <p:sp>
        <p:nvSpPr>
          <p:cNvPr id="5" name="TextBox 4"/>
          <p:cNvSpPr txBox="1"/>
          <p:nvPr/>
        </p:nvSpPr>
        <p:spPr>
          <a:xfrm>
            <a:off x="581192" y="2115001"/>
            <a:ext cx="6596848" cy="4401205"/>
          </a:xfrm>
          <a:prstGeom prst="rect">
            <a:avLst/>
          </a:prstGeom>
          <a:noFill/>
        </p:spPr>
        <p:txBody>
          <a:bodyPr wrap="square" rtlCol="0">
            <a:spAutoFit/>
          </a:bodyPr>
          <a:lstStyle/>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Static Code Analysis is used to analyse the source code without executing the program. </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Radon (a python framework) is used to generate the static code analysis of the source code.</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It extracts code quality metrics which are used as feature input to Naive Bayes classifier.</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A machine learning model is developed and trained using Naive Bayes classification in order to find if the code is good or bad.</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PROMISE dataset is being used to train our model using </a:t>
            </a:r>
            <a:r>
              <a:rPr lang="en-IN" sz="2000" dirty="0" err="1">
                <a:solidFill>
                  <a:schemeClr val="dk1"/>
                </a:solidFill>
                <a:ea typeface="Arial Narrow"/>
                <a:cs typeface="Arial Narrow"/>
                <a:sym typeface="Arial Narrow"/>
              </a:rPr>
              <a:t>SparkML</a:t>
            </a:r>
            <a:r>
              <a:rPr lang="en-IN" sz="2000" dirty="0">
                <a:solidFill>
                  <a:schemeClr val="dk1"/>
                </a:solidFill>
                <a:ea typeface="Arial Narrow"/>
                <a:cs typeface="Arial Narrow"/>
                <a:sym typeface="Arial Narrow"/>
              </a:rPr>
              <a:t>.</a:t>
            </a:r>
          </a:p>
          <a:p>
            <a:pPr marL="342900" lvl="0" indent="-342900" algn="just">
              <a:buFont typeface="Arial" panose="020B0604020202020204" pitchFamily="34" charset="0"/>
              <a:buChar char="•"/>
            </a:pPr>
            <a:r>
              <a:rPr lang="en-IN" sz="2000" dirty="0">
                <a:solidFill>
                  <a:schemeClr val="dk1"/>
                </a:solidFill>
                <a:ea typeface="Arial Narrow"/>
                <a:cs typeface="Arial Narrow"/>
                <a:sym typeface="Arial Narrow"/>
              </a:rPr>
              <a:t>The trained model is deployed to predict code quality in real-time as the candidate submits the code to the platform.</a:t>
            </a:r>
            <a:endParaRPr lang="en-US" sz="2000" dirty="0"/>
          </a:p>
        </p:txBody>
      </p:sp>
    </p:spTree>
    <p:extLst>
      <p:ext uri="{BB962C8B-B14F-4D97-AF65-F5344CB8AC3E}">
        <p14:creationId xmlns:p14="http://schemas.microsoft.com/office/powerpoint/2010/main" val="86865810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698</TotalTime>
  <Words>908</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Narrow</vt:lpstr>
      <vt:lpstr>Calibri</vt:lpstr>
      <vt:lpstr>Gill Sans MT</vt:lpstr>
      <vt:lpstr>Times New Roman</vt:lpstr>
      <vt:lpstr>Wingdings 2</vt:lpstr>
      <vt:lpstr>Dividend</vt:lpstr>
      <vt:lpstr>Rate my code</vt:lpstr>
      <vt:lpstr>agenda</vt:lpstr>
      <vt:lpstr>Problem statement</vt:lpstr>
      <vt:lpstr>solution</vt:lpstr>
      <vt:lpstr>Project architecture</vt:lpstr>
      <vt:lpstr>Technologies used</vt:lpstr>
      <vt:lpstr>USE-case diagram</vt:lpstr>
      <vt:lpstr>Activity diagram</vt:lpstr>
      <vt:lpstr>Static code analysis</vt:lpstr>
      <vt:lpstr>Candidate Rating using elo rating</vt:lpstr>
      <vt:lpstr>Performance testing timeline</vt:lpstr>
      <vt:lpstr>conclusion  </vt:lpstr>
      <vt:lpstr>Future work</vt:lpstr>
      <vt:lpstr>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Using CoRE ML</dc:title>
  <dc:creator>Shruti Agrawal</dc:creator>
  <cp:lastModifiedBy>Praveen Elagudri</cp:lastModifiedBy>
  <cp:revision>109</cp:revision>
  <dcterms:created xsi:type="dcterms:W3CDTF">2017-12-08T00:28:07Z</dcterms:created>
  <dcterms:modified xsi:type="dcterms:W3CDTF">2018-05-29T01:01:17Z</dcterms:modified>
</cp:coreProperties>
</file>