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ChH2qmRDjo3vftp+gRmpn//Zi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B5E0DB8-D900-4FBD-B081-428EDB0CA4AE}">
  <a:tblStyle styleId="{2B5E0DB8-D900-4FBD-B081-428EDB0CA4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84962FF-6680-4A07-AB75-5AEA51FB601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ArialBlac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0c8d09146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0c8d0914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b89a2e78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2b89a2e78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a:p>
        </p:txBody>
      </p:sp>
      <p:sp>
        <p:nvSpPr>
          <p:cNvPr id="65" name="Google Shape;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c8d09146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g20c8d0914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34672c1a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34672c1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34672c1a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34672c1a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c8d09146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c8d0914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b89a2e78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12b89a2e78f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c8d09146f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c8d09146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4a711761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184a711761b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4"/>
          <p:cNvSpPr txBox="1"/>
          <p:nvPr>
            <p:ph type="ctrTitle"/>
          </p:nvPr>
        </p:nvSpPr>
        <p:spPr>
          <a:xfrm>
            <a:off x="612648" y="3293316"/>
            <a:ext cx="5509071" cy="1508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CC00"/>
              </a:buClr>
              <a:buSzPts val="3600"/>
              <a:buFont typeface="Arial Black"/>
              <a:buNone/>
              <a:defRPr sz="3600">
                <a:solidFill>
                  <a:srgbClr val="FFCC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4"/>
          <p:cNvSpPr txBox="1"/>
          <p:nvPr>
            <p:ph idx="1" type="subTitle"/>
          </p:nvPr>
        </p:nvSpPr>
        <p:spPr>
          <a:xfrm>
            <a:off x="612648" y="4864061"/>
            <a:ext cx="5509071" cy="1000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pic>
        <p:nvPicPr>
          <p:cNvPr id="12" name="Google Shape;12;p14"/>
          <p:cNvPicPr preferRelativeResize="0"/>
          <p:nvPr/>
        </p:nvPicPr>
        <p:blipFill rotWithShape="1">
          <a:blip r:embed="rId2">
            <a:alphaModFix/>
          </a:blip>
          <a:srcRect b="0" l="0" r="0" t="0"/>
          <a:stretch/>
        </p:blipFill>
        <p:spPr>
          <a:xfrm>
            <a:off x="137074" y="6176963"/>
            <a:ext cx="983152" cy="614470"/>
          </a:xfrm>
          <a:prstGeom prst="rect">
            <a:avLst/>
          </a:prstGeom>
          <a:noFill/>
          <a:ln>
            <a:noFill/>
          </a:ln>
        </p:spPr>
      </p:pic>
      <p:pic>
        <p:nvPicPr>
          <p:cNvPr id="13" name="Google Shape;13;p14"/>
          <p:cNvPicPr preferRelativeResize="0"/>
          <p:nvPr/>
        </p:nvPicPr>
        <p:blipFill rotWithShape="1">
          <a:blip r:embed="rId3">
            <a:alphaModFix/>
          </a:blip>
          <a:srcRect b="0" l="0" r="0" t="0"/>
          <a:stretch/>
        </p:blipFill>
        <p:spPr>
          <a:xfrm>
            <a:off x="237393" y="196972"/>
            <a:ext cx="3461238" cy="10095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dk1"/>
        </a:solidFill>
      </p:bgPr>
    </p:bg>
    <p:spTree>
      <p:nvGrpSpPr>
        <p:cNvPr id="14" name="Shape 14"/>
        <p:cNvGrpSpPr/>
        <p:nvPr/>
      </p:nvGrpSpPr>
      <p:grpSpPr>
        <a:xfrm>
          <a:off x="0" y="0"/>
          <a:ext cx="0" cy="0"/>
          <a:chOff x="0" y="0"/>
          <a:chExt cx="0" cy="0"/>
        </a:xfrm>
      </p:grpSpPr>
      <p:sp>
        <p:nvSpPr>
          <p:cNvPr id="15" name="Google Shape;15;p16"/>
          <p:cNvSpPr txBox="1"/>
          <p:nvPr>
            <p:ph type="title"/>
          </p:nvPr>
        </p:nvSpPr>
        <p:spPr>
          <a:xfrm>
            <a:off x="612647" y="365760"/>
            <a:ext cx="109728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C000"/>
              </a:buClr>
              <a:buSzPts val="2800"/>
              <a:buFont typeface="Arial Black"/>
              <a:buNone/>
              <a:defRPr sz="2800">
                <a:solidFill>
                  <a:srgbClr val="FFC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 type="body"/>
          </p:nvPr>
        </p:nvSpPr>
        <p:spPr>
          <a:xfrm>
            <a:off x="612647" y="1810512"/>
            <a:ext cx="10972800" cy="43656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17" name="Google Shape;17;p16"/>
          <p:cNvPicPr preferRelativeResize="0"/>
          <p:nvPr/>
        </p:nvPicPr>
        <p:blipFill rotWithShape="1">
          <a:blip r:embed="rId2">
            <a:alphaModFix/>
          </a:blip>
          <a:srcRect b="0" l="0" r="0" t="0"/>
          <a:stretch/>
        </p:blipFill>
        <p:spPr>
          <a:xfrm>
            <a:off x="137074" y="6176963"/>
            <a:ext cx="983152" cy="61447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
  <p:cSld name="Section Divider ">
    <p:bg>
      <p:bgPr>
        <a:solidFill>
          <a:schemeClr val="dk1"/>
        </a:solidFill>
      </p:bgPr>
    </p:bg>
    <p:spTree>
      <p:nvGrpSpPr>
        <p:cNvPr id="18" name="Shape 18"/>
        <p:cNvGrpSpPr/>
        <p:nvPr/>
      </p:nvGrpSpPr>
      <p:grpSpPr>
        <a:xfrm>
          <a:off x="0" y="0"/>
          <a:ext cx="0" cy="0"/>
          <a:chOff x="0" y="0"/>
          <a:chExt cx="0" cy="0"/>
        </a:xfrm>
      </p:grpSpPr>
      <p:cxnSp>
        <p:nvCxnSpPr>
          <p:cNvPr id="19" name="Google Shape;19;p18"/>
          <p:cNvCxnSpPr/>
          <p:nvPr/>
        </p:nvCxnSpPr>
        <p:spPr>
          <a:xfrm>
            <a:off x="640080" y="4833257"/>
            <a:ext cx="3773731" cy="0"/>
          </a:xfrm>
          <a:prstGeom prst="straightConnector1">
            <a:avLst/>
          </a:prstGeom>
          <a:noFill/>
          <a:ln cap="flat" cmpd="sng" w="50800">
            <a:solidFill>
              <a:srgbClr val="FFC000"/>
            </a:solidFill>
            <a:prstDash val="solid"/>
            <a:miter lim="800000"/>
            <a:headEnd len="sm" w="sm" type="none"/>
            <a:tailEnd len="sm" w="sm" type="none"/>
          </a:ln>
        </p:spPr>
      </p:cxnSp>
      <p:sp>
        <p:nvSpPr>
          <p:cNvPr id="20" name="Google Shape;20;p18"/>
          <p:cNvSpPr txBox="1"/>
          <p:nvPr>
            <p:ph idx="1" type="body"/>
          </p:nvPr>
        </p:nvSpPr>
        <p:spPr>
          <a:xfrm>
            <a:off x="612648" y="4050792"/>
            <a:ext cx="4518025" cy="6762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1">
                <a:solidFill>
                  <a:schemeClr val="lt1"/>
                </a:solidFill>
                <a:latin typeface="Arial Black"/>
                <a:ea typeface="Arial Black"/>
                <a:cs typeface="Arial Black"/>
                <a:sym typeface="Arial Black"/>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pic>
        <p:nvPicPr>
          <p:cNvPr id="21" name="Google Shape;21;p18"/>
          <p:cNvPicPr preferRelativeResize="0"/>
          <p:nvPr/>
        </p:nvPicPr>
        <p:blipFill rotWithShape="1">
          <a:blip r:embed="rId2">
            <a:alphaModFix/>
          </a:blip>
          <a:srcRect b="0" l="0" r="0" t="0"/>
          <a:stretch/>
        </p:blipFill>
        <p:spPr>
          <a:xfrm>
            <a:off x="137074" y="6176963"/>
            <a:ext cx="983152" cy="6144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Photo w/ Title and Content">
  <p:cSld name="2 Column - Photo w/ Title and Content">
    <p:bg>
      <p:bgPr>
        <a:solidFill>
          <a:schemeClr val="dk1"/>
        </a:solidFill>
      </p:bgPr>
    </p:bg>
    <p:spTree>
      <p:nvGrpSpPr>
        <p:cNvPr id="22" name="Shape 22"/>
        <p:cNvGrpSpPr/>
        <p:nvPr/>
      </p:nvGrpSpPr>
      <p:grpSpPr>
        <a:xfrm>
          <a:off x="0" y="0"/>
          <a:ext cx="0" cy="0"/>
          <a:chOff x="0" y="0"/>
          <a:chExt cx="0" cy="0"/>
        </a:xfrm>
      </p:grpSpPr>
      <p:sp>
        <p:nvSpPr>
          <p:cNvPr id="23" name="Google Shape;23;p21"/>
          <p:cNvSpPr/>
          <p:nvPr>
            <p:ph idx="2" type="pic"/>
          </p:nvPr>
        </p:nvSpPr>
        <p:spPr>
          <a:xfrm>
            <a:off x="612648" y="365760"/>
            <a:ext cx="5760720" cy="5674995"/>
          </a:xfrm>
          <a:prstGeom prst="rect">
            <a:avLst/>
          </a:prstGeom>
          <a:noFill/>
          <a:ln>
            <a:noFill/>
          </a:ln>
        </p:spPr>
      </p:sp>
      <p:pic>
        <p:nvPicPr>
          <p:cNvPr id="24" name="Google Shape;24;p21"/>
          <p:cNvPicPr preferRelativeResize="0"/>
          <p:nvPr/>
        </p:nvPicPr>
        <p:blipFill rotWithShape="1">
          <a:blip r:embed="rId2">
            <a:alphaModFix/>
          </a:blip>
          <a:srcRect b="0" l="0" r="0" t="0"/>
          <a:stretch/>
        </p:blipFill>
        <p:spPr>
          <a:xfrm>
            <a:off x="137074" y="6176963"/>
            <a:ext cx="983152" cy="614470"/>
          </a:xfrm>
          <a:prstGeom prst="rect">
            <a:avLst/>
          </a:prstGeom>
          <a:noFill/>
          <a:ln>
            <a:noFill/>
          </a:ln>
        </p:spPr>
      </p:pic>
      <p:sp>
        <p:nvSpPr>
          <p:cNvPr id="25" name="Google Shape;25;p21"/>
          <p:cNvSpPr txBox="1"/>
          <p:nvPr>
            <p:ph idx="1" type="body"/>
          </p:nvPr>
        </p:nvSpPr>
        <p:spPr>
          <a:xfrm>
            <a:off x="6562724" y="365760"/>
            <a:ext cx="5016629" cy="76168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FFCC00"/>
              </a:buClr>
              <a:buSzPts val="2000"/>
              <a:buNone/>
              <a:defRPr sz="2000">
                <a:solidFill>
                  <a:srgbClr val="FFCC00"/>
                </a:solidFill>
                <a:latin typeface="Arial Black"/>
                <a:ea typeface="Arial Black"/>
                <a:cs typeface="Arial Black"/>
                <a:sym typeface="Arial Black"/>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21"/>
          <p:cNvSpPr txBox="1"/>
          <p:nvPr>
            <p:ph idx="3" type="body"/>
          </p:nvPr>
        </p:nvSpPr>
        <p:spPr>
          <a:xfrm>
            <a:off x="6562724" y="1298448"/>
            <a:ext cx="5016629" cy="474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sz="1800">
                <a:solidFill>
                  <a:schemeClr val="lt1"/>
                </a:solidFill>
              </a:defRPr>
            </a:lvl1pPr>
            <a:lvl2pPr indent="-228600" lvl="1" marL="914400" algn="l">
              <a:lnSpc>
                <a:spcPct val="90000"/>
              </a:lnSpc>
              <a:spcBef>
                <a:spcPts val="500"/>
              </a:spcBef>
              <a:spcAft>
                <a:spcPts val="0"/>
              </a:spcAft>
              <a:buClr>
                <a:schemeClr val="lt1"/>
              </a:buClr>
              <a:buSzPts val="2400"/>
              <a:buNone/>
              <a:defRPr>
                <a:solidFill>
                  <a:schemeClr val="lt1"/>
                </a:solidFill>
              </a:defRPr>
            </a:lvl2pPr>
            <a:lvl3pPr indent="-228600" lvl="2" marL="1371600" algn="l">
              <a:lnSpc>
                <a:spcPct val="90000"/>
              </a:lnSpc>
              <a:spcBef>
                <a:spcPts val="500"/>
              </a:spcBef>
              <a:spcAft>
                <a:spcPts val="0"/>
              </a:spcAft>
              <a:buClr>
                <a:schemeClr val="lt1"/>
              </a:buClr>
              <a:buSzPts val="2000"/>
              <a:buNone/>
              <a:defRPr>
                <a:solidFill>
                  <a:schemeClr val="lt1"/>
                </a:solidFill>
              </a:defRPr>
            </a:lvl3pPr>
            <a:lvl4pPr indent="-228600" lvl="3" marL="1828800" algn="l">
              <a:lnSpc>
                <a:spcPct val="90000"/>
              </a:lnSpc>
              <a:spcBef>
                <a:spcPts val="500"/>
              </a:spcBef>
              <a:spcAft>
                <a:spcPts val="0"/>
              </a:spcAft>
              <a:buClr>
                <a:schemeClr val="lt1"/>
              </a:buClr>
              <a:buSzPts val="1800"/>
              <a:buNone/>
              <a:defRPr>
                <a:solidFill>
                  <a:schemeClr val="lt1"/>
                </a:solidFill>
              </a:defRPr>
            </a:lvl4pPr>
            <a:lvl5pPr indent="-228600" lvl="4" marL="2286000" algn="l">
              <a:lnSpc>
                <a:spcPct val="90000"/>
              </a:lnSpc>
              <a:spcBef>
                <a:spcPts val="500"/>
              </a:spcBef>
              <a:spcAft>
                <a:spcPts val="0"/>
              </a:spcAft>
              <a:buClr>
                <a:schemeClr val="lt1"/>
              </a:buClr>
              <a:buSzPts val="1800"/>
              <a:buNone/>
              <a:defRPr>
                <a:solidFill>
                  <a:schemeClr val="lt1"/>
                </a:solidFill>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Photo w/ Title and Content">
  <p:cSld name="2 Column - Photo w/ Title and Content">
    <p:bg>
      <p:bgPr>
        <a:solidFill>
          <a:schemeClr val="lt1"/>
        </a:solidFill>
      </p:bgPr>
    </p:bg>
    <p:spTree>
      <p:nvGrpSpPr>
        <p:cNvPr id="32" name="Shape 32"/>
        <p:cNvGrpSpPr/>
        <p:nvPr/>
      </p:nvGrpSpPr>
      <p:grpSpPr>
        <a:xfrm>
          <a:off x="0" y="0"/>
          <a:ext cx="0" cy="0"/>
          <a:chOff x="0" y="0"/>
          <a:chExt cx="0" cy="0"/>
        </a:xfrm>
      </p:grpSpPr>
      <p:pic>
        <p:nvPicPr>
          <p:cNvPr id="33" name="Google Shape;33;p27"/>
          <p:cNvPicPr preferRelativeResize="0"/>
          <p:nvPr/>
        </p:nvPicPr>
        <p:blipFill rotWithShape="1">
          <a:blip r:embed="rId2">
            <a:alphaModFix/>
          </a:blip>
          <a:srcRect b="0" l="0" r="0" t="0"/>
          <a:stretch/>
        </p:blipFill>
        <p:spPr>
          <a:xfrm>
            <a:off x="125923" y="6176963"/>
            <a:ext cx="983152" cy="615453"/>
          </a:xfrm>
          <a:prstGeom prst="rect">
            <a:avLst/>
          </a:prstGeom>
          <a:noFill/>
          <a:ln>
            <a:noFill/>
          </a:ln>
        </p:spPr>
      </p:pic>
      <p:sp>
        <p:nvSpPr>
          <p:cNvPr id="34" name="Google Shape;34;p27"/>
          <p:cNvSpPr/>
          <p:nvPr>
            <p:ph idx="2" type="pic"/>
          </p:nvPr>
        </p:nvSpPr>
        <p:spPr>
          <a:xfrm>
            <a:off x="612648" y="365760"/>
            <a:ext cx="5760720" cy="5678424"/>
          </a:xfrm>
          <a:prstGeom prst="rect">
            <a:avLst/>
          </a:prstGeom>
          <a:noFill/>
          <a:ln>
            <a:noFill/>
          </a:ln>
        </p:spPr>
      </p:sp>
      <p:sp>
        <p:nvSpPr>
          <p:cNvPr id="35" name="Google Shape;35;p27"/>
          <p:cNvSpPr txBox="1"/>
          <p:nvPr>
            <p:ph idx="1" type="body"/>
          </p:nvPr>
        </p:nvSpPr>
        <p:spPr>
          <a:xfrm>
            <a:off x="6559296" y="365760"/>
            <a:ext cx="5020056" cy="75895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990000"/>
              </a:buClr>
              <a:buSzPts val="2000"/>
              <a:buNone/>
              <a:defRPr b="1" i="0" sz="2000">
                <a:solidFill>
                  <a:srgbClr val="990000"/>
                </a:solidFill>
                <a:latin typeface="Arial Black"/>
                <a:ea typeface="Arial Black"/>
                <a:cs typeface="Arial Black"/>
                <a:sym typeface="Arial Black"/>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7"/>
          <p:cNvSpPr txBox="1"/>
          <p:nvPr>
            <p:ph idx="3" type="body"/>
          </p:nvPr>
        </p:nvSpPr>
        <p:spPr>
          <a:xfrm>
            <a:off x="6559296" y="1300797"/>
            <a:ext cx="5020056" cy="47433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 Text and Object ">
  <p:cSld name="2 Column - Text and Object ">
    <p:spTree>
      <p:nvGrpSpPr>
        <p:cNvPr id="37" name="Shape 37"/>
        <p:cNvGrpSpPr/>
        <p:nvPr/>
      </p:nvGrpSpPr>
      <p:grpSpPr>
        <a:xfrm>
          <a:off x="0" y="0"/>
          <a:ext cx="0" cy="0"/>
          <a:chOff x="0" y="0"/>
          <a:chExt cx="0" cy="0"/>
        </a:xfrm>
      </p:grpSpPr>
      <p:pic>
        <p:nvPicPr>
          <p:cNvPr id="38" name="Google Shape;38;p26"/>
          <p:cNvPicPr preferRelativeResize="0"/>
          <p:nvPr/>
        </p:nvPicPr>
        <p:blipFill rotWithShape="1">
          <a:blip r:embed="rId2">
            <a:alphaModFix/>
          </a:blip>
          <a:srcRect b="0" l="0" r="0" t="0"/>
          <a:stretch/>
        </p:blipFill>
        <p:spPr>
          <a:xfrm>
            <a:off x="125923" y="6176963"/>
            <a:ext cx="983152" cy="615453"/>
          </a:xfrm>
          <a:prstGeom prst="rect">
            <a:avLst/>
          </a:prstGeom>
          <a:noFill/>
          <a:ln>
            <a:noFill/>
          </a:ln>
        </p:spPr>
      </p:pic>
      <p:sp>
        <p:nvSpPr>
          <p:cNvPr id="39" name="Google Shape;39;p26"/>
          <p:cNvSpPr txBox="1"/>
          <p:nvPr>
            <p:ph type="title"/>
          </p:nvPr>
        </p:nvSpPr>
        <p:spPr>
          <a:xfrm>
            <a:off x="612648" y="365760"/>
            <a:ext cx="109728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90000"/>
              </a:buClr>
              <a:buSzPts val="2800"/>
              <a:buFont typeface="Arial Black"/>
              <a:buNone/>
              <a:defRPr sz="2800">
                <a:solidFill>
                  <a:srgbClr val="99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 type="body"/>
          </p:nvPr>
        </p:nvSpPr>
        <p:spPr>
          <a:xfrm>
            <a:off x="6184394" y="1825625"/>
            <a:ext cx="539496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2" type="body"/>
          </p:nvPr>
        </p:nvSpPr>
        <p:spPr>
          <a:xfrm>
            <a:off x="612647" y="1825625"/>
            <a:ext cx="5394960"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2" name="Shape 42"/>
        <p:cNvGrpSpPr/>
        <p:nvPr/>
      </p:nvGrpSpPr>
      <p:grpSpPr>
        <a:xfrm>
          <a:off x="0" y="0"/>
          <a:ext cx="0" cy="0"/>
          <a:chOff x="0" y="0"/>
          <a:chExt cx="0" cy="0"/>
        </a:xfrm>
      </p:grpSpPr>
      <p:sp>
        <p:nvSpPr>
          <p:cNvPr id="43" name="Google Shape;43;p24"/>
          <p:cNvSpPr txBox="1"/>
          <p:nvPr>
            <p:ph type="title"/>
          </p:nvPr>
        </p:nvSpPr>
        <p:spPr>
          <a:xfrm>
            <a:off x="609600" y="365760"/>
            <a:ext cx="109728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990000"/>
              </a:buClr>
              <a:buSzPts val="2800"/>
              <a:buFont typeface="Arial Black"/>
              <a:buNone/>
              <a:defRPr sz="2800">
                <a:solidFill>
                  <a:srgbClr val="99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4" name="Google Shape;44;p24"/>
          <p:cNvPicPr preferRelativeResize="0"/>
          <p:nvPr/>
        </p:nvPicPr>
        <p:blipFill rotWithShape="1">
          <a:blip r:embed="rId2">
            <a:alphaModFix/>
          </a:blip>
          <a:srcRect b="0" l="0" r="0" t="0"/>
          <a:stretch/>
        </p:blipFill>
        <p:spPr>
          <a:xfrm>
            <a:off x="125923" y="6176963"/>
            <a:ext cx="983152" cy="615453"/>
          </a:xfrm>
          <a:prstGeom prst="rect">
            <a:avLst/>
          </a:prstGeom>
          <a:noFill/>
          <a:ln>
            <a:noFill/>
          </a:ln>
        </p:spPr>
      </p:pic>
      <p:sp>
        <p:nvSpPr>
          <p:cNvPr id="45" name="Google Shape;45;p24"/>
          <p:cNvSpPr txBox="1"/>
          <p:nvPr>
            <p:ph idx="1" type="body"/>
          </p:nvPr>
        </p:nvSpPr>
        <p:spPr>
          <a:xfrm>
            <a:off x="609600" y="1810512"/>
            <a:ext cx="10972800" cy="43616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 name="Shape 46"/>
        <p:cNvGrpSpPr/>
        <p:nvPr/>
      </p:nvGrpSpPr>
      <p:grpSpPr>
        <a:xfrm>
          <a:off x="0" y="0"/>
          <a:ext cx="0" cy="0"/>
          <a:chOff x="0" y="0"/>
          <a:chExt cx="0" cy="0"/>
        </a:xfrm>
      </p:grpSpPr>
      <p:sp>
        <p:nvSpPr>
          <p:cNvPr id="47" name="Google Shape;47;p23"/>
          <p:cNvSpPr txBox="1"/>
          <p:nvPr>
            <p:ph type="ctrTitle"/>
          </p:nvPr>
        </p:nvSpPr>
        <p:spPr>
          <a:xfrm>
            <a:off x="612648" y="3293316"/>
            <a:ext cx="5509071" cy="15081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90000"/>
              </a:buClr>
              <a:buSzPts val="3600"/>
              <a:buFont typeface="Arial Black"/>
              <a:buNone/>
              <a:defRPr sz="3600">
                <a:solidFill>
                  <a:srgbClr val="99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 type="subTitle"/>
          </p:nvPr>
        </p:nvSpPr>
        <p:spPr>
          <a:xfrm>
            <a:off x="612648" y="4864061"/>
            <a:ext cx="5509071" cy="10001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000"/>
              <a:buNone/>
              <a:defRPr sz="2000">
                <a:solidFill>
                  <a:schemeClr val="dk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49" name="Google Shape;49;p23"/>
          <p:cNvPicPr preferRelativeResize="0"/>
          <p:nvPr/>
        </p:nvPicPr>
        <p:blipFill rotWithShape="1">
          <a:blip r:embed="rId2">
            <a:alphaModFix/>
          </a:blip>
          <a:srcRect b="0" l="0" r="0" t="0"/>
          <a:stretch/>
        </p:blipFill>
        <p:spPr>
          <a:xfrm>
            <a:off x="94042" y="129828"/>
            <a:ext cx="3756819" cy="117400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spTree>
      <p:nvGrpSpPr>
        <p:cNvPr id="50" name="Shape 50"/>
        <p:cNvGrpSpPr/>
        <p:nvPr/>
      </p:nvGrpSpPr>
      <p:grpSpPr>
        <a:xfrm>
          <a:off x="0" y="0"/>
          <a:ext cx="0" cy="0"/>
          <a:chOff x="0" y="0"/>
          <a:chExt cx="0" cy="0"/>
        </a:xfrm>
      </p:grpSpPr>
      <p:pic>
        <p:nvPicPr>
          <p:cNvPr id="51" name="Google Shape;51;p25"/>
          <p:cNvPicPr preferRelativeResize="0"/>
          <p:nvPr/>
        </p:nvPicPr>
        <p:blipFill rotWithShape="1">
          <a:blip r:embed="rId2">
            <a:alphaModFix/>
          </a:blip>
          <a:srcRect b="0" l="0" r="0" t="0"/>
          <a:stretch/>
        </p:blipFill>
        <p:spPr>
          <a:xfrm>
            <a:off x="125923" y="6176963"/>
            <a:ext cx="983152" cy="615453"/>
          </a:xfrm>
          <a:prstGeom prst="rect">
            <a:avLst/>
          </a:prstGeom>
          <a:noFill/>
          <a:ln>
            <a:noFill/>
          </a:ln>
        </p:spPr>
      </p:pic>
      <p:cxnSp>
        <p:nvCxnSpPr>
          <p:cNvPr id="52" name="Google Shape;52;p25"/>
          <p:cNvCxnSpPr/>
          <p:nvPr/>
        </p:nvCxnSpPr>
        <p:spPr>
          <a:xfrm>
            <a:off x="640080" y="4833257"/>
            <a:ext cx="3773731" cy="0"/>
          </a:xfrm>
          <a:prstGeom prst="straightConnector1">
            <a:avLst/>
          </a:prstGeom>
          <a:noFill/>
          <a:ln cap="flat" cmpd="sng" w="50800">
            <a:solidFill>
              <a:srgbClr val="990000"/>
            </a:solidFill>
            <a:prstDash val="solid"/>
            <a:miter lim="800000"/>
            <a:headEnd len="sm" w="sm" type="none"/>
            <a:tailEnd len="sm" w="sm" type="none"/>
          </a:ln>
        </p:spPr>
      </p:cxnSp>
      <p:sp>
        <p:nvSpPr>
          <p:cNvPr id="53" name="Google Shape;53;p25"/>
          <p:cNvSpPr txBox="1"/>
          <p:nvPr>
            <p:ph idx="1" type="body"/>
          </p:nvPr>
        </p:nvSpPr>
        <p:spPr>
          <a:xfrm>
            <a:off x="612648" y="4041648"/>
            <a:ext cx="6194425" cy="69973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1" i="0">
                <a:solidFill>
                  <a:schemeClr val="dk1"/>
                </a:solidFill>
                <a:latin typeface="Arial Black"/>
                <a:ea typeface="Arial Black"/>
                <a:cs typeface="Arial Black"/>
                <a:sym typeface="Arial Black"/>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6.png"/><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0000"/>
        </a:solidFill>
      </p:bgPr>
    </p:bg>
    <p:spTree>
      <p:nvGrpSpPr>
        <p:cNvPr id="5" name="Shape 5"/>
        <p:cNvGrpSpPr/>
        <p:nvPr/>
      </p:nvGrpSpPr>
      <p:grpSpPr>
        <a:xfrm>
          <a:off x="0" y="0"/>
          <a:ext cx="0" cy="0"/>
          <a:chOff x="0" y="0"/>
          <a:chExt cx="0" cy="0"/>
        </a:xfrm>
      </p:grpSpPr>
      <p:pic>
        <p:nvPicPr>
          <p:cNvPr id="6" name="Google Shape;6;p12"/>
          <p:cNvPicPr preferRelativeResize="0"/>
          <p:nvPr/>
        </p:nvPicPr>
        <p:blipFill rotWithShape="1">
          <a:blip r:embed="rId1">
            <a:alphaModFix amt="35000"/>
          </a:blip>
          <a:srcRect b="0" l="0" r="0" t="0"/>
          <a:stretch/>
        </p:blipFill>
        <p:spPr>
          <a:xfrm>
            <a:off x="4870613" y="-623226"/>
            <a:ext cx="8104451" cy="8104451"/>
          </a:xfrm>
          <a:prstGeom prst="rect">
            <a:avLst/>
          </a:prstGeom>
          <a:noFill/>
          <a:ln>
            <a:noFill/>
          </a:ln>
        </p:spPr>
      </p:pic>
      <p:sp>
        <p:nvSpPr>
          <p:cNvPr id="7" name="Google Shape;7;p12"/>
          <p:cNvSpPr txBox="1"/>
          <p:nvPr>
            <p:ph type="title"/>
          </p:nvPr>
        </p:nvSpPr>
        <p:spPr>
          <a:xfrm>
            <a:off x="612648" y="365125"/>
            <a:ext cx="109728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C000"/>
              </a:buClr>
              <a:buSzPts val="2800"/>
              <a:buFont typeface="Arial Black"/>
              <a:buNone/>
              <a:defRPr b="0" i="0" sz="2800" u="none" cap="none" strike="noStrike">
                <a:solidFill>
                  <a:srgbClr val="FFC000"/>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2"/>
          <p:cNvSpPr txBox="1"/>
          <p:nvPr>
            <p:ph idx="1" type="body"/>
          </p:nvPr>
        </p:nvSpPr>
        <p:spPr>
          <a:xfrm>
            <a:off x="612648" y="1825625"/>
            <a:ext cx="10972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pic>
        <p:nvPicPr>
          <p:cNvPr id="28" name="Google Shape;28;p22"/>
          <p:cNvPicPr preferRelativeResize="0"/>
          <p:nvPr/>
        </p:nvPicPr>
        <p:blipFill rotWithShape="1">
          <a:blip r:embed="rId1">
            <a:alphaModFix amt="5000"/>
          </a:blip>
          <a:srcRect b="0" l="0" r="0" t="0"/>
          <a:stretch/>
        </p:blipFill>
        <p:spPr>
          <a:xfrm>
            <a:off x="4862146" y="-623226"/>
            <a:ext cx="8104451" cy="8104451"/>
          </a:xfrm>
          <a:prstGeom prst="rect">
            <a:avLst/>
          </a:prstGeom>
          <a:noFill/>
          <a:ln>
            <a:noFill/>
          </a:ln>
        </p:spPr>
      </p:pic>
      <p:sp>
        <p:nvSpPr>
          <p:cNvPr id="29" name="Google Shape;29;p22"/>
          <p:cNvSpPr txBox="1"/>
          <p:nvPr>
            <p:ph type="title"/>
          </p:nvPr>
        </p:nvSpPr>
        <p:spPr>
          <a:xfrm>
            <a:off x="612648" y="365125"/>
            <a:ext cx="109728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990000"/>
              </a:buClr>
              <a:buSzPts val="2800"/>
              <a:buFont typeface="Arial Black"/>
              <a:buNone/>
              <a:defRPr b="1" i="0" sz="2800" u="none" cap="none" strike="noStrike">
                <a:solidFill>
                  <a:srgbClr val="990000"/>
                </a:solidFill>
                <a:latin typeface="Arial Black"/>
                <a:ea typeface="Arial Black"/>
                <a:cs typeface="Arial Black"/>
                <a:sym typeface="Arial Blac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22"/>
          <p:cNvSpPr txBox="1"/>
          <p:nvPr>
            <p:ph idx="1" type="body"/>
          </p:nvPr>
        </p:nvSpPr>
        <p:spPr>
          <a:xfrm>
            <a:off x="612648" y="1825625"/>
            <a:ext cx="10972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31" name="Google Shape;31;p22"/>
          <p:cNvPicPr preferRelativeResize="0"/>
          <p:nvPr/>
        </p:nvPicPr>
        <p:blipFill rotWithShape="1">
          <a:blip r:embed="rId2">
            <a:alphaModFix/>
          </a:blip>
          <a:srcRect b="0" l="0" r="0" t="0"/>
          <a:stretch/>
        </p:blipFill>
        <p:spPr>
          <a:xfrm>
            <a:off x="125923" y="6176963"/>
            <a:ext cx="983152" cy="61545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4" r:id="rId3"/>
    <p:sldLayoutId id="2147483655" r:id="rId4"/>
    <p:sldLayoutId id="2147483656" r:id="rId5"/>
    <p:sldLayoutId id="2147483657" r:id="rId6"/>
    <p:sldLayoutId id="2147483658"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cs231n.stanford.edu/reports/2017/pdfs/428.pdf" TargetMode="External"/><Relationship Id="rId4" Type="http://schemas.openxmlformats.org/officeDocument/2006/relationships/hyperlink" Target="https://openreview.net/pdf?id=BJeuKnEtDH" TargetMode="External"/><Relationship Id="rId5" Type="http://schemas.openxmlformats.org/officeDocument/2006/relationships/hyperlink" Target="https://arxiv.org/pdf/2210.05176v1.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towardsdatascience.com/mixed-neural-style-transfer-with-two-style-images-9469b2681b5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143650" y="1582300"/>
            <a:ext cx="9995700" cy="9807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3600"/>
              <a:buFont typeface="Arial Black"/>
              <a:buNone/>
            </a:pPr>
            <a:r>
              <a:rPr lang="en-US" sz="3200">
                <a:solidFill>
                  <a:schemeClr val="accent2"/>
                </a:solidFill>
                <a:latin typeface="Calibri"/>
                <a:ea typeface="Calibri"/>
                <a:cs typeface="Calibri"/>
                <a:sym typeface="Calibri"/>
              </a:rPr>
              <a:t>E</a:t>
            </a:r>
            <a:r>
              <a:rPr lang="en-US" sz="3200">
                <a:solidFill>
                  <a:schemeClr val="accent2"/>
                </a:solidFill>
                <a:latin typeface="Calibri"/>
                <a:ea typeface="Calibri"/>
                <a:cs typeface="Calibri"/>
                <a:sym typeface="Calibri"/>
              </a:rPr>
              <a:t>xtensions to </a:t>
            </a:r>
            <a:endParaRPr sz="3200">
              <a:solidFill>
                <a:schemeClr val="accent2"/>
              </a:solidFill>
              <a:latin typeface="Calibri"/>
              <a:ea typeface="Calibri"/>
              <a:cs typeface="Calibri"/>
              <a:sym typeface="Calibri"/>
            </a:endParaRPr>
          </a:p>
          <a:p>
            <a:pPr indent="0" lvl="0" marL="0" rtl="0" algn="ctr">
              <a:spcBef>
                <a:spcPts val="0"/>
              </a:spcBef>
              <a:spcAft>
                <a:spcPts val="0"/>
              </a:spcAft>
              <a:buClr>
                <a:schemeClr val="accent2"/>
              </a:buClr>
              <a:buSzPts val="3600"/>
              <a:buFont typeface="Arial Black"/>
              <a:buNone/>
            </a:pPr>
            <a:r>
              <a:rPr lang="en-US" sz="3200">
                <a:solidFill>
                  <a:schemeClr val="accent2"/>
                </a:solidFill>
                <a:latin typeface="Calibri"/>
                <a:ea typeface="Calibri"/>
                <a:cs typeface="Calibri"/>
                <a:sym typeface="Calibri"/>
              </a:rPr>
              <a:t>Neural Style Transfer</a:t>
            </a:r>
            <a:endParaRPr sz="3200">
              <a:latin typeface="Calibri"/>
              <a:ea typeface="Calibri"/>
              <a:cs typeface="Calibri"/>
              <a:sym typeface="Calibri"/>
            </a:endParaRPr>
          </a:p>
        </p:txBody>
      </p:sp>
      <p:sp>
        <p:nvSpPr>
          <p:cNvPr id="59" name="Google Shape;59;p1"/>
          <p:cNvSpPr txBox="1"/>
          <p:nvPr>
            <p:ph idx="1" type="subTitle"/>
          </p:nvPr>
        </p:nvSpPr>
        <p:spPr>
          <a:xfrm>
            <a:off x="9754075" y="6339925"/>
            <a:ext cx="2382300" cy="427200"/>
          </a:xfrm>
          <a:prstGeom prst="rect">
            <a:avLst/>
          </a:prstGeom>
          <a:noFill/>
          <a:ln>
            <a:noFill/>
          </a:ln>
        </p:spPr>
        <p:txBody>
          <a:bodyPr anchorCtr="0" anchor="t" bIns="45700" lIns="91425" spcFirstLastPara="1" rIns="91425" wrap="square" tIns="45700">
            <a:noAutofit/>
          </a:bodyPr>
          <a:lstStyle/>
          <a:p>
            <a:pPr indent="0" lvl="0" marL="0" rtl="0" algn="r">
              <a:lnSpc>
                <a:spcPct val="150000"/>
              </a:lnSpc>
              <a:spcBef>
                <a:spcPts val="0"/>
              </a:spcBef>
              <a:spcAft>
                <a:spcPts val="0"/>
              </a:spcAft>
              <a:buClr>
                <a:schemeClr val="lt1"/>
              </a:buClr>
              <a:buSzPts val="2000"/>
              <a:buNone/>
            </a:pPr>
            <a:r>
              <a:rPr lang="en-US" sz="1000"/>
              <a:t>Praveen Iyer, Swarnita Venkatraman,</a:t>
            </a:r>
            <a:br>
              <a:rPr lang="en-US" sz="1000"/>
            </a:br>
            <a:r>
              <a:rPr lang="en-US" sz="1000"/>
              <a:t>Sneha Bandi, Neha Chawla </a:t>
            </a:r>
            <a:endParaRPr sz="1000"/>
          </a:p>
        </p:txBody>
      </p:sp>
      <p:pic>
        <p:nvPicPr>
          <p:cNvPr id="60" name="Google Shape;60;p1"/>
          <p:cNvPicPr preferRelativeResize="0"/>
          <p:nvPr/>
        </p:nvPicPr>
        <p:blipFill>
          <a:blip r:embed="rId3">
            <a:alphaModFix/>
          </a:blip>
          <a:stretch>
            <a:fillRect/>
          </a:stretch>
        </p:blipFill>
        <p:spPr>
          <a:xfrm>
            <a:off x="3592938" y="2898875"/>
            <a:ext cx="5097125" cy="2063525"/>
          </a:xfrm>
          <a:prstGeom prst="rect">
            <a:avLst/>
          </a:prstGeom>
          <a:noFill/>
          <a:ln>
            <a:noFill/>
          </a:ln>
        </p:spPr>
      </p:pic>
      <p:sp>
        <p:nvSpPr>
          <p:cNvPr id="61" name="Google Shape;61;p1"/>
          <p:cNvSpPr txBox="1"/>
          <p:nvPr>
            <p:ph idx="1" type="subTitle"/>
          </p:nvPr>
        </p:nvSpPr>
        <p:spPr>
          <a:xfrm>
            <a:off x="3895350" y="5219150"/>
            <a:ext cx="4401300" cy="427200"/>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lt1"/>
              </a:buClr>
              <a:buSzPts val="2000"/>
              <a:buNone/>
            </a:pPr>
            <a:r>
              <a:rPr lang="en-US" sz="1800"/>
              <a:t>Team : 4D Tensor</a:t>
            </a:r>
            <a:endParaRPr sz="1800"/>
          </a:p>
        </p:txBody>
      </p:sp>
      <p:sp>
        <p:nvSpPr>
          <p:cNvPr id="62" name="Google Shape;62;p1"/>
          <p:cNvSpPr txBox="1"/>
          <p:nvPr/>
        </p:nvSpPr>
        <p:spPr>
          <a:xfrm>
            <a:off x="8428875" y="330950"/>
            <a:ext cx="3721200" cy="6465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US" sz="1200">
                <a:solidFill>
                  <a:schemeClr val="lt1"/>
                </a:solidFill>
              </a:rPr>
              <a:t>CSCI 566</a:t>
            </a:r>
            <a:endParaRPr sz="1200">
              <a:solidFill>
                <a:schemeClr val="lt1"/>
              </a:solidFill>
            </a:endParaRPr>
          </a:p>
          <a:p>
            <a:pPr indent="0" lvl="0" marL="0" rtl="0" algn="r">
              <a:lnSpc>
                <a:spcPct val="150000"/>
              </a:lnSpc>
              <a:spcBef>
                <a:spcPts val="0"/>
              </a:spcBef>
              <a:spcAft>
                <a:spcPts val="0"/>
              </a:spcAft>
              <a:buNone/>
            </a:pPr>
            <a:r>
              <a:rPr lang="en-US" sz="1200">
                <a:solidFill>
                  <a:schemeClr val="lt1"/>
                </a:solidFill>
              </a:rPr>
              <a:t>Deep Learning and its Applications</a:t>
            </a:r>
            <a:endParaRPr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0c8d09146f_0_26"/>
          <p:cNvSpPr txBox="1"/>
          <p:nvPr>
            <p:ph type="title"/>
          </p:nvPr>
        </p:nvSpPr>
        <p:spPr>
          <a:xfrm>
            <a:off x="609600" y="280078"/>
            <a:ext cx="10972800" cy="97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a:t>7. </a:t>
            </a:r>
            <a:r>
              <a:rPr b="0" lang="en-US"/>
              <a:t>Expected Timeline</a:t>
            </a:r>
            <a:endParaRPr b="0"/>
          </a:p>
        </p:txBody>
      </p:sp>
      <p:pic>
        <p:nvPicPr>
          <p:cNvPr id="134" name="Google Shape;134;g20c8d09146f_0_26"/>
          <p:cNvPicPr preferRelativeResize="0"/>
          <p:nvPr/>
        </p:nvPicPr>
        <p:blipFill>
          <a:blip r:embed="rId3">
            <a:alphaModFix/>
          </a:blip>
          <a:stretch>
            <a:fillRect/>
          </a:stretch>
        </p:blipFill>
        <p:spPr>
          <a:xfrm>
            <a:off x="770724" y="76200"/>
            <a:ext cx="10972800" cy="6705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2b89a2e78f_0_11"/>
          <p:cNvSpPr txBox="1"/>
          <p:nvPr>
            <p:ph type="title"/>
          </p:nvPr>
        </p:nvSpPr>
        <p:spPr>
          <a:xfrm>
            <a:off x="609600" y="119825"/>
            <a:ext cx="10972800" cy="130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b="0" lang="en-US" sz="3200"/>
              <a:t>References</a:t>
            </a:r>
            <a:endParaRPr b="0" sz="3200"/>
          </a:p>
        </p:txBody>
      </p:sp>
      <p:sp>
        <p:nvSpPr>
          <p:cNvPr id="140" name="Google Shape;140;g12b89a2e78f_0_11"/>
          <p:cNvSpPr txBox="1"/>
          <p:nvPr>
            <p:ph idx="1" type="body"/>
          </p:nvPr>
        </p:nvSpPr>
        <p:spPr>
          <a:xfrm>
            <a:off x="609600" y="1118325"/>
            <a:ext cx="10972800" cy="5180400"/>
          </a:xfrm>
          <a:prstGeom prst="rect">
            <a:avLst/>
          </a:prstGeom>
          <a:noFill/>
          <a:ln>
            <a:noFill/>
          </a:ln>
        </p:spPr>
        <p:txBody>
          <a:bodyPr anchorCtr="0" anchor="t" bIns="45700" lIns="91425" spcFirstLastPara="1" rIns="91425" wrap="square" tIns="45700">
            <a:normAutofit/>
          </a:bodyPr>
          <a:lstStyle/>
          <a:p>
            <a:pPr indent="-330200" lvl="0" marL="457200" rtl="0" algn="just">
              <a:lnSpc>
                <a:spcPct val="115000"/>
              </a:lnSpc>
              <a:spcBef>
                <a:spcPts val="1200"/>
              </a:spcBef>
              <a:spcAft>
                <a:spcPts val="0"/>
              </a:spcAft>
              <a:buSzPts val="1600"/>
              <a:buAutoNum type="arabicParenR"/>
            </a:pPr>
            <a:r>
              <a:rPr lang="en-US" sz="1600"/>
              <a:t>Wang, Z.; Zhao, L.; Chen, H.; Zuo, Z.; Li, A.; Xing, W.; and Lu, D. 2021. Evaluate and improve the quality of neural style transfer. Computer Vision and Image Understanding (CVIU), 207: 103203 [1]</a:t>
            </a:r>
            <a:endParaRPr sz="1600"/>
          </a:p>
          <a:p>
            <a:pPr indent="-330200" lvl="0" marL="457200" marR="0" rtl="0" algn="just">
              <a:lnSpc>
                <a:spcPct val="115000"/>
              </a:lnSpc>
              <a:spcBef>
                <a:spcPts val="0"/>
              </a:spcBef>
              <a:spcAft>
                <a:spcPts val="0"/>
              </a:spcAft>
              <a:buSzPts val="1600"/>
              <a:buAutoNum type="arabicParenR"/>
            </a:pPr>
            <a:r>
              <a:rPr lang="en-US" sz="1600"/>
              <a:t>Noah Makow, Pablo Hernandez, Exploring Style Transfer: Extensions to Neural Style Transfer </a:t>
            </a:r>
            <a:r>
              <a:rPr lang="en-US" sz="1600">
                <a:uFill>
                  <a:noFill/>
                </a:uFill>
                <a:hlinkClick r:id="rId3"/>
              </a:rPr>
              <a:t>http://cs231n.stanford.edu/reports/2017/pdfs/428.pdf</a:t>
            </a:r>
            <a:r>
              <a:rPr lang="en-US" sz="1600"/>
              <a:t> [2]</a:t>
            </a:r>
            <a:endParaRPr sz="1600"/>
          </a:p>
          <a:p>
            <a:pPr indent="-330200" lvl="0" marL="457200" marR="0" rtl="0" algn="just">
              <a:lnSpc>
                <a:spcPct val="115000"/>
              </a:lnSpc>
              <a:spcBef>
                <a:spcPts val="0"/>
              </a:spcBef>
              <a:spcAft>
                <a:spcPts val="0"/>
              </a:spcAft>
              <a:buSzPts val="1600"/>
              <a:buAutoNum type="arabicParenR"/>
            </a:pPr>
            <a:r>
              <a:rPr lang="en-US" sz="1600"/>
              <a:t>Cascade Style Transfer, Under review as a conference paper at ICLR 2020, </a:t>
            </a:r>
            <a:r>
              <a:rPr lang="en-US" sz="1600">
                <a:uFill>
                  <a:noFill/>
                </a:uFill>
                <a:hlinkClick r:id="rId4"/>
              </a:rPr>
              <a:t>https://openreview.net/pdf?id=BJeuKnEtDH</a:t>
            </a:r>
            <a:r>
              <a:rPr lang="en-US" sz="1600"/>
              <a:t> [3]</a:t>
            </a:r>
            <a:endParaRPr sz="1600"/>
          </a:p>
          <a:p>
            <a:pPr indent="-330200" lvl="0" marL="457200" marR="0" rtl="0" algn="just">
              <a:lnSpc>
                <a:spcPct val="115000"/>
              </a:lnSpc>
              <a:spcBef>
                <a:spcPts val="0"/>
              </a:spcBef>
              <a:spcAft>
                <a:spcPts val="0"/>
              </a:spcAft>
              <a:buSzPts val="1600"/>
              <a:buAutoNum type="arabicParenR"/>
            </a:pPr>
            <a:r>
              <a:rPr lang="en-US" sz="1600"/>
              <a:t>Gatys, L.A., Ecker, A.S., Bethge, M.: A neural algorithm of artistic style. arXiv preprint arXiv:1508.06576 (2015) [4]</a:t>
            </a:r>
            <a:endParaRPr sz="1600"/>
          </a:p>
          <a:p>
            <a:pPr indent="-330200" lvl="0" marL="457200" marR="0" rtl="0" algn="just">
              <a:lnSpc>
                <a:spcPct val="115000"/>
              </a:lnSpc>
              <a:spcBef>
                <a:spcPts val="0"/>
              </a:spcBef>
              <a:spcAft>
                <a:spcPts val="0"/>
              </a:spcAft>
              <a:buSzPts val="1600"/>
              <a:buAutoNum type="arabicParenR"/>
            </a:pPr>
            <a:r>
              <a:rPr lang="en-US" sz="1600"/>
              <a:t>Jianbo Wang , Huan Yang, Jianlong Fu, Toshihiko Yamasaki, and Baining Guo, Fine-Grained Image Style Transfer with Visual Transformers. </a:t>
            </a:r>
            <a:r>
              <a:rPr lang="en-US" sz="1600">
                <a:uFill>
                  <a:noFill/>
                </a:uFill>
                <a:hlinkClick r:id="rId5"/>
              </a:rPr>
              <a:t>arXiv:2210.05176v1</a:t>
            </a:r>
            <a:r>
              <a:rPr lang="en-US" sz="1600"/>
              <a:t> [5]</a:t>
            </a:r>
            <a:endParaRPr sz="1600"/>
          </a:p>
          <a:p>
            <a:pPr indent="-330200" lvl="0" marL="457200" rtl="0" algn="just">
              <a:lnSpc>
                <a:spcPct val="115000"/>
              </a:lnSpc>
              <a:spcBef>
                <a:spcPts val="0"/>
              </a:spcBef>
              <a:spcAft>
                <a:spcPts val="0"/>
              </a:spcAft>
              <a:buSzPts val="1600"/>
              <a:buAutoNum type="arabicParenR"/>
            </a:pPr>
            <a:r>
              <a:rPr lang="en-US" sz="1600"/>
              <a:t>Hussein A Aly and Eric Dubois. Image up-sampling using total-variation regularization with a new observation model. IEEE Transactions on Image Processing, 14(10):1647–1659, 2005.</a:t>
            </a:r>
            <a:endParaRPr sz="1600"/>
          </a:p>
          <a:p>
            <a:pPr indent="-330200" lvl="0" marL="457200" rtl="0" algn="just">
              <a:lnSpc>
                <a:spcPct val="115000"/>
              </a:lnSpc>
              <a:spcBef>
                <a:spcPts val="0"/>
              </a:spcBef>
              <a:spcAft>
                <a:spcPts val="0"/>
              </a:spcAft>
              <a:buSzPts val="1600"/>
              <a:buAutoNum type="arabicParenR"/>
            </a:pPr>
            <a:r>
              <a:rPr lang="en-US" sz="1600"/>
              <a:t>Alex J Champandard. Semantic style transfer and turning two-bit doodles into fine artworks. arXiv preprint arXiv:1603.01768, 2016. </a:t>
            </a:r>
            <a:endParaRPr sz="1600"/>
          </a:p>
          <a:p>
            <a:pPr indent="-330200" lvl="0" marL="457200" rtl="0" algn="just">
              <a:lnSpc>
                <a:spcPct val="115000"/>
              </a:lnSpc>
              <a:spcBef>
                <a:spcPts val="0"/>
              </a:spcBef>
              <a:spcAft>
                <a:spcPts val="0"/>
              </a:spcAft>
              <a:buSzPts val="1600"/>
              <a:buAutoNum type="arabicParenR"/>
            </a:pPr>
            <a:r>
              <a:rPr lang="en-US" sz="1600"/>
              <a:t>Dongdong Chen, Lu Yuan, Jing Liao, Nenghai Yu, and Gang Hua. Stylebank: An explicit representation for neural image style transfer. In Proceedings of the IEEE conference on computer vision and pattern recognition, pp. 1897–1906, 2017. </a:t>
            </a:r>
            <a:endParaRPr sz="1600"/>
          </a:p>
          <a:p>
            <a:pPr indent="-330200" lvl="0" marL="457200" rtl="0" algn="just">
              <a:lnSpc>
                <a:spcPct val="115000"/>
              </a:lnSpc>
              <a:spcBef>
                <a:spcPts val="0"/>
              </a:spcBef>
              <a:spcAft>
                <a:spcPts val="0"/>
              </a:spcAft>
              <a:buSzPts val="1600"/>
              <a:buAutoNum type="arabicParenR"/>
            </a:pPr>
            <a:r>
              <a:rPr lang="en-US" sz="1600"/>
              <a:t>Tian Qi Chen and Mark Schmidt. Fast patch-based style transfer of arbitrary style. arXiv preprint arXiv:1612.04337, 2016.</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0"/>
          <p:cNvSpPr txBox="1"/>
          <p:nvPr>
            <p:ph idx="1" type="body"/>
          </p:nvPr>
        </p:nvSpPr>
        <p:spPr>
          <a:xfrm>
            <a:off x="6590896" y="416160"/>
            <a:ext cx="5020200" cy="759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990000"/>
              </a:buClr>
              <a:buSzPts val="2000"/>
              <a:buNone/>
            </a:pPr>
            <a:r>
              <a:rPr b="0" lang="en-US" sz="3200"/>
              <a:t>Introduction</a:t>
            </a:r>
            <a:endParaRPr b="0" sz="3200"/>
          </a:p>
        </p:txBody>
      </p:sp>
      <p:sp>
        <p:nvSpPr>
          <p:cNvPr id="68" name="Google Shape;68;p10"/>
          <p:cNvSpPr txBox="1"/>
          <p:nvPr>
            <p:ph idx="3" type="body"/>
          </p:nvPr>
        </p:nvSpPr>
        <p:spPr>
          <a:xfrm>
            <a:off x="6332750" y="1288500"/>
            <a:ext cx="5536500" cy="4694100"/>
          </a:xfrm>
          <a:prstGeom prst="rect">
            <a:avLst/>
          </a:prstGeom>
          <a:noFill/>
          <a:ln>
            <a:noFill/>
          </a:ln>
        </p:spPr>
        <p:txBody>
          <a:bodyPr anchorCtr="0" anchor="t" bIns="45700" lIns="91425" spcFirstLastPara="1" rIns="91425" wrap="square" tIns="45700">
            <a:normAutofit/>
          </a:bodyPr>
          <a:lstStyle/>
          <a:p>
            <a:pPr indent="-330200" lvl="0" marL="457200" rtl="0" algn="just">
              <a:lnSpc>
                <a:spcPct val="150000"/>
              </a:lnSpc>
              <a:spcBef>
                <a:spcPts val="0"/>
              </a:spcBef>
              <a:spcAft>
                <a:spcPts val="0"/>
              </a:spcAft>
              <a:buSzPts val="1600"/>
              <a:buChar char="●"/>
            </a:pPr>
            <a:r>
              <a:rPr lang="en-US" sz="1600"/>
              <a:t>There have been many successful implementations of NST in recent years for specific domains, e.g., artistic, semantic and photo-realistic; however, existing approaches have limited flexibility in extending to other domains as different style representations are often specific to particular domains. </a:t>
            </a:r>
            <a:endParaRPr sz="1600"/>
          </a:p>
          <a:p>
            <a:pPr indent="-330200" lvl="0" marL="457200" rtl="0" algn="just">
              <a:lnSpc>
                <a:spcPct val="150000"/>
              </a:lnSpc>
              <a:spcBef>
                <a:spcPts val="0"/>
              </a:spcBef>
              <a:spcAft>
                <a:spcPts val="0"/>
              </a:spcAft>
              <a:buSzPts val="1600"/>
              <a:buChar char="●"/>
            </a:pPr>
            <a:r>
              <a:rPr lang="en-US" sz="1600"/>
              <a:t>In</a:t>
            </a:r>
            <a:r>
              <a:rPr lang="en-US" sz="1600"/>
              <a:t> most works, t</a:t>
            </a:r>
            <a:r>
              <a:rPr lang="en-US" sz="1600"/>
              <a:t>he stylization process is confined to the pixel domain and there could still be distortions in the style patterns of the transferred results. </a:t>
            </a:r>
            <a:endParaRPr sz="1600"/>
          </a:p>
          <a:p>
            <a:pPr indent="-330200" lvl="0" marL="457200" rtl="0" algn="just">
              <a:lnSpc>
                <a:spcPct val="150000"/>
              </a:lnSpc>
              <a:spcBef>
                <a:spcPts val="0"/>
              </a:spcBef>
              <a:spcAft>
                <a:spcPts val="0"/>
              </a:spcAft>
              <a:buSzPts val="1600"/>
              <a:buChar char="●"/>
            </a:pPr>
            <a:r>
              <a:rPr lang="en-US" sz="1600">
                <a:extLst>
                  <a:ext uri="http://customooxmlschemas.google.com/">
                    <go:slidesCustomData xmlns:go="http://customooxmlschemas.google.com/" textRoundtripDataId="0"/>
                  </a:ext>
                </a:extLst>
              </a:rPr>
              <a:t>Besides, in practical situations, users may not have exact image enhancements or corrections in mind but may still be interested in enhancing their images.</a:t>
            </a:r>
            <a:r>
              <a:rPr lang="en-US" sz="1600"/>
              <a:t> </a:t>
            </a:r>
            <a:endParaRPr sz="1600"/>
          </a:p>
        </p:txBody>
      </p:sp>
      <p:grpSp>
        <p:nvGrpSpPr>
          <p:cNvPr id="69" name="Google Shape;69;p10"/>
          <p:cNvGrpSpPr/>
          <p:nvPr/>
        </p:nvGrpSpPr>
        <p:grpSpPr>
          <a:xfrm>
            <a:off x="671631" y="627241"/>
            <a:ext cx="4759249" cy="3525401"/>
            <a:chOff x="316976" y="1069312"/>
            <a:chExt cx="4830744" cy="3899348"/>
          </a:xfrm>
        </p:grpSpPr>
        <p:grpSp>
          <p:nvGrpSpPr>
            <p:cNvPr id="70" name="Google Shape;70;p10"/>
            <p:cNvGrpSpPr/>
            <p:nvPr/>
          </p:nvGrpSpPr>
          <p:grpSpPr>
            <a:xfrm>
              <a:off x="316976" y="1069312"/>
              <a:ext cx="4830744" cy="3899348"/>
              <a:chOff x="428016" y="1565949"/>
              <a:chExt cx="5217349" cy="3396451"/>
            </a:xfrm>
          </p:grpSpPr>
          <p:pic>
            <p:nvPicPr>
              <p:cNvPr id="71" name="Google Shape;71;p10"/>
              <p:cNvPicPr preferRelativeResize="0"/>
              <p:nvPr/>
            </p:nvPicPr>
            <p:blipFill rotWithShape="1">
              <a:blip r:embed="rId3">
                <a:alphaModFix/>
              </a:blip>
              <a:srcRect b="0" l="0" r="6279" t="0"/>
              <a:stretch/>
            </p:blipFill>
            <p:spPr>
              <a:xfrm>
                <a:off x="428016" y="1565949"/>
                <a:ext cx="5217349" cy="3396451"/>
              </a:xfrm>
              <a:prstGeom prst="rect">
                <a:avLst/>
              </a:prstGeom>
              <a:noFill/>
              <a:ln>
                <a:noFill/>
              </a:ln>
            </p:spPr>
          </p:pic>
          <p:sp>
            <p:nvSpPr>
              <p:cNvPr id="72" name="Google Shape;72;p10"/>
              <p:cNvSpPr txBox="1"/>
              <p:nvPr/>
            </p:nvSpPr>
            <p:spPr>
              <a:xfrm>
                <a:off x="1320425" y="2994850"/>
                <a:ext cx="523200" cy="3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 name="Google Shape;73;p10"/>
              <p:cNvSpPr/>
              <p:nvPr/>
            </p:nvSpPr>
            <p:spPr>
              <a:xfrm>
                <a:off x="1354525" y="2983475"/>
                <a:ext cx="375300" cy="400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10"/>
            <p:cNvSpPr txBox="1"/>
            <p:nvPr/>
          </p:nvSpPr>
          <p:spPr>
            <a:xfrm>
              <a:off x="987061" y="2649379"/>
              <a:ext cx="368700" cy="612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a:t>
              </a:r>
              <a:endParaRPr sz="2400"/>
            </a:p>
          </p:txBody>
        </p:sp>
      </p:grpSp>
      <p:sp>
        <p:nvSpPr>
          <p:cNvPr id="75" name="Google Shape;75;p10"/>
          <p:cNvSpPr txBox="1"/>
          <p:nvPr/>
        </p:nvSpPr>
        <p:spPr>
          <a:xfrm>
            <a:off x="227800" y="4360900"/>
            <a:ext cx="6200700" cy="1539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US" sz="1600">
                <a:solidFill>
                  <a:schemeClr val="dk1"/>
                </a:solidFill>
              </a:rPr>
              <a:t>Given a </a:t>
            </a:r>
            <a:r>
              <a:rPr b="1" lang="en-US" sz="1600">
                <a:solidFill>
                  <a:schemeClr val="dk1"/>
                </a:solidFill>
              </a:rPr>
              <a:t>content</a:t>
            </a:r>
            <a:r>
              <a:rPr lang="en-US" sz="1600">
                <a:solidFill>
                  <a:schemeClr val="dk1"/>
                </a:solidFill>
              </a:rPr>
              <a:t> and a </a:t>
            </a:r>
            <a:r>
              <a:rPr b="1" lang="en-US" sz="1600">
                <a:solidFill>
                  <a:schemeClr val="dk1"/>
                </a:solidFill>
              </a:rPr>
              <a:t>style </a:t>
            </a:r>
            <a:r>
              <a:rPr b="1" lang="en-US" sz="1600">
                <a:solidFill>
                  <a:schemeClr val="dk1"/>
                </a:solidFill>
              </a:rPr>
              <a:t>reference</a:t>
            </a:r>
            <a:r>
              <a:rPr b="1" lang="en-US" sz="1600">
                <a:solidFill>
                  <a:schemeClr val="dk1"/>
                </a:solidFill>
              </a:rPr>
              <a:t> image</a:t>
            </a:r>
            <a:r>
              <a:rPr lang="en-US" sz="1600">
                <a:solidFill>
                  <a:schemeClr val="dk1"/>
                </a:solidFill>
              </a:rPr>
              <a:t>, the process of applying styles to generate output image that retains the core elements of the content image but appears to be in the style of the reference image is known as </a:t>
            </a:r>
            <a:r>
              <a:rPr b="1" lang="en-US" sz="1600">
                <a:solidFill>
                  <a:schemeClr val="dk1"/>
                </a:solidFill>
              </a:rPr>
              <a:t>Neural Style Transfer (NST)</a:t>
            </a:r>
            <a:r>
              <a:rPr lang="en-US" sz="1600">
                <a:solidFill>
                  <a:schemeClr val="dk1"/>
                </a:solidFill>
              </a:rPr>
              <a:t>. [5]</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0c8d09146f_0_0"/>
          <p:cNvSpPr txBox="1"/>
          <p:nvPr>
            <p:ph idx="1" type="body"/>
          </p:nvPr>
        </p:nvSpPr>
        <p:spPr>
          <a:xfrm>
            <a:off x="796046" y="274710"/>
            <a:ext cx="5020200" cy="759000"/>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0"/>
              </a:spcBef>
              <a:spcAft>
                <a:spcPts val="0"/>
              </a:spcAft>
              <a:buSzPts val="3200"/>
              <a:buAutoNum type="arabicPeriod"/>
            </a:pPr>
            <a:r>
              <a:rPr b="0" lang="en-US" sz="3200"/>
              <a:t>Objective</a:t>
            </a:r>
            <a:endParaRPr b="0" sz="3200"/>
          </a:p>
        </p:txBody>
      </p:sp>
      <p:sp>
        <p:nvSpPr>
          <p:cNvPr id="81" name="Google Shape;81;g20c8d09146f_0_0"/>
          <p:cNvSpPr txBox="1"/>
          <p:nvPr>
            <p:ph idx="3" type="body"/>
          </p:nvPr>
        </p:nvSpPr>
        <p:spPr>
          <a:xfrm>
            <a:off x="2747475" y="5132875"/>
            <a:ext cx="7724700" cy="1191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330200" lvl="0" marL="457200" rtl="0" algn="just">
              <a:lnSpc>
                <a:spcPct val="150000"/>
              </a:lnSpc>
              <a:spcBef>
                <a:spcPts val="0"/>
              </a:spcBef>
              <a:spcAft>
                <a:spcPts val="0"/>
              </a:spcAft>
              <a:buSzPts val="1600"/>
              <a:buChar char="●"/>
            </a:pPr>
            <a:r>
              <a:rPr lang="en-US" sz="1600"/>
              <a:t>Exploring </a:t>
            </a:r>
            <a:r>
              <a:rPr b="1" lang="en-US" sz="1600"/>
              <a:t>Multiple style transfer</a:t>
            </a:r>
            <a:r>
              <a:rPr lang="en-US" sz="1600"/>
              <a:t>, we aim to apply the styles of multiple images to one content image by using cascading style transfer and improve the quality of the images by weighing given styles.</a:t>
            </a:r>
            <a:endParaRPr sz="1600"/>
          </a:p>
        </p:txBody>
      </p:sp>
      <p:pic>
        <p:nvPicPr>
          <p:cNvPr id="82" name="Google Shape;82;g20c8d09146f_0_0"/>
          <p:cNvPicPr preferRelativeResize="0"/>
          <p:nvPr/>
        </p:nvPicPr>
        <p:blipFill>
          <a:blip r:embed="rId3">
            <a:alphaModFix/>
          </a:blip>
          <a:stretch>
            <a:fillRect/>
          </a:stretch>
        </p:blipFill>
        <p:spPr>
          <a:xfrm>
            <a:off x="548125" y="1869637"/>
            <a:ext cx="1683725" cy="3736576"/>
          </a:xfrm>
          <a:prstGeom prst="rect">
            <a:avLst/>
          </a:prstGeom>
          <a:noFill/>
          <a:ln>
            <a:noFill/>
          </a:ln>
        </p:spPr>
      </p:pic>
      <p:sp>
        <p:nvSpPr>
          <p:cNvPr id="83" name="Google Shape;83;g20c8d09146f_0_0"/>
          <p:cNvSpPr txBox="1"/>
          <p:nvPr>
            <p:ph idx="3" type="body"/>
          </p:nvPr>
        </p:nvSpPr>
        <p:spPr>
          <a:xfrm>
            <a:off x="796050" y="895300"/>
            <a:ext cx="11166900" cy="759000"/>
          </a:xfrm>
          <a:prstGeom prst="rect">
            <a:avLst/>
          </a:prstGeom>
          <a:noFill/>
          <a:ln>
            <a:noFill/>
          </a:ln>
        </p:spPr>
        <p:txBody>
          <a:bodyPr anchorCtr="0" anchor="t" bIns="45700" lIns="91425" spcFirstLastPara="1" rIns="91425" wrap="square" tIns="45700">
            <a:noAutofit/>
          </a:bodyPr>
          <a:lstStyle/>
          <a:p>
            <a:pPr indent="0" lvl="0" marL="0" rtl="0" algn="just">
              <a:lnSpc>
                <a:spcPct val="140000"/>
              </a:lnSpc>
              <a:spcBef>
                <a:spcPts val="0"/>
              </a:spcBef>
              <a:spcAft>
                <a:spcPts val="0"/>
              </a:spcAft>
              <a:buSzPts val="770"/>
              <a:buNone/>
            </a:pPr>
            <a:r>
              <a:rPr lang="en-US" sz="1620"/>
              <a:t>In order to deal with such applications and challenges, w</a:t>
            </a:r>
            <a:r>
              <a:rPr lang="en-US" sz="1620"/>
              <a:t>e propose explorations of several extensions and improvements to the original neural style transfer technique. These will primarily center on the concept of </a:t>
            </a:r>
            <a:r>
              <a:rPr b="1" lang="en-US" sz="1620"/>
              <a:t>Cascade Style Transfer</a:t>
            </a:r>
            <a:r>
              <a:rPr lang="en-US" sz="1620"/>
              <a:t>. </a:t>
            </a:r>
            <a:endParaRPr sz="1620"/>
          </a:p>
        </p:txBody>
      </p:sp>
      <p:sp>
        <p:nvSpPr>
          <p:cNvPr id="84" name="Google Shape;84;g20c8d09146f_0_0"/>
          <p:cNvSpPr txBox="1"/>
          <p:nvPr>
            <p:ph idx="3" type="body"/>
          </p:nvPr>
        </p:nvSpPr>
        <p:spPr>
          <a:xfrm>
            <a:off x="2666250" y="1929900"/>
            <a:ext cx="8118900" cy="1191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rmAutofit/>
          </a:bodyPr>
          <a:lstStyle/>
          <a:p>
            <a:pPr indent="-330200" lvl="0" marL="457200" rtl="0" algn="just">
              <a:lnSpc>
                <a:spcPct val="150000"/>
              </a:lnSpc>
              <a:spcBef>
                <a:spcPts val="0"/>
              </a:spcBef>
              <a:spcAft>
                <a:spcPts val="0"/>
              </a:spcAft>
              <a:buSzPts val="1600"/>
              <a:buChar char="●"/>
            </a:pPr>
            <a:r>
              <a:rPr lang="en-US" sz="1600"/>
              <a:t>We aim to create a novel pipeline incorporating </a:t>
            </a:r>
            <a:r>
              <a:rPr b="1" lang="en-US" sz="1600"/>
              <a:t>user feedback</a:t>
            </a:r>
            <a:r>
              <a:rPr lang="en-US" sz="1600"/>
              <a:t> based on different neural style models and investigate the original loss functions to enhance the styled image based on user preferences. </a:t>
            </a:r>
            <a:endParaRPr sz="1600"/>
          </a:p>
        </p:txBody>
      </p:sp>
      <p:pic>
        <p:nvPicPr>
          <p:cNvPr id="85" name="Google Shape;85;g20c8d09146f_0_0"/>
          <p:cNvPicPr preferRelativeResize="0"/>
          <p:nvPr/>
        </p:nvPicPr>
        <p:blipFill>
          <a:blip r:embed="rId4">
            <a:alphaModFix/>
          </a:blip>
          <a:stretch>
            <a:fillRect/>
          </a:stretch>
        </p:blipFill>
        <p:spPr>
          <a:xfrm>
            <a:off x="2548550" y="3361801"/>
            <a:ext cx="9284598" cy="1683175"/>
          </a:xfrm>
          <a:prstGeom prst="rect">
            <a:avLst/>
          </a:prstGeom>
          <a:noFill/>
          <a:ln>
            <a:noFill/>
          </a:ln>
        </p:spPr>
      </p:pic>
      <p:cxnSp>
        <p:nvCxnSpPr>
          <p:cNvPr id="86" name="Google Shape;86;g20c8d09146f_0_0"/>
          <p:cNvCxnSpPr/>
          <p:nvPr/>
        </p:nvCxnSpPr>
        <p:spPr>
          <a:xfrm flipH="1" rot="10800000">
            <a:off x="2147975" y="2151250"/>
            <a:ext cx="510000" cy="3399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87" name="Google Shape;87;g20c8d09146f_0_0"/>
          <p:cNvCxnSpPr/>
          <p:nvPr/>
        </p:nvCxnSpPr>
        <p:spPr>
          <a:xfrm rot="5400000">
            <a:off x="10413475" y="4825100"/>
            <a:ext cx="1077600" cy="9666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f34672c1a2_0_0"/>
          <p:cNvSpPr txBox="1"/>
          <p:nvPr>
            <p:ph idx="1" type="body"/>
          </p:nvPr>
        </p:nvSpPr>
        <p:spPr>
          <a:xfrm>
            <a:off x="422371" y="365760"/>
            <a:ext cx="5020200" cy="759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0" lang="en-US" sz="3200"/>
              <a:t>2.a </a:t>
            </a:r>
            <a:r>
              <a:rPr b="0" lang="en-US" sz="3200"/>
              <a:t>Existing Work</a:t>
            </a:r>
            <a:endParaRPr b="0" sz="3200"/>
          </a:p>
        </p:txBody>
      </p:sp>
      <p:sp>
        <p:nvSpPr>
          <p:cNvPr id="93" name="Google Shape;93;g1f34672c1a2_0_0"/>
          <p:cNvSpPr txBox="1"/>
          <p:nvPr>
            <p:ph idx="3" type="body"/>
          </p:nvPr>
        </p:nvSpPr>
        <p:spPr>
          <a:xfrm>
            <a:off x="145075" y="1045400"/>
            <a:ext cx="6967800" cy="5077200"/>
          </a:xfrm>
          <a:prstGeom prst="rect">
            <a:avLst/>
          </a:prstGeom>
        </p:spPr>
        <p:txBody>
          <a:bodyPr anchorCtr="0" anchor="t" bIns="45700" lIns="91425" spcFirstLastPara="1" rIns="91425" wrap="square" tIns="45700">
            <a:noAutofit/>
          </a:bodyPr>
          <a:lstStyle/>
          <a:p>
            <a:pPr indent="-317500" lvl="0" marL="457200" rtl="0" algn="just">
              <a:lnSpc>
                <a:spcPct val="150000"/>
              </a:lnSpc>
              <a:spcBef>
                <a:spcPts val="1200"/>
              </a:spcBef>
              <a:spcAft>
                <a:spcPts val="0"/>
              </a:spcAft>
              <a:buSzPts val="1400"/>
              <a:buChar char="●"/>
            </a:pPr>
            <a:r>
              <a:rPr lang="en-US" sz="1400"/>
              <a:t>In recent times, NST has achieved good performance, but studies highlighting improving its stability, quality, flexibility and evaluation are still in its early stages, specifically using user feedback.</a:t>
            </a:r>
            <a:endParaRPr sz="1400"/>
          </a:p>
          <a:p>
            <a:pPr indent="-317500" lvl="0" marL="457200" rtl="0" algn="just">
              <a:lnSpc>
                <a:spcPct val="150000"/>
              </a:lnSpc>
              <a:spcBef>
                <a:spcPts val="0"/>
              </a:spcBef>
              <a:spcAft>
                <a:spcPts val="0"/>
              </a:spcAft>
              <a:buSzPts val="1400"/>
              <a:buChar char="●"/>
            </a:pPr>
            <a:r>
              <a:rPr lang="en-US" sz="1400"/>
              <a:t>Multiple style transfer in NST enables styles of multiple images to be transferred to a single content image by a simple modification to the style image loss. However, existing challenges with multiple style transfer include:</a:t>
            </a:r>
            <a:endParaRPr sz="1400"/>
          </a:p>
          <a:p>
            <a:pPr indent="-317500" lvl="0" marL="914400" rtl="0" algn="just">
              <a:lnSpc>
                <a:spcPct val="150000"/>
              </a:lnSpc>
              <a:spcBef>
                <a:spcPts val="0"/>
              </a:spcBef>
              <a:spcAft>
                <a:spcPts val="0"/>
              </a:spcAft>
              <a:buSzPts val="1400"/>
              <a:buChar char="●"/>
            </a:pPr>
            <a:r>
              <a:rPr lang="en-US" sz="1400"/>
              <a:t>Increased training time if separate networks are tied to each style</a:t>
            </a:r>
            <a:endParaRPr sz="1400"/>
          </a:p>
          <a:p>
            <a:pPr indent="-317500" lvl="0" marL="914400" rtl="0" algn="just">
              <a:lnSpc>
                <a:spcPct val="150000"/>
              </a:lnSpc>
              <a:spcBef>
                <a:spcPts val="0"/>
              </a:spcBef>
              <a:spcAft>
                <a:spcPts val="0"/>
              </a:spcAft>
              <a:buSzPts val="1400"/>
              <a:buChar char="●"/>
            </a:pPr>
            <a:r>
              <a:rPr lang="en-US" sz="1400"/>
              <a:t>Adding multiple styles lessens the impact of each individual style especially when the styles are somewhat different[2] </a:t>
            </a:r>
            <a:endParaRPr sz="1400"/>
          </a:p>
          <a:p>
            <a:pPr indent="-317500" lvl="0" marL="914400" rtl="0" algn="just">
              <a:lnSpc>
                <a:spcPct val="150000"/>
              </a:lnSpc>
              <a:spcBef>
                <a:spcPts val="0"/>
              </a:spcBef>
              <a:spcAft>
                <a:spcPts val="0"/>
              </a:spcAft>
              <a:buSzPts val="1400"/>
              <a:buChar char="●"/>
            </a:pPr>
            <a:r>
              <a:rPr lang="en-US" sz="1400"/>
              <a:t>Higher style loss when blending two style images compared to having just one style image[2]</a:t>
            </a:r>
            <a:endParaRPr sz="1400"/>
          </a:p>
          <a:p>
            <a:pPr indent="-317500" lvl="0" marL="457200" rtl="0" algn="just">
              <a:lnSpc>
                <a:spcPct val="150000"/>
              </a:lnSpc>
              <a:spcBef>
                <a:spcPts val="0"/>
              </a:spcBef>
              <a:spcAft>
                <a:spcPts val="0"/>
              </a:spcAft>
              <a:buSzPts val="1400"/>
              <a:buChar char="●"/>
            </a:pPr>
            <a:r>
              <a:rPr lang="en-US" sz="1400"/>
              <a:t>Cascade Style Transfer combines multiple existing NST approaches in serial and parallel, evaluated against quantifiable quality factors and human observed heuristic knowledge to determine the reasonable cascade order. It is shown to improve the stylistic quality and flexibility of the generated image. [1][3]</a:t>
            </a:r>
            <a:endParaRPr sz="1400"/>
          </a:p>
        </p:txBody>
      </p:sp>
      <p:pic>
        <p:nvPicPr>
          <p:cNvPr id="94" name="Google Shape;94;g1f34672c1a2_0_0"/>
          <p:cNvPicPr preferRelativeResize="0"/>
          <p:nvPr/>
        </p:nvPicPr>
        <p:blipFill>
          <a:blip r:embed="rId3">
            <a:alphaModFix/>
          </a:blip>
          <a:stretch>
            <a:fillRect/>
          </a:stretch>
        </p:blipFill>
        <p:spPr>
          <a:xfrm>
            <a:off x="7220025" y="1636275"/>
            <a:ext cx="4702251" cy="3338500"/>
          </a:xfrm>
          <a:prstGeom prst="rect">
            <a:avLst/>
          </a:prstGeom>
          <a:noFill/>
          <a:ln>
            <a:noFill/>
          </a:ln>
        </p:spPr>
      </p:pic>
      <p:sp>
        <p:nvSpPr>
          <p:cNvPr id="95" name="Google Shape;95;g1f34672c1a2_0_0"/>
          <p:cNvSpPr txBox="1"/>
          <p:nvPr/>
        </p:nvSpPr>
        <p:spPr>
          <a:xfrm>
            <a:off x="7169550" y="5029225"/>
            <a:ext cx="4946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00"/>
              <a:t>Source:</a:t>
            </a:r>
            <a:r>
              <a:rPr lang="en-US" sz="700" u="sng">
                <a:solidFill>
                  <a:schemeClr val="hlink"/>
                </a:solidFill>
                <a:hlinkClick r:id="rId4"/>
              </a:rPr>
              <a:t>https://towardsdatascience.com/mixed-neural-style-transfer-with-two-style-images-9469b2681b54</a:t>
            </a:r>
            <a:r>
              <a:rPr lang="en-US" sz="700"/>
              <a:t> </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f34672c1a2_0_24"/>
          <p:cNvSpPr txBox="1"/>
          <p:nvPr>
            <p:ph type="title"/>
          </p:nvPr>
        </p:nvSpPr>
        <p:spPr>
          <a:xfrm>
            <a:off x="609600" y="280078"/>
            <a:ext cx="10972800" cy="97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sz="3200"/>
              <a:t>2.b Key Ideas for Novelty</a:t>
            </a:r>
            <a:endParaRPr b="0" sz="3200"/>
          </a:p>
        </p:txBody>
      </p:sp>
      <p:sp>
        <p:nvSpPr>
          <p:cNvPr id="101" name="Google Shape;101;g1f34672c1a2_0_24"/>
          <p:cNvSpPr txBox="1"/>
          <p:nvPr>
            <p:ph idx="1" type="body"/>
          </p:nvPr>
        </p:nvSpPr>
        <p:spPr>
          <a:xfrm>
            <a:off x="609600" y="1409037"/>
            <a:ext cx="10972800" cy="4361700"/>
          </a:xfrm>
          <a:prstGeom prst="rect">
            <a:avLst/>
          </a:prstGeom>
        </p:spPr>
        <p:txBody>
          <a:bodyPr anchorCtr="0" anchor="t" bIns="45700" lIns="91425" spcFirstLastPara="1" rIns="91425" wrap="square" tIns="45700">
            <a:noAutofit/>
          </a:bodyPr>
          <a:lstStyle/>
          <a:p>
            <a:pPr indent="-328930" lvl="0" marL="457200" rtl="0" algn="just">
              <a:lnSpc>
                <a:spcPct val="150000"/>
              </a:lnSpc>
              <a:spcBef>
                <a:spcPts val="0"/>
              </a:spcBef>
              <a:spcAft>
                <a:spcPts val="0"/>
              </a:spcAft>
              <a:buSzPts val="1580"/>
              <a:buChar char="●"/>
            </a:pPr>
            <a:r>
              <a:rPr lang="en-US" sz="1580"/>
              <a:t>There is not enough literature available on work done in incorporating user feedback with NST to modify/personalize the generated image based on user’s preferences and doing multiple style transfer using Cascade Style Transfer. </a:t>
            </a:r>
            <a:endParaRPr sz="1580"/>
          </a:p>
          <a:p>
            <a:pPr indent="-328930" lvl="0" marL="457200" rtl="0" algn="just">
              <a:lnSpc>
                <a:spcPct val="150000"/>
              </a:lnSpc>
              <a:spcBef>
                <a:spcPts val="0"/>
              </a:spcBef>
              <a:spcAft>
                <a:spcPts val="0"/>
              </a:spcAft>
              <a:buSzPts val="1580"/>
              <a:buChar char="●"/>
            </a:pPr>
            <a:r>
              <a:rPr lang="en-US" sz="1580"/>
              <a:t>Generated images from the model can be modified using image processing techniques by slightly modifying weights for style and content. Besides, the user preferences based on the feedback provided for multiple generated images can be understood and the model can be retrained to suit the user tastes by modifying dataset or the loss function. This can in turn improve the quality of the generated image based on the user's preferences </a:t>
            </a:r>
            <a:r>
              <a:rPr lang="en-US" sz="1580"/>
              <a:t>through</a:t>
            </a:r>
            <a:r>
              <a:rPr lang="en-US" sz="1580"/>
              <a:t> a closed feedback loop.</a:t>
            </a:r>
            <a:endParaRPr sz="1580"/>
          </a:p>
          <a:p>
            <a:pPr indent="-328930" lvl="0" marL="457200" rtl="0" algn="just">
              <a:lnSpc>
                <a:spcPct val="150000"/>
              </a:lnSpc>
              <a:spcBef>
                <a:spcPts val="0"/>
              </a:spcBef>
              <a:spcAft>
                <a:spcPts val="0"/>
              </a:spcAft>
              <a:buSzPts val="1580"/>
              <a:buChar char="●"/>
            </a:pPr>
            <a:r>
              <a:rPr lang="en-US" sz="1580"/>
              <a:t>Style from the style image is known to be preserved more in Cascade Style Transfer while in traditional Multi Objective Networks content from content image is known to be preserved more. [1]</a:t>
            </a:r>
            <a:endParaRPr sz="1580"/>
          </a:p>
          <a:p>
            <a:pPr indent="-328930" lvl="0" marL="457200" rtl="0" algn="just">
              <a:lnSpc>
                <a:spcPct val="150000"/>
              </a:lnSpc>
              <a:spcBef>
                <a:spcPts val="0"/>
              </a:spcBef>
              <a:spcAft>
                <a:spcPts val="0"/>
              </a:spcAft>
              <a:buSzPts val="1580"/>
              <a:buChar char="●"/>
            </a:pPr>
            <a:r>
              <a:rPr lang="en-US" sz="1580"/>
              <a:t>Additionally, we are proposing to perform multiple style transfer using cascade style transfer to exploit its benefit of preserving style more, giving us room to incorporate multiple styles. Besides, existing literature on a combined methodology has not been encountered yet. This can potentially lead to generated images with better quality and style preservation.</a:t>
            </a:r>
            <a:endParaRPr sz="15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0c8d09146f_0_52"/>
          <p:cNvSpPr txBox="1"/>
          <p:nvPr>
            <p:ph type="title"/>
          </p:nvPr>
        </p:nvSpPr>
        <p:spPr>
          <a:xfrm>
            <a:off x="609600" y="280078"/>
            <a:ext cx="10972800" cy="97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sz="3200"/>
              <a:t>3. What difference does it make?</a:t>
            </a:r>
            <a:endParaRPr b="0" sz="3200"/>
          </a:p>
        </p:txBody>
      </p:sp>
      <p:sp>
        <p:nvSpPr>
          <p:cNvPr id="107" name="Google Shape;107;g20c8d09146f_0_52"/>
          <p:cNvSpPr txBox="1"/>
          <p:nvPr>
            <p:ph idx="1" type="body"/>
          </p:nvPr>
        </p:nvSpPr>
        <p:spPr>
          <a:xfrm>
            <a:off x="609600" y="1248162"/>
            <a:ext cx="10972800" cy="4361700"/>
          </a:xfrm>
          <a:prstGeom prst="rect">
            <a:avLst/>
          </a:prstGeom>
        </p:spPr>
        <p:txBody>
          <a:bodyPr anchorCtr="0" anchor="t" bIns="45700" lIns="91425" spcFirstLastPara="1" rIns="91425" wrap="square" tIns="45700">
            <a:normAutofit/>
          </a:bodyPr>
          <a:lstStyle/>
          <a:p>
            <a:pPr indent="-327025" lvl="0" marL="457200" rtl="0" algn="just">
              <a:lnSpc>
                <a:spcPct val="150000"/>
              </a:lnSpc>
              <a:spcBef>
                <a:spcPts val="1200"/>
              </a:spcBef>
              <a:spcAft>
                <a:spcPts val="0"/>
              </a:spcAft>
              <a:buSzPts val="1550"/>
              <a:buChar char="●"/>
            </a:pPr>
            <a:r>
              <a:rPr lang="en-US" sz="1550"/>
              <a:t>Our combined methodology dismisses the need for different networks for each image and therefore heavily optimizes training time</a:t>
            </a:r>
            <a:endParaRPr sz="1550"/>
          </a:p>
          <a:p>
            <a:pPr indent="-327025" lvl="1" marL="914400" rtl="0" algn="just">
              <a:lnSpc>
                <a:spcPct val="150000"/>
              </a:lnSpc>
              <a:spcBef>
                <a:spcPts val="0"/>
              </a:spcBef>
              <a:spcAft>
                <a:spcPts val="0"/>
              </a:spcAft>
              <a:buSzPts val="1550"/>
              <a:buChar char="○"/>
            </a:pPr>
            <a:r>
              <a:rPr lang="en-US" sz="1550"/>
              <a:t>This has potential to greatly benefit future NST applications that incorporate style from multiple images while maintaining high quality</a:t>
            </a:r>
            <a:endParaRPr sz="1550"/>
          </a:p>
          <a:p>
            <a:pPr indent="-327025" lvl="0" marL="457200" rtl="0" algn="just">
              <a:lnSpc>
                <a:spcPct val="150000"/>
              </a:lnSpc>
              <a:spcBef>
                <a:spcPts val="0"/>
              </a:spcBef>
              <a:spcAft>
                <a:spcPts val="0"/>
              </a:spcAft>
              <a:buSzPts val="1550"/>
              <a:buChar char="●"/>
            </a:pPr>
            <a:r>
              <a:rPr lang="en-US" sz="1550"/>
              <a:t>Customization based on user feedback allows for higher user satisfaction as well and can open the floor to increased customization/personalization capabilities in future applications</a:t>
            </a:r>
            <a:endParaRPr sz="1550"/>
          </a:p>
          <a:p>
            <a:pPr indent="-327025" lvl="0" marL="457200" rtl="0" algn="just">
              <a:lnSpc>
                <a:spcPct val="150000"/>
              </a:lnSpc>
              <a:spcBef>
                <a:spcPts val="0"/>
              </a:spcBef>
              <a:spcAft>
                <a:spcPts val="0"/>
              </a:spcAft>
              <a:buSzPts val="1550"/>
              <a:buChar char="●"/>
            </a:pPr>
            <a:r>
              <a:rPr lang="en-US" sz="1550"/>
              <a:t>On the other hand, our methods as well as NST in general have the potential to phase out the need for human artists. </a:t>
            </a:r>
            <a:endParaRPr sz="1550"/>
          </a:p>
          <a:p>
            <a:pPr indent="-327025" lvl="1" marL="914400" rtl="0" algn="just">
              <a:lnSpc>
                <a:spcPct val="150000"/>
              </a:lnSpc>
              <a:spcBef>
                <a:spcPts val="0"/>
              </a:spcBef>
              <a:spcAft>
                <a:spcPts val="0"/>
              </a:spcAft>
              <a:buSzPts val="1550"/>
              <a:buChar char="○"/>
            </a:pPr>
            <a:r>
              <a:rPr lang="en-US" sz="1550"/>
              <a:t>Once an artist has existing work, our methods could create additional art based on the same styles from that work much more efficiently compared to how long it would take the artist themself to create more. </a:t>
            </a:r>
            <a:endParaRPr sz="1550"/>
          </a:p>
          <a:p>
            <a:pPr indent="-327025" lvl="1" marL="914400" rtl="0" algn="just">
              <a:lnSpc>
                <a:spcPct val="150000"/>
              </a:lnSpc>
              <a:spcBef>
                <a:spcPts val="0"/>
              </a:spcBef>
              <a:spcAft>
                <a:spcPts val="0"/>
              </a:spcAft>
              <a:buSzPts val="1550"/>
              <a:buChar char="○"/>
            </a:pPr>
            <a:r>
              <a:rPr lang="en-US" sz="1550"/>
              <a:t>This ties in to the negative argument that, over time, advancements in artificial intelligence are replacing the need for humans in the workforce.</a:t>
            </a:r>
            <a:endParaRPr sz="15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2b89a2e78f_0_1"/>
          <p:cNvSpPr txBox="1"/>
          <p:nvPr>
            <p:ph type="title"/>
          </p:nvPr>
        </p:nvSpPr>
        <p:spPr>
          <a:xfrm>
            <a:off x="418525" y="47428"/>
            <a:ext cx="10972800" cy="978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SzPts val="2800"/>
              <a:buNone/>
            </a:pPr>
            <a:r>
              <a:rPr b="0" lang="en-US" sz="3200"/>
              <a:t>4. Challenges and Solutions</a:t>
            </a:r>
            <a:endParaRPr b="0" sz="3200"/>
          </a:p>
        </p:txBody>
      </p:sp>
      <p:graphicFrame>
        <p:nvGraphicFramePr>
          <p:cNvPr id="113" name="Google Shape;113;g12b89a2e78f_0_1"/>
          <p:cNvGraphicFramePr/>
          <p:nvPr/>
        </p:nvGraphicFramePr>
        <p:xfrm>
          <a:off x="418525" y="902558"/>
          <a:ext cx="3000000" cy="3000000"/>
        </p:xfrm>
        <a:graphic>
          <a:graphicData uri="http://schemas.openxmlformats.org/drawingml/2006/table">
            <a:tbl>
              <a:tblPr>
                <a:noFill/>
                <a:tableStyleId>{2B5E0DB8-D900-4FBD-B081-428EDB0CA4AE}</a:tableStyleId>
              </a:tblPr>
              <a:tblGrid>
                <a:gridCol w="5881300"/>
                <a:gridCol w="5605850"/>
              </a:tblGrid>
              <a:tr h="426700">
                <a:tc>
                  <a:txBody>
                    <a:bodyPr/>
                    <a:lstStyle/>
                    <a:p>
                      <a:pPr indent="0" lvl="0" marL="0" rtl="0" algn="just">
                        <a:spcBef>
                          <a:spcPts val="0"/>
                        </a:spcBef>
                        <a:spcAft>
                          <a:spcPts val="0"/>
                        </a:spcAft>
                        <a:buNone/>
                      </a:pPr>
                      <a:r>
                        <a:rPr b="1" lang="en-US" sz="1600"/>
                        <a:t>Problem</a:t>
                      </a:r>
                      <a:endParaRPr b="1" sz="1600"/>
                    </a:p>
                  </a:txBody>
                  <a:tcPr marT="91425" marB="91425" marR="91425" marL="91425"/>
                </a:tc>
                <a:tc>
                  <a:txBody>
                    <a:bodyPr/>
                    <a:lstStyle/>
                    <a:p>
                      <a:pPr indent="0" lvl="0" marL="0" rtl="0" algn="just">
                        <a:spcBef>
                          <a:spcPts val="0"/>
                        </a:spcBef>
                        <a:spcAft>
                          <a:spcPts val="0"/>
                        </a:spcAft>
                        <a:buNone/>
                      </a:pPr>
                      <a:r>
                        <a:rPr b="1" lang="en-US" sz="1600"/>
                        <a:t>Solution</a:t>
                      </a:r>
                      <a:endParaRPr b="1" sz="1600"/>
                    </a:p>
                  </a:txBody>
                  <a:tcPr marT="91425" marB="91425" marR="91425" marL="91425"/>
                </a:tc>
              </a:tr>
              <a:tr h="1158200">
                <a:tc>
                  <a:txBody>
                    <a:bodyPr/>
                    <a:lstStyle/>
                    <a:p>
                      <a:pPr indent="0" lvl="0" marL="0" rtl="0" algn="just">
                        <a:lnSpc>
                          <a:spcPct val="150000"/>
                        </a:lnSpc>
                        <a:spcBef>
                          <a:spcPts val="1000"/>
                        </a:spcBef>
                        <a:spcAft>
                          <a:spcPts val="0"/>
                        </a:spcAft>
                        <a:buNone/>
                      </a:pPr>
                      <a:r>
                        <a:rPr lang="en-US" sz="1600">
                          <a:solidFill>
                            <a:schemeClr val="dk1"/>
                          </a:solidFill>
                        </a:rPr>
                        <a:t>Contradicting styles of two style images might lead to unsatisfactory output.</a:t>
                      </a:r>
                      <a:endParaRPr sz="1600"/>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lang="en-US" sz="1600">
                          <a:solidFill>
                            <a:schemeClr val="dk1"/>
                          </a:solidFill>
                        </a:rPr>
                        <a:t>Break the style of the image into multiple components and then choose one for each component leading to style resolution.</a:t>
                      </a:r>
                      <a:endParaRPr sz="1600"/>
                    </a:p>
                  </a:txBody>
                  <a:tcPr marT="91425" marB="91425" marR="91425" marL="91425"/>
                </a:tc>
              </a:tr>
              <a:tr h="749075">
                <a:tc>
                  <a:txBody>
                    <a:bodyPr/>
                    <a:lstStyle/>
                    <a:p>
                      <a:pPr indent="0" lvl="0" marL="0" rtl="0" algn="just">
                        <a:lnSpc>
                          <a:spcPct val="150000"/>
                        </a:lnSpc>
                        <a:spcBef>
                          <a:spcPts val="0"/>
                        </a:spcBef>
                        <a:spcAft>
                          <a:spcPts val="0"/>
                        </a:spcAft>
                        <a:buNone/>
                      </a:pPr>
                      <a:r>
                        <a:rPr lang="en-US" sz="1600">
                          <a:solidFill>
                            <a:schemeClr val="dk1"/>
                          </a:solidFill>
                        </a:rPr>
                        <a:t> Different orders in which the style images are passed in the cascade style transfer can lead to vastly different outputs.</a:t>
                      </a:r>
                      <a:endParaRPr sz="1600"/>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lang="en-US" sz="1600">
                          <a:solidFill>
                            <a:schemeClr val="dk1"/>
                          </a:solidFill>
                        </a:rPr>
                        <a:t>Use an architecture where we stack both ordering in parallel leading to order invariant outputs.</a:t>
                      </a:r>
                      <a:endParaRPr sz="1600"/>
                    </a:p>
                  </a:txBody>
                  <a:tcPr marT="91425" marB="91425" marR="91425" marL="91425"/>
                </a:tc>
              </a:tr>
              <a:tr h="1267075">
                <a:tc>
                  <a:txBody>
                    <a:bodyPr/>
                    <a:lstStyle/>
                    <a:p>
                      <a:pPr indent="0" lvl="0" marL="0" rtl="0" algn="just">
                        <a:lnSpc>
                          <a:spcPct val="150000"/>
                        </a:lnSpc>
                        <a:spcBef>
                          <a:spcPts val="0"/>
                        </a:spcBef>
                        <a:spcAft>
                          <a:spcPts val="0"/>
                        </a:spcAft>
                        <a:buNone/>
                      </a:pPr>
                      <a:r>
                        <a:rPr lang="en-US" sz="1600">
                          <a:solidFill>
                            <a:schemeClr val="dk1"/>
                          </a:solidFill>
                        </a:rPr>
                        <a:t>No clear expected output or ground truth for Neural Style Transfer. This means that for evaluation we rely on qualitative methods which can be challenging.</a:t>
                      </a:r>
                      <a:endParaRPr sz="1600"/>
                    </a:p>
                  </a:txBody>
                  <a:tcPr marT="91425" marB="91425" marR="91425" marL="91425"/>
                </a:tc>
                <a:tc>
                  <a:txBody>
                    <a:bodyPr/>
                    <a:lstStyle/>
                    <a:p>
                      <a:pPr indent="0" lvl="0" marL="0" rtl="0" algn="just">
                        <a:lnSpc>
                          <a:spcPct val="150000"/>
                        </a:lnSpc>
                        <a:spcBef>
                          <a:spcPts val="0"/>
                        </a:spcBef>
                        <a:spcAft>
                          <a:spcPts val="0"/>
                        </a:spcAft>
                        <a:buNone/>
                      </a:pPr>
                      <a:r>
                        <a:rPr lang="en-US" sz="1600">
                          <a:solidFill>
                            <a:schemeClr val="dk1"/>
                          </a:solidFill>
                        </a:rPr>
                        <a:t>Explore quantitative evaluation metrics helping us decide clearly whether our model has been an improvement or not.</a:t>
                      </a:r>
                      <a:endParaRPr sz="1600">
                        <a:solidFill>
                          <a:schemeClr val="dk1"/>
                        </a:solidFill>
                      </a:endParaRPr>
                    </a:p>
                  </a:txBody>
                  <a:tcPr marT="91425" marB="91425" marR="91425" marL="91425"/>
                </a:tc>
              </a:tr>
              <a:tr h="1542000">
                <a:tc>
                  <a:txBody>
                    <a:bodyPr/>
                    <a:lstStyle/>
                    <a:p>
                      <a:pPr indent="0" lvl="0" marL="0" rtl="0" algn="just">
                        <a:lnSpc>
                          <a:spcPct val="150000"/>
                        </a:lnSpc>
                        <a:spcBef>
                          <a:spcPts val="0"/>
                        </a:spcBef>
                        <a:spcAft>
                          <a:spcPts val="0"/>
                        </a:spcAft>
                        <a:buNone/>
                      </a:pPr>
                      <a:r>
                        <a:rPr lang="en-US" sz="1600">
                          <a:solidFill>
                            <a:schemeClr val="dk1"/>
                          </a:solidFill>
                        </a:rPr>
                        <a:t>Tweaking the existing 3 metrics (content fidelity, global effects and local patterns) in the loss function might be insufficient to account user feedback. This will remain an uncertainty until we complete further initial work.</a:t>
                      </a:r>
                      <a:endParaRPr sz="1600"/>
                    </a:p>
                  </a:txBody>
                  <a:tcPr marT="91425" marB="91425" marR="91425" marL="91425"/>
                </a:tc>
                <a:tc>
                  <a:txBody>
                    <a:bodyPr/>
                    <a:lstStyle/>
                    <a:p>
                      <a:pPr indent="0" lvl="0" marL="0" rtl="0" algn="just">
                        <a:lnSpc>
                          <a:spcPct val="150000"/>
                        </a:lnSpc>
                        <a:spcBef>
                          <a:spcPts val="0"/>
                        </a:spcBef>
                        <a:spcAft>
                          <a:spcPts val="0"/>
                        </a:spcAft>
                        <a:buClr>
                          <a:schemeClr val="dk1"/>
                        </a:buClr>
                        <a:buSzPts val="1100"/>
                        <a:buFont typeface="Arial"/>
                        <a:buNone/>
                      </a:pPr>
                      <a:r>
                        <a:rPr lang="en-US" sz="1600">
                          <a:solidFill>
                            <a:schemeClr val="dk1"/>
                          </a:solidFill>
                        </a:rPr>
                        <a:t>Can possibly design more fine grained metrics for our use case.</a:t>
                      </a:r>
                      <a:endParaRPr sz="16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0c8d09146f_0_47"/>
          <p:cNvSpPr txBox="1"/>
          <p:nvPr>
            <p:ph type="title"/>
          </p:nvPr>
        </p:nvSpPr>
        <p:spPr>
          <a:xfrm>
            <a:off x="609600" y="92810"/>
            <a:ext cx="109728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sz="3200"/>
              <a:t>5. Costing and Computational Time</a:t>
            </a:r>
            <a:endParaRPr b="0" sz="3200"/>
          </a:p>
        </p:txBody>
      </p:sp>
      <p:graphicFrame>
        <p:nvGraphicFramePr>
          <p:cNvPr id="119" name="Google Shape;119;g20c8d09146f_0_47"/>
          <p:cNvGraphicFramePr/>
          <p:nvPr/>
        </p:nvGraphicFramePr>
        <p:xfrm>
          <a:off x="1202300" y="1369625"/>
          <a:ext cx="3000000" cy="3000000"/>
        </p:xfrm>
        <a:graphic>
          <a:graphicData uri="http://schemas.openxmlformats.org/drawingml/2006/table">
            <a:tbl>
              <a:tblPr>
                <a:noFill/>
                <a:tableStyleId>{B84962FF-6680-4A07-AB75-5AEA51FB6018}</a:tableStyleId>
              </a:tblPr>
              <a:tblGrid>
                <a:gridCol w="1944850"/>
                <a:gridCol w="796025"/>
              </a:tblGrid>
              <a:tr h="460275">
                <a:tc>
                  <a:txBody>
                    <a:bodyPr/>
                    <a:lstStyle/>
                    <a:p>
                      <a:pPr indent="0" lvl="0" marL="0" rtl="0" algn="ctr">
                        <a:lnSpc>
                          <a:spcPct val="115000"/>
                        </a:lnSpc>
                        <a:spcBef>
                          <a:spcPts val="0"/>
                        </a:spcBef>
                        <a:spcAft>
                          <a:spcPts val="0"/>
                        </a:spcAft>
                        <a:buNone/>
                      </a:pPr>
                      <a:r>
                        <a:rPr b="1" lang="en-US" sz="1200"/>
                        <a:t>Resource reserved for 1 minute</a:t>
                      </a:r>
                      <a:endParaRPr b="1" sz="1200"/>
                    </a:p>
                  </a:txBody>
                  <a:tcPr marT="91425" marB="91425" marR="91425" marL="91425"/>
                </a:tc>
                <a:tc>
                  <a:txBody>
                    <a:bodyPr/>
                    <a:lstStyle/>
                    <a:p>
                      <a:pPr indent="0" lvl="0" marL="0" rtl="0" algn="ctr">
                        <a:lnSpc>
                          <a:spcPct val="115000"/>
                        </a:lnSpc>
                        <a:spcBef>
                          <a:spcPts val="0"/>
                        </a:spcBef>
                        <a:spcAft>
                          <a:spcPts val="0"/>
                        </a:spcAft>
                        <a:buNone/>
                      </a:pPr>
                      <a:r>
                        <a:rPr b="1" lang="en-US" sz="1200"/>
                        <a:t>SUs charged</a:t>
                      </a:r>
                      <a:endParaRPr b="1" sz="1200"/>
                    </a:p>
                  </a:txBody>
                  <a:tcPr marT="91425" marB="91425" marR="91425" marL="91425"/>
                </a:tc>
              </a:tr>
              <a:tr h="320325">
                <a:tc>
                  <a:txBody>
                    <a:bodyPr/>
                    <a:lstStyle/>
                    <a:p>
                      <a:pPr indent="0" lvl="0" marL="0" rtl="0" algn="l">
                        <a:spcBef>
                          <a:spcPts val="0"/>
                        </a:spcBef>
                        <a:spcAft>
                          <a:spcPts val="0"/>
                        </a:spcAft>
                        <a:buNone/>
                      </a:pPr>
                      <a:r>
                        <a:rPr lang="en-US" sz="1200"/>
                        <a:t>1 CPU</a:t>
                      </a:r>
                      <a:endParaRPr sz="1200"/>
                    </a:p>
                  </a:txBody>
                  <a:tcPr marT="91425" marB="91425" marR="91425" marL="91425"/>
                </a:tc>
                <a:tc>
                  <a:txBody>
                    <a:bodyPr/>
                    <a:lstStyle/>
                    <a:p>
                      <a:pPr indent="0" lvl="0" marL="0" rtl="0" algn="l">
                        <a:spcBef>
                          <a:spcPts val="0"/>
                        </a:spcBef>
                        <a:spcAft>
                          <a:spcPts val="0"/>
                        </a:spcAft>
                        <a:buNone/>
                      </a:pPr>
                      <a:r>
                        <a:rPr lang="en-US" sz="1200"/>
                        <a:t>1</a:t>
                      </a:r>
                      <a:endParaRPr sz="1200"/>
                    </a:p>
                  </a:txBody>
                  <a:tcPr marT="91425" marB="91425" marR="91425" marL="91425"/>
                </a:tc>
              </a:tr>
              <a:tr h="320325">
                <a:tc>
                  <a:txBody>
                    <a:bodyPr/>
                    <a:lstStyle/>
                    <a:p>
                      <a:pPr indent="0" lvl="0" marL="0" rtl="0" algn="l">
                        <a:spcBef>
                          <a:spcPts val="0"/>
                        </a:spcBef>
                        <a:spcAft>
                          <a:spcPts val="0"/>
                        </a:spcAft>
                        <a:buNone/>
                      </a:pPr>
                      <a:r>
                        <a:rPr lang="en-US" sz="1200"/>
                        <a:t>4 GB memory</a:t>
                      </a:r>
                      <a:endParaRPr sz="1200"/>
                    </a:p>
                  </a:txBody>
                  <a:tcPr marT="91425" marB="91425" marR="91425" marL="91425"/>
                </a:tc>
                <a:tc>
                  <a:txBody>
                    <a:bodyPr/>
                    <a:lstStyle/>
                    <a:p>
                      <a:pPr indent="0" lvl="0" marL="0" rtl="0" algn="l">
                        <a:spcBef>
                          <a:spcPts val="0"/>
                        </a:spcBef>
                        <a:spcAft>
                          <a:spcPts val="0"/>
                        </a:spcAft>
                        <a:buNone/>
                      </a:pPr>
                      <a:r>
                        <a:rPr lang="en-US" sz="1200"/>
                        <a:t>1</a:t>
                      </a:r>
                      <a:endParaRPr sz="1200"/>
                    </a:p>
                  </a:txBody>
                  <a:tcPr marT="91425" marB="91425" marR="91425" marL="91425"/>
                </a:tc>
              </a:tr>
              <a:tr h="320325">
                <a:tc>
                  <a:txBody>
                    <a:bodyPr/>
                    <a:lstStyle/>
                    <a:p>
                      <a:pPr indent="0" lvl="0" marL="0" rtl="0" algn="l">
                        <a:spcBef>
                          <a:spcPts val="0"/>
                        </a:spcBef>
                        <a:spcAft>
                          <a:spcPts val="0"/>
                        </a:spcAft>
                        <a:buNone/>
                      </a:pPr>
                      <a:r>
                        <a:rPr lang="en-US" sz="1200"/>
                        <a:t>1 A100 or A40 GPU</a:t>
                      </a:r>
                      <a:endParaRPr sz="1200"/>
                    </a:p>
                  </a:txBody>
                  <a:tcPr marT="91425" marB="91425" marR="91425" marL="91425"/>
                </a:tc>
                <a:tc>
                  <a:txBody>
                    <a:bodyPr/>
                    <a:lstStyle/>
                    <a:p>
                      <a:pPr indent="0" lvl="0" marL="0" rtl="0" algn="l">
                        <a:spcBef>
                          <a:spcPts val="0"/>
                        </a:spcBef>
                        <a:spcAft>
                          <a:spcPts val="0"/>
                        </a:spcAft>
                        <a:buNone/>
                      </a:pPr>
                      <a:r>
                        <a:rPr lang="en-US" sz="1200"/>
                        <a:t>8</a:t>
                      </a:r>
                      <a:endParaRPr sz="1200"/>
                    </a:p>
                  </a:txBody>
                  <a:tcPr marT="91425" marB="91425" marR="91425" marL="91425"/>
                </a:tc>
              </a:tr>
              <a:tr h="320325">
                <a:tc>
                  <a:txBody>
                    <a:bodyPr/>
                    <a:lstStyle/>
                    <a:p>
                      <a:pPr indent="0" lvl="0" marL="0" rtl="0" algn="l">
                        <a:spcBef>
                          <a:spcPts val="0"/>
                        </a:spcBef>
                        <a:spcAft>
                          <a:spcPts val="0"/>
                        </a:spcAft>
                        <a:buNone/>
                      </a:pPr>
                      <a:r>
                        <a:rPr lang="en-US" sz="1200"/>
                        <a:t>1 V100 or P100 GPU</a:t>
                      </a:r>
                      <a:endParaRPr sz="1200"/>
                    </a:p>
                  </a:txBody>
                  <a:tcPr marT="91425" marB="91425" marR="91425" marL="91425"/>
                </a:tc>
                <a:tc>
                  <a:txBody>
                    <a:bodyPr/>
                    <a:lstStyle/>
                    <a:p>
                      <a:pPr indent="0" lvl="0" marL="0" rtl="0" algn="l">
                        <a:spcBef>
                          <a:spcPts val="0"/>
                        </a:spcBef>
                        <a:spcAft>
                          <a:spcPts val="0"/>
                        </a:spcAft>
                        <a:buNone/>
                      </a:pPr>
                      <a:r>
                        <a:rPr lang="en-US" sz="1200"/>
                        <a:t>4</a:t>
                      </a:r>
                      <a:endParaRPr sz="1200"/>
                    </a:p>
                  </a:txBody>
                  <a:tcPr marT="91425" marB="91425" marR="91425" marL="91425"/>
                </a:tc>
              </a:tr>
              <a:tr h="320325">
                <a:tc>
                  <a:txBody>
                    <a:bodyPr/>
                    <a:lstStyle/>
                    <a:p>
                      <a:pPr indent="0" lvl="0" marL="0" rtl="0" algn="l">
                        <a:spcBef>
                          <a:spcPts val="0"/>
                        </a:spcBef>
                        <a:spcAft>
                          <a:spcPts val="0"/>
                        </a:spcAft>
                        <a:buNone/>
                      </a:pPr>
                      <a:r>
                        <a:rPr lang="en-US" sz="1200"/>
                        <a:t>1 K40 GPU</a:t>
                      </a:r>
                      <a:endParaRPr sz="1200"/>
                    </a:p>
                  </a:txBody>
                  <a:tcPr marT="91425" marB="91425" marR="91425" marL="91425"/>
                </a:tc>
                <a:tc>
                  <a:txBody>
                    <a:bodyPr/>
                    <a:lstStyle/>
                    <a:p>
                      <a:pPr indent="0" lvl="0" marL="0" rtl="0" algn="l">
                        <a:spcBef>
                          <a:spcPts val="0"/>
                        </a:spcBef>
                        <a:spcAft>
                          <a:spcPts val="0"/>
                        </a:spcAft>
                        <a:buNone/>
                      </a:pPr>
                      <a:r>
                        <a:rPr lang="en-US" sz="1200"/>
                        <a:t>2</a:t>
                      </a:r>
                      <a:endParaRPr sz="1200"/>
                    </a:p>
                  </a:txBody>
                  <a:tcPr marT="91425" marB="91425" marR="91425" marL="91425"/>
                </a:tc>
              </a:tr>
            </a:tbl>
          </a:graphicData>
        </a:graphic>
      </p:graphicFrame>
      <p:sp>
        <p:nvSpPr>
          <p:cNvPr id="120" name="Google Shape;120;g20c8d09146f_0_47"/>
          <p:cNvSpPr txBox="1"/>
          <p:nvPr/>
        </p:nvSpPr>
        <p:spPr>
          <a:xfrm>
            <a:off x="829775" y="4171225"/>
            <a:ext cx="10474800" cy="2124000"/>
          </a:xfrm>
          <a:prstGeom prst="rect">
            <a:avLst/>
          </a:prstGeom>
          <a:noFill/>
          <a:ln>
            <a:noFill/>
          </a:ln>
        </p:spPr>
        <p:txBody>
          <a:bodyPr anchorCtr="0" anchor="ctr" bIns="91425" lIns="91425" spcFirstLastPara="1" rIns="91425" wrap="square" tIns="91425">
            <a:noAutofit/>
          </a:bodyPr>
          <a:lstStyle/>
          <a:p>
            <a:pPr indent="-323850" lvl="0" marL="457200" rtl="0" algn="just">
              <a:lnSpc>
                <a:spcPct val="150000"/>
              </a:lnSpc>
              <a:spcBef>
                <a:spcPts val="1200"/>
              </a:spcBef>
              <a:spcAft>
                <a:spcPts val="0"/>
              </a:spcAft>
              <a:buSzPts val="1500"/>
              <a:buChar char="●"/>
            </a:pPr>
            <a:r>
              <a:rPr lang="en-US" sz="1500"/>
              <a:t>G</a:t>
            </a:r>
            <a:r>
              <a:rPr lang="en-US" sz="1500"/>
              <a:t>iven the </a:t>
            </a:r>
            <a:r>
              <a:rPr lang="en-US" sz="1500"/>
              <a:t>above</a:t>
            </a:r>
            <a:r>
              <a:rPr lang="en-US" sz="1500"/>
              <a:t> metrics, we propose that the cost and computational time will be within the bounds of reference for the baseline algorithms used for NST techniques.</a:t>
            </a:r>
            <a:endParaRPr sz="1500"/>
          </a:p>
          <a:p>
            <a:pPr indent="-323850" lvl="0" marL="457200" rtl="0" algn="just">
              <a:lnSpc>
                <a:spcPct val="150000"/>
              </a:lnSpc>
              <a:spcBef>
                <a:spcPts val="0"/>
              </a:spcBef>
              <a:spcAft>
                <a:spcPts val="0"/>
              </a:spcAft>
              <a:buSzPts val="1500"/>
              <a:buChar char="●"/>
            </a:pPr>
            <a:r>
              <a:rPr lang="en-US" sz="1500"/>
              <a:t>We have calculated tentative algorithmic complexity </a:t>
            </a:r>
            <a:r>
              <a:rPr lang="en-US" sz="1500">
                <a:solidFill>
                  <a:schemeClr val="dk1"/>
                </a:solidFill>
              </a:rPr>
              <a:t>b</a:t>
            </a:r>
            <a:r>
              <a:rPr lang="en-US" sz="1500">
                <a:solidFill>
                  <a:schemeClr val="dk1"/>
                </a:solidFill>
              </a:rPr>
              <a:t>ased on the referenced literature survey.</a:t>
            </a:r>
            <a:endParaRPr sz="1500"/>
          </a:p>
          <a:p>
            <a:pPr indent="-323850" lvl="0" marL="457200" rtl="0" algn="just">
              <a:lnSpc>
                <a:spcPct val="150000"/>
              </a:lnSpc>
              <a:spcBef>
                <a:spcPts val="0"/>
              </a:spcBef>
              <a:spcAft>
                <a:spcPts val="0"/>
              </a:spcAft>
              <a:buSzPts val="1500"/>
              <a:buChar char="●"/>
            </a:pPr>
            <a:r>
              <a:rPr lang="en-US" sz="1500"/>
              <a:t>Because we are not training the model from scratch, </a:t>
            </a:r>
            <a:r>
              <a:rPr lang="en-US" sz="1500"/>
              <a:t>it</a:t>
            </a:r>
            <a:r>
              <a:rPr lang="en-US" sz="1500"/>
              <a:t> should be computationally low.</a:t>
            </a:r>
            <a:endParaRPr sz="1500"/>
          </a:p>
          <a:p>
            <a:pPr indent="0" lvl="0" marL="0" rtl="0" algn="just">
              <a:lnSpc>
                <a:spcPct val="115000"/>
              </a:lnSpc>
              <a:spcBef>
                <a:spcPts val="1200"/>
              </a:spcBef>
              <a:spcAft>
                <a:spcPts val="1200"/>
              </a:spcAft>
              <a:buNone/>
            </a:pPr>
            <a:r>
              <a:t/>
            </a:r>
            <a:endParaRPr sz="1200">
              <a:solidFill>
                <a:srgbClr val="292929"/>
              </a:solidFill>
              <a:highlight>
                <a:srgbClr val="FFFFFF"/>
              </a:highlight>
              <a:latin typeface="Georgia"/>
              <a:ea typeface="Georgia"/>
              <a:cs typeface="Georgia"/>
              <a:sym typeface="Georgia"/>
            </a:endParaRPr>
          </a:p>
        </p:txBody>
      </p:sp>
      <p:sp>
        <p:nvSpPr>
          <p:cNvPr id="121" name="Google Shape;121;g20c8d09146f_0_47"/>
          <p:cNvSpPr txBox="1"/>
          <p:nvPr/>
        </p:nvSpPr>
        <p:spPr>
          <a:xfrm>
            <a:off x="5674825" y="1418500"/>
            <a:ext cx="5168400" cy="212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US" sz="1800"/>
              <a:t>=&gt;30 minutes per experimental NST model for 1000 epochs ~ 3 experiments,</a:t>
            </a:r>
            <a:endParaRPr sz="1800"/>
          </a:p>
          <a:p>
            <a:pPr indent="0" lvl="0" marL="0" rtl="0" algn="l">
              <a:lnSpc>
                <a:spcPct val="200000"/>
              </a:lnSpc>
              <a:spcBef>
                <a:spcPts val="0"/>
              </a:spcBef>
              <a:spcAft>
                <a:spcPts val="0"/>
              </a:spcAft>
              <a:buNone/>
            </a:pPr>
            <a:r>
              <a:rPr lang="en-US" sz="1800"/>
              <a:t>=&gt;Total (30 min x 3) 90 minutes on GTX GPU</a:t>
            </a:r>
            <a:endParaRPr sz="1800"/>
          </a:p>
          <a:p>
            <a:pPr indent="0" lvl="0" marL="0" rtl="0" algn="l">
              <a:lnSpc>
                <a:spcPct val="200000"/>
              </a:lnSpc>
              <a:spcBef>
                <a:spcPts val="0"/>
              </a:spcBef>
              <a:spcAft>
                <a:spcPts val="0"/>
              </a:spcAft>
              <a:buNone/>
            </a:pPr>
            <a:r>
              <a:rPr lang="en-US" sz="1800"/>
              <a:t>=&gt; 8 SU/min making it 720 SUs.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84a711761b_0_35"/>
          <p:cNvSpPr txBox="1"/>
          <p:nvPr>
            <p:ph type="title"/>
          </p:nvPr>
        </p:nvSpPr>
        <p:spPr>
          <a:xfrm>
            <a:off x="416300" y="54777"/>
            <a:ext cx="10972800" cy="1019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None/>
            </a:pPr>
            <a:r>
              <a:rPr b="0" lang="en-US" sz="3200"/>
              <a:t>6. </a:t>
            </a:r>
            <a:r>
              <a:rPr b="0" lang="en-US" sz="3200"/>
              <a:t>Division</a:t>
            </a:r>
            <a:r>
              <a:rPr b="0" lang="en-US" sz="3200"/>
              <a:t> of Work</a:t>
            </a:r>
            <a:endParaRPr b="0" sz="3200"/>
          </a:p>
        </p:txBody>
      </p:sp>
      <p:sp>
        <p:nvSpPr>
          <p:cNvPr id="127" name="Google Shape;127;g184a711761b_0_35"/>
          <p:cNvSpPr txBox="1"/>
          <p:nvPr>
            <p:ph idx="4294967295" type="body"/>
          </p:nvPr>
        </p:nvSpPr>
        <p:spPr>
          <a:xfrm>
            <a:off x="416300" y="1300575"/>
            <a:ext cx="6300600" cy="4090200"/>
          </a:xfrm>
          <a:prstGeom prst="rect">
            <a:avLst/>
          </a:prstGeom>
          <a:noFill/>
          <a:ln>
            <a:noFill/>
          </a:ln>
        </p:spPr>
        <p:txBody>
          <a:bodyPr anchorCtr="0" anchor="t" bIns="45700" lIns="91425" spcFirstLastPara="1" rIns="91425" wrap="square" tIns="45700">
            <a:noAutofit/>
          </a:bodyPr>
          <a:lstStyle/>
          <a:p>
            <a:pPr indent="-330200" lvl="0" marL="457200" rtl="0" algn="just">
              <a:lnSpc>
                <a:spcPct val="150000"/>
              </a:lnSpc>
              <a:spcBef>
                <a:spcPts val="1200"/>
              </a:spcBef>
              <a:spcAft>
                <a:spcPts val="0"/>
              </a:spcAft>
              <a:buSzPts val="1600"/>
              <a:buFont typeface="Calibri"/>
              <a:buChar char="●"/>
            </a:pPr>
            <a:r>
              <a:rPr lang="en-US" sz="1600"/>
              <a:t>As a team we plan on dividing the tasks equally between all the team members, coherent to proposed timeline.</a:t>
            </a:r>
            <a:endParaRPr sz="1600"/>
          </a:p>
          <a:p>
            <a:pPr indent="-330200" lvl="0" marL="457200" rtl="0" algn="just">
              <a:lnSpc>
                <a:spcPct val="150000"/>
              </a:lnSpc>
              <a:spcBef>
                <a:spcPts val="0"/>
              </a:spcBef>
              <a:spcAft>
                <a:spcPts val="0"/>
              </a:spcAft>
              <a:buSzPts val="1600"/>
              <a:buFont typeface="Calibri"/>
              <a:buChar char="●"/>
            </a:pPr>
            <a:r>
              <a:rPr lang="en-US" sz="1600"/>
              <a:t>We would collaboratively work through designing the project pipeline and identifying evaluation metrics.</a:t>
            </a:r>
            <a:endParaRPr sz="1600"/>
          </a:p>
          <a:p>
            <a:pPr indent="-330200" lvl="0" marL="457200" rtl="0" algn="just">
              <a:lnSpc>
                <a:spcPct val="150000"/>
              </a:lnSpc>
              <a:spcBef>
                <a:spcPts val="0"/>
              </a:spcBef>
              <a:spcAft>
                <a:spcPts val="0"/>
              </a:spcAft>
              <a:buSzPts val="1600"/>
              <a:buFont typeface="Calibri"/>
              <a:buChar char="●"/>
            </a:pPr>
            <a:r>
              <a:rPr lang="en-US" sz="1600"/>
              <a:t>Internally the individual tasks for achieving our goals are laid such that steps like data acquisition, preprocessing, modeling, training, evaluation and testing are evenly divided between all team members, to ensure fair understanding and learning. </a:t>
            </a:r>
            <a:endParaRPr sz="1600"/>
          </a:p>
          <a:p>
            <a:pPr indent="-330200" lvl="0" marL="457200" rtl="0" algn="just">
              <a:lnSpc>
                <a:spcPct val="150000"/>
              </a:lnSpc>
              <a:spcBef>
                <a:spcPts val="0"/>
              </a:spcBef>
              <a:spcAft>
                <a:spcPts val="0"/>
              </a:spcAft>
              <a:buSzPts val="1600"/>
              <a:buFont typeface="Calibri"/>
              <a:buChar char="●"/>
            </a:pPr>
            <a:r>
              <a:rPr lang="en-US" sz="1600"/>
              <a:t>We also plan on reviewing each other's work and giving feedback to each other.</a:t>
            </a:r>
            <a:endParaRPr sz="1600"/>
          </a:p>
        </p:txBody>
      </p:sp>
      <p:pic>
        <p:nvPicPr>
          <p:cNvPr id="128" name="Google Shape;128;g184a711761b_0_35"/>
          <p:cNvPicPr preferRelativeResize="0"/>
          <p:nvPr/>
        </p:nvPicPr>
        <p:blipFill rotWithShape="1">
          <a:blip r:embed="rId3">
            <a:alphaModFix/>
          </a:blip>
          <a:srcRect b="0" l="0" r="0" t="46921"/>
          <a:stretch/>
        </p:blipFill>
        <p:spPr>
          <a:xfrm>
            <a:off x="7078100" y="1300575"/>
            <a:ext cx="3857599" cy="364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SC Powerpoint Template - Whi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SC Powerpoint Template - Red ">
  <a:themeElements>
    <a:clrScheme name="Custom 51">
      <a:dk1>
        <a:srgbClr val="990000"/>
      </a:dk1>
      <a:lt1>
        <a:srgbClr val="FFFFFF"/>
      </a:lt1>
      <a:dk2>
        <a:srgbClr val="445469"/>
      </a:dk2>
      <a:lt2>
        <a:srgbClr val="E7E6E6"/>
      </a:lt2>
      <a:accent1>
        <a:srgbClr val="991B1E"/>
      </a:accent1>
      <a:accent2>
        <a:srgbClr val="FFCC00"/>
      </a:accent2>
      <a:accent3>
        <a:srgbClr val="939598"/>
      </a:accent3>
      <a:accent4>
        <a:srgbClr val="CCCCCC"/>
      </a:accent4>
      <a:accent5>
        <a:srgbClr val="FFFFFF"/>
      </a:accent5>
      <a:accent6>
        <a:srgbClr val="000000"/>
      </a:accent6>
      <a:hlink>
        <a:srgbClr val="0563C1"/>
      </a:hlink>
      <a:folHlink>
        <a:srgbClr val="954F7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2018-10-15T18:11:54Z</dcterms:created>
  <dc:creator>Diana Molleda</dc:creator>
</cp:coreProperties>
</file>