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2" r:id="rId2"/>
    <p:sldId id="273" r:id="rId3"/>
    <p:sldId id="259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5C4D"/>
    <a:srgbClr val="D1D8B7"/>
    <a:srgbClr val="A09D79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6/11/2023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6/11/2023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Python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By</a:t>
            </a:r>
          </a:p>
          <a:p>
            <a:r>
              <a:rPr lang="en-US" b="1" dirty="0">
                <a:solidFill>
                  <a:srgbClr val="FF0000"/>
                </a:solidFill>
              </a:rPr>
              <a:t>Praveen Kumar GS</a:t>
            </a:r>
          </a:p>
          <a:p>
            <a:r>
              <a:rPr lang="en-US" b="1" dirty="0">
                <a:solidFill>
                  <a:srgbClr val="FF0000"/>
                </a:solidFill>
              </a:rPr>
              <a:t>Sr. Full Stack Developer and Architect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16" y="0"/>
            <a:ext cx="10451593" cy="6766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749" y="548361"/>
            <a:ext cx="11352691" cy="6227343"/>
          </a:xfrm>
        </p:spPr>
        <p:txBody>
          <a:bodyPr>
            <a:noAutofit/>
          </a:bodyPr>
          <a:lstStyle/>
          <a:p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 descr="A picture containing text, screenshot, font, graphic design&#10;&#10;Description automatically generated">
            <a:extLst>
              <a:ext uri="{FF2B5EF4-FFF2-40B4-BE49-F238E27FC236}">
                <a16:creationId xmlns:a16="http://schemas.microsoft.com/office/drawing/2014/main" id="{5F269590-B421-A5C2-AD2D-9AD25AEBA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032" y="956602"/>
            <a:ext cx="8595361" cy="469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36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16" y="0"/>
            <a:ext cx="10451593" cy="676656"/>
          </a:xfrm>
        </p:spPr>
        <p:txBody>
          <a:bodyPr/>
          <a:lstStyle/>
          <a:p>
            <a:r>
              <a:rPr lang="en-US" dirty="0"/>
              <a:t>Scripting Languages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6784" y="1060979"/>
            <a:ext cx="11352691" cy="6227343"/>
          </a:xfrm>
        </p:spPr>
        <p:txBody>
          <a:bodyPr>
            <a:noAutofit/>
          </a:bodyPr>
          <a:lstStyle/>
          <a:p>
            <a:pPr algn="just"/>
            <a:r>
              <a:rPr lang="en-US" sz="3200" b="1" dirty="0">
                <a:solidFill>
                  <a:srgbClr val="002060"/>
                </a:solidFill>
              </a:rPr>
              <a:t>The scripting language is basically a language where instructions are written for a run time environment.</a:t>
            </a:r>
          </a:p>
          <a:p>
            <a:pPr algn="just"/>
            <a:endParaRPr lang="en-US" sz="3200" b="1" dirty="0">
              <a:solidFill>
                <a:srgbClr val="002060"/>
              </a:solidFill>
            </a:endParaRPr>
          </a:p>
          <a:p>
            <a:pPr algn="just"/>
            <a:r>
              <a:rPr lang="en-US" sz="3200" b="1" dirty="0">
                <a:solidFill>
                  <a:srgbClr val="002060"/>
                </a:solidFill>
              </a:rPr>
              <a:t>They do not require the compilation step and are rather interpreted. It brings new functions to applications and glue complex system together.</a:t>
            </a:r>
          </a:p>
          <a:p>
            <a:pPr algn="just"/>
            <a:endParaRPr lang="en-US" sz="3200" b="1" dirty="0">
              <a:solidFill>
                <a:srgbClr val="002060"/>
              </a:solidFill>
            </a:endParaRPr>
          </a:p>
          <a:p>
            <a:pPr algn="just"/>
            <a:r>
              <a:rPr lang="en-US" sz="3200" b="1" dirty="0">
                <a:solidFill>
                  <a:srgbClr val="002060"/>
                </a:solidFill>
              </a:rPr>
              <a:t>A scripting language is a programming language designed for integrating and communicating with other programming languages.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746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16" y="0"/>
            <a:ext cx="10451593" cy="676656"/>
          </a:xfrm>
        </p:spPr>
        <p:txBody>
          <a:bodyPr/>
          <a:lstStyle/>
          <a:p>
            <a:r>
              <a:rPr lang="en-US" dirty="0"/>
              <a:t>Examples of Scripting Languages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5016" y="1033270"/>
            <a:ext cx="12086984" cy="6227343"/>
          </a:xfrm>
        </p:spPr>
        <p:txBody>
          <a:bodyPr>
            <a:noAutofit/>
          </a:bodyPr>
          <a:lstStyle/>
          <a:p>
            <a:pPr algn="just"/>
            <a:r>
              <a:rPr lang="en-US" sz="3200" b="1" dirty="0">
                <a:solidFill>
                  <a:srgbClr val="002060"/>
                </a:solidFill>
              </a:rPr>
              <a:t>bash:</a:t>
            </a:r>
            <a:r>
              <a:rPr lang="en-US" sz="3200" dirty="0">
                <a:solidFill>
                  <a:srgbClr val="002060"/>
                </a:solidFill>
              </a:rPr>
              <a:t> It is a scripting language to work in the Linux interface.</a:t>
            </a:r>
          </a:p>
          <a:p>
            <a:pPr algn="just"/>
            <a:endParaRPr lang="en-US" sz="3200" b="1" dirty="0">
              <a:solidFill>
                <a:srgbClr val="002060"/>
              </a:solidFill>
            </a:endParaRPr>
          </a:p>
          <a:p>
            <a:pPr algn="just"/>
            <a:r>
              <a:rPr lang="en-US" sz="3200" b="1" dirty="0">
                <a:solidFill>
                  <a:srgbClr val="002060"/>
                </a:solidFill>
              </a:rPr>
              <a:t>Node </a:t>
            </a:r>
            <a:r>
              <a:rPr lang="en-US" sz="3200" b="1" dirty="0" err="1">
                <a:solidFill>
                  <a:srgbClr val="002060"/>
                </a:solidFill>
              </a:rPr>
              <a:t>js</a:t>
            </a:r>
            <a:r>
              <a:rPr lang="en-US" sz="3200" b="1" dirty="0">
                <a:solidFill>
                  <a:srgbClr val="002060"/>
                </a:solidFill>
              </a:rPr>
              <a:t>:</a:t>
            </a:r>
            <a:r>
              <a:rPr lang="en-US" sz="3200" dirty="0">
                <a:solidFill>
                  <a:srgbClr val="002060"/>
                </a:solidFill>
              </a:rPr>
              <a:t> It is a framework to write network applications using </a:t>
            </a:r>
            <a:r>
              <a:rPr lang="en-US" sz="3200" b="1" dirty="0">
                <a:solidFill>
                  <a:srgbClr val="002060"/>
                </a:solidFill>
              </a:rPr>
              <a:t>JavaScript</a:t>
            </a:r>
            <a:r>
              <a:rPr lang="en-US" sz="3200" dirty="0">
                <a:solidFill>
                  <a:srgbClr val="002060"/>
                </a:solidFill>
              </a:rPr>
              <a:t>. </a:t>
            </a:r>
            <a:endParaRPr lang="en-US" sz="3200" b="1" dirty="0">
              <a:solidFill>
                <a:srgbClr val="002060"/>
              </a:solidFill>
            </a:endParaRPr>
          </a:p>
          <a:p>
            <a:pPr algn="just"/>
            <a:endParaRPr lang="en-US" sz="3200" b="1" dirty="0">
              <a:solidFill>
                <a:srgbClr val="002060"/>
              </a:solidFill>
            </a:endParaRPr>
          </a:p>
          <a:p>
            <a:pPr algn="just"/>
            <a:r>
              <a:rPr lang="en-US" sz="3200" b="1" dirty="0">
                <a:solidFill>
                  <a:srgbClr val="002060"/>
                </a:solidFill>
              </a:rPr>
              <a:t>Ruby:</a:t>
            </a:r>
            <a:r>
              <a:rPr lang="en-US" sz="3200" dirty="0">
                <a:solidFill>
                  <a:srgbClr val="002060"/>
                </a:solidFill>
              </a:rPr>
              <a:t> It is a scripting language that is great for web development.</a:t>
            </a:r>
          </a:p>
          <a:p>
            <a:pPr algn="just"/>
            <a:endParaRPr lang="en-US" sz="3200" b="1" dirty="0">
              <a:solidFill>
                <a:srgbClr val="002060"/>
              </a:solidFill>
            </a:endParaRPr>
          </a:p>
          <a:p>
            <a:pPr algn="just"/>
            <a:r>
              <a:rPr lang="en-US" sz="3200" b="1" dirty="0">
                <a:solidFill>
                  <a:srgbClr val="002060"/>
                </a:solidFill>
              </a:rPr>
              <a:t>Python:</a:t>
            </a:r>
            <a:r>
              <a:rPr lang="en-US" sz="3200" dirty="0">
                <a:solidFill>
                  <a:srgbClr val="002060"/>
                </a:solidFill>
              </a:rPr>
              <a:t> It is easy, free and open source. It supports procedure-oriented programming and object-oriented programming. Python is an interpreted language with dynamic semantics and huge lines of code are scripted and is currently the most hyped language among developers.</a:t>
            </a:r>
            <a:endParaRPr lang="en-US" sz="3200" b="1" dirty="0">
              <a:solidFill>
                <a:srgbClr val="002060"/>
              </a:solidFill>
            </a:endParaRPr>
          </a:p>
          <a:p>
            <a:pPr algn="just"/>
            <a:endParaRPr lang="en-US" sz="3200" b="1" dirty="0">
              <a:solidFill>
                <a:srgbClr val="002060"/>
              </a:solidFill>
            </a:endParaRPr>
          </a:p>
          <a:p>
            <a:pPr algn="just"/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351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16" y="0"/>
            <a:ext cx="11910200" cy="676656"/>
          </a:xfrm>
        </p:spPr>
        <p:txBody>
          <a:bodyPr/>
          <a:lstStyle/>
          <a:p>
            <a:r>
              <a:rPr lang="en-US" sz="3600" dirty="0"/>
              <a:t>Difference between Scripting and Programming 	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5016" y="1033270"/>
            <a:ext cx="12086984" cy="6227343"/>
          </a:xfrm>
        </p:spPr>
        <p:txBody>
          <a:bodyPr>
            <a:noAutofit/>
          </a:bodyPr>
          <a:lstStyle/>
          <a:p>
            <a:pPr algn="just"/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0A96F20-9CEC-BE81-F497-F688DF657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230171"/>
              </p:ext>
            </p:extLst>
          </p:nvPr>
        </p:nvGraphicFramePr>
        <p:xfrm>
          <a:off x="365760" y="1033270"/>
          <a:ext cx="11826240" cy="5431539"/>
        </p:xfrm>
        <a:graphic>
          <a:graphicData uri="http://schemas.openxmlformats.org/drawingml/2006/table">
            <a:tbl>
              <a:tblPr/>
              <a:tblGrid>
                <a:gridCol w="3942080">
                  <a:extLst>
                    <a:ext uri="{9D8B030D-6E8A-4147-A177-3AD203B41FA5}">
                      <a16:colId xmlns:a16="http://schemas.microsoft.com/office/drawing/2014/main" val="2618746474"/>
                    </a:ext>
                  </a:extLst>
                </a:gridCol>
                <a:gridCol w="3942080">
                  <a:extLst>
                    <a:ext uri="{9D8B030D-6E8A-4147-A177-3AD203B41FA5}">
                      <a16:colId xmlns:a16="http://schemas.microsoft.com/office/drawing/2014/main" val="1830309642"/>
                    </a:ext>
                  </a:extLst>
                </a:gridCol>
                <a:gridCol w="3942080">
                  <a:extLst>
                    <a:ext uri="{9D8B030D-6E8A-4147-A177-3AD203B41FA5}">
                      <a16:colId xmlns:a16="http://schemas.microsoft.com/office/drawing/2014/main" val="3234032175"/>
                    </a:ext>
                  </a:extLst>
                </a:gridCol>
              </a:tblGrid>
              <a:tr h="70084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Parameters 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2060"/>
                          </a:solidFill>
                        </a:rPr>
                        <a:t>Scripting Language 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2060"/>
                          </a:solidFill>
                        </a:rPr>
                        <a:t>Programming Language 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680562"/>
                  </a:ext>
                </a:extLst>
              </a:tr>
              <a:tr h="1226477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2060"/>
                          </a:solidFill>
                        </a:rPr>
                        <a:t>Language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2060"/>
                          </a:solidFill>
                        </a:rPr>
                        <a:t>The scripting languages are interpreter-based languages.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2060"/>
                          </a:solidFill>
                        </a:rPr>
                        <a:t>The programming languages are compiler-based languages.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719313"/>
                  </a:ext>
                </a:extLst>
              </a:tr>
              <a:tr h="1752109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2060"/>
                          </a:solidFill>
                        </a:rPr>
                        <a:t>Use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2060"/>
                          </a:solidFill>
                        </a:rPr>
                        <a:t>The scripting languages help in combining the existing components of an application.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2060"/>
                          </a:solidFill>
                        </a:rPr>
                        <a:t>The programming languages help in developing anything from scratch.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3666092"/>
                  </a:ext>
                </a:extLst>
              </a:tr>
              <a:tr h="175210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Running of Language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A user needs to run scripting languages inside an existing program. Thus, it’s program-dependent.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Programming languages are program-independent.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822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443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16" y="0"/>
            <a:ext cx="11910200" cy="676656"/>
          </a:xfrm>
        </p:spPr>
        <p:txBody>
          <a:bodyPr/>
          <a:lstStyle/>
          <a:p>
            <a:r>
              <a:rPr lang="en-US" sz="3600" dirty="0"/>
              <a:t>Difference between Scripting and Programming 	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6ACE29F-69AE-4A14-1A7E-8AD910264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305184"/>
              </p:ext>
            </p:extLst>
          </p:nvPr>
        </p:nvGraphicFramePr>
        <p:xfrm>
          <a:off x="365760" y="676656"/>
          <a:ext cx="10515600" cy="347472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50784803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7368511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170025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2060"/>
                          </a:solidFill>
                        </a:rPr>
                        <a:t>Conversion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2060"/>
                          </a:solidFill>
                        </a:rPr>
                        <a:t>Scripting languages convert high-level instructions into machine language.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2060"/>
                          </a:solidFill>
                        </a:rPr>
                        <a:t>Programming languages help in converting the full program into the machine language (at once).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621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2060"/>
                          </a:solidFill>
                        </a:rPr>
                        <a:t>Compilation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2060"/>
                          </a:solidFill>
                        </a:rPr>
                        <a:t>You don’t need to compile these languages.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2060"/>
                          </a:solidFill>
                        </a:rPr>
                        <a:t>These languages first need a compilation.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987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2060"/>
                          </a:solidFill>
                        </a:rPr>
                        <a:t>Design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2060"/>
                          </a:solidFill>
                        </a:rPr>
                        <a:t>These make the coding process simple and fast.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2060"/>
                          </a:solidFill>
                        </a:rPr>
                        <a:t>These provide full usage of the languages.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441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2060"/>
                          </a:solidFill>
                        </a:rPr>
                        <a:t>File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2060"/>
                          </a:solidFill>
                        </a:rPr>
                        <a:t>Scripting languages don’t create any file types.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2060"/>
                          </a:solidFill>
                        </a:rPr>
                        <a:t>Programming languages create .exe files.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382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2060"/>
                          </a:solidFill>
                        </a:rPr>
                        <a:t>Complexity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These are very easy to use and easy to write.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These are pretty complex in terms of writing and usage.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79861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179923D-8A68-F69B-A644-789AC6C0F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051318"/>
              </p:ext>
            </p:extLst>
          </p:nvPr>
        </p:nvGraphicFramePr>
        <p:xfrm>
          <a:off x="365760" y="4419808"/>
          <a:ext cx="10515600" cy="155448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31208066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5980889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728924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2060"/>
                          </a:solidFill>
                        </a:rPr>
                        <a:t>Type of Coding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2060"/>
                          </a:solidFill>
                        </a:rPr>
                        <a:t>Scripting languages help write a small piece of an entire code.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2060"/>
                          </a:solidFill>
                        </a:rPr>
                        <a:t>Programming languages help write the full code concerning a program.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361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2060"/>
                          </a:solidFill>
                        </a:rPr>
                        <a:t>Developing 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2060"/>
                          </a:solidFill>
                        </a:rPr>
                        <a:t>These take less time because they involve lesser code.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These take more time because a programmer must write the entire code.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108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250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16" y="0"/>
            <a:ext cx="11910200" cy="676656"/>
          </a:xfrm>
        </p:spPr>
        <p:txBody>
          <a:bodyPr/>
          <a:lstStyle/>
          <a:p>
            <a:r>
              <a:rPr lang="en-US" sz="3600" dirty="0"/>
              <a:t>Difference between Scripting and Programming 	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ACE63E-F662-192B-FD3A-93043095A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451453"/>
              </p:ext>
            </p:extLst>
          </p:nvPr>
        </p:nvGraphicFramePr>
        <p:xfrm>
          <a:off x="211761" y="838834"/>
          <a:ext cx="10515600" cy="402336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36032179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6701796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92898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2060"/>
                          </a:solidFill>
                        </a:rPr>
                        <a:t>Interpretation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2060"/>
                          </a:solidFill>
                        </a:rPr>
                        <a:t>We usually interpret a scripting language in another program.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2060"/>
                          </a:solidFill>
                        </a:rPr>
                        <a:t>The compile results of a programming language are stand-alone. No other program needs to interpret it.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813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2060"/>
                          </a:solidFill>
                        </a:rPr>
                        <a:t>Requirement of Host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2060"/>
                          </a:solidFill>
                        </a:rPr>
                        <a:t>Scripting languages require hosts for execution.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2060"/>
                          </a:solidFill>
                        </a:rPr>
                        <a:t>Programming languages are self-executable. They don’t require any host.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101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2060"/>
                          </a:solidFill>
                        </a:rPr>
                        <a:t>Length of Codes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2060"/>
                          </a:solidFill>
                        </a:rPr>
                        <a:t>These involve very few and short coding lines.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2060"/>
                          </a:solidFill>
                        </a:rPr>
                        <a:t>These require numerous lines of coding for a single function.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437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2060"/>
                          </a:solidFill>
                        </a:rPr>
                        <a:t>Support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2060"/>
                          </a:solidFill>
                        </a:rPr>
                        <a:t>These provide limited support to data types, user interface design, and graphic design.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2060"/>
                          </a:solidFill>
                        </a:rPr>
                        <a:t>These provide rich support for graphic design, data types, and user interface design.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1887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2060"/>
                          </a:solidFill>
                        </a:rPr>
                        <a:t>Maintenance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These involve very low maintenance.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These involve high maintenance.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99067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B33BB4-06BC-4F75-24AA-4B596F13F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564137"/>
              </p:ext>
            </p:extLst>
          </p:nvPr>
        </p:nvGraphicFramePr>
        <p:xfrm>
          <a:off x="211761" y="5172429"/>
          <a:ext cx="10515600" cy="64008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78231399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7087354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344733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2060"/>
                          </a:solidFill>
                        </a:rPr>
                        <a:t>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2060"/>
                          </a:solidFill>
                        </a:rPr>
                        <a:t>VB Script, Perl, Ruby, PHP, JavaScript, etc.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C, C++, COBOL, Basic, VB, C#, Pascal, Java, etc.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181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406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16" y="0"/>
            <a:ext cx="11910200" cy="676656"/>
          </a:xfrm>
        </p:spPr>
        <p:txBody>
          <a:bodyPr/>
          <a:lstStyle/>
          <a:p>
            <a:r>
              <a:rPr lang="en-US" sz="3600" dirty="0"/>
              <a:t>Programming Paradigm’s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3A3CF7-0DA4-0541-2752-61988346DBD8}"/>
              </a:ext>
            </a:extLst>
          </p:cNvPr>
          <p:cNvSpPr txBox="1"/>
          <p:nvPr/>
        </p:nvSpPr>
        <p:spPr>
          <a:xfrm>
            <a:off x="554181" y="1108364"/>
            <a:ext cx="11194473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A programming paradigm is all about the program writing style and organizing the code in a specific way.</a:t>
            </a:r>
          </a:p>
          <a:p>
            <a:endParaRPr lang="en-US" sz="2000" b="1" dirty="0">
              <a:solidFill>
                <a:srgbClr val="002060"/>
              </a:solidFill>
            </a:endParaRPr>
          </a:p>
          <a:p>
            <a:r>
              <a:rPr lang="en-US" sz="2000" b="1" dirty="0">
                <a:solidFill>
                  <a:srgbClr val="002060"/>
                </a:solidFill>
              </a:rPr>
              <a:t>Each programming paradigm advocates a specific way to organize the program code.</a:t>
            </a:r>
          </a:p>
          <a:p>
            <a:endParaRPr lang="en-US" sz="2000" b="1" dirty="0">
              <a:solidFill>
                <a:srgbClr val="002060"/>
              </a:solidFill>
            </a:endParaRPr>
          </a:p>
          <a:p>
            <a:endParaRPr lang="en-US" sz="2000" b="1" dirty="0">
              <a:solidFill>
                <a:srgbClr val="002060"/>
              </a:solidFill>
            </a:endParaRPr>
          </a:p>
          <a:p>
            <a:r>
              <a:rPr lang="en-US" sz="2000" b="1" dirty="0">
                <a:solidFill>
                  <a:srgbClr val="002060"/>
                </a:solidFill>
              </a:rPr>
              <a:t>Basically, these are categorized into two:</a:t>
            </a:r>
          </a:p>
          <a:p>
            <a:endParaRPr lang="en-US" sz="2000" b="1" dirty="0">
              <a:solidFill>
                <a:srgbClr val="002060"/>
              </a:solidFill>
            </a:endParaRPr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rgbClr val="002060"/>
                </a:solidFill>
              </a:rPr>
              <a:t>Imperative Paradigm</a:t>
            </a:r>
          </a:p>
          <a:p>
            <a:pPr lvl="1"/>
            <a:r>
              <a:rPr lang="en-US" sz="2000" b="1" dirty="0">
                <a:solidFill>
                  <a:srgbClr val="002060"/>
                </a:solidFill>
              </a:rPr>
              <a:t>A. Procedural </a:t>
            </a:r>
          </a:p>
          <a:p>
            <a:pPr lvl="1"/>
            <a:r>
              <a:rPr lang="en-US" sz="2000" b="1" dirty="0">
                <a:solidFill>
                  <a:srgbClr val="002060"/>
                </a:solidFill>
              </a:rPr>
              <a:t>B. Structural</a:t>
            </a:r>
          </a:p>
          <a:p>
            <a:pPr lvl="1"/>
            <a:r>
              <a:rPr lang="en-US" sz="2000" b="1" dirty="0">
                <a:solidFill>
                  <a:srgbClr val="002060"/>
                </a:solidFill>
              </a:rPr>
              <a:t>C. Object Oriented</a:t>
            </a:r>
          </a:p>
          <a:p>
            <a:pPr lvl="1"/>
            <a:endParaRPr lang="en-US" sz="2000" b="1" dirty="0">
              <a:solidFill>
                <a:srgbClr val="002060"/>
              </a:solidFill>
            </a:endParaRPr>
          </a:p>
          <a:p>
            <a:pPr lvl="1"/>
            <a:endParaRPr lang="en-US" sz="2000" b="1" dirty="0">
              <a:solidFill>
                <a:srgbClr val="002060"/>
              </a:solidFill>
            </a:endParaRPr>
          </a:p>
          <a:p>
            <a:pPr lvl="1"/>
            <a:endParaRPr lang="en-US" sz="2000" b="1" dirty="0">
              <a:solidFill>
                <a:srgbClr val="002060"/>
              </a:solidFill>
            </a:endParaRPr>
          </a:p>
          <a:p>
            <a:r>
              <a:rPr lang="en-US" sz="2000" b="1" dirty="0">
                <a:solidFill>
                  <a:srgbClr val="002060"/>
                </a:solidFill>
              </a:rPr>
              <a:t>2. Declarative Paradigm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        A. Functional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        B. Logic  </a:t>
            </a:r>
          </a:p>
          <a:p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70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Agenda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1894983"/>
              </p:ext>
            </p:extLst>
          </p:nvPr>
        </p:nvGraphicFramePr>
        <p:xfrm>
          <a:off x="7661564" y="138545"/>
          <a:ext cx="4087091" cy="6456217"/>
        </p:xfrm>
        <a:graphic>
          <a:graphicData uri="http://schemas.openxmlformats.org/drawingml/2006/table">
            <a:tbl>
              <a:tblPr firstRow="1" bandRow="1"/>
              <a:tblGrid>
                <a:gridCol w="4087091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98574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002060"/>
                          </a:solidFill>
                          <a:latin typeface="+mj-lt"/>
                          <a:ea typeface="+mn-ea"/>
                          <a:cs typeface="+mn-cs"/>
                        </a:rPr>
                        <a:t>Introduction to Languages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375302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002060"/>
                          </a:solidFill>
                          <a:latin typeface="+mj-lt"/>
                          <a:ea typeface="+mn-ea"/>
                          <a:cs typeface="+mn-cs"/>
                        </a:rPr>
                        <a:t>Introduction to Python</a:t>
                      </a:r>
                    </a:p>
                    <a:p>
                      <a:pPr marL="0" algn="r" defTabSz="914400" rtl="0" eaLnBrk="1" latinLnBrk="0" hangingPunct="1"/>
                      <a:endParaRPr lang="en-US" sz="1800" kern="1200" dirty="0">
                        <a:solidFill>
                          <a:srgbClr val="00206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40337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002060"/>
                          </a:solidFill>
                          <a:latin typeface="+mj-lt"/>
                          <a:ea typeface="+mn-ea"/>
                          <a:cs typeface="+mn-cs"/>
                        </a:rPr>
                        <a:t>Python in Realtime industry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149093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002060"/>
                          </a:solidFill>
                          <a:latin typeface="+mj-lt"/>
                          <a:ea typeface="+mn-ea"/>
                          <a:cs typeface="+mn-cs"/>
                        </a:rPr>
                        <a:t>Python Language Fundamentals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rgbClr val="002060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120086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002060"/>
                          </a:solidFill>
                          <a:latin typeface="+mj-lt"/>
                          <a:ea typeface="+mn-ea"/>
                          <a:cs typeface="+mn-cs"/>
                        </a:rPr>
                        <a:t>Data Structures and Collections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16" y="0"/>
            <a:ext cx="10451593" cy="676656"/>
          </a:xfrm>
        </p:spPr>
        <p:txBody>
          <a:bodyPr/>
          <a:lstStyle/>
          <a:p>
            <a:r>
              <a:rPr lang="en-US" dirty="0"/>
              <a:t>Introduction to Languages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9090" y="783889"/>
            <a:ext cx="11352691" cy="4070729"/>
          </a:xfrm>
        </p:spPr>
        <p:txBody>
          <a:bodyPr>
            <a:noAutofit/>
          </a:bodyPr>
          <a:lstStyle/>
          <a:p>
            <a:pPr algn="just"/>
            <a:r>
              <a:rPr lang="en-US" sz="3200" b="1" dirty="0">
                <a:solidFill>
                  <a:srgbClr val="002060"/>
                </a:solidFill>
              </a:rPr>
              <a:t>Programming languages are the tools we use to write instructions for computers to follow</a:t>
            </a:r>
          </a:p>
          <a:p>
            <a:pPr algn="just"/>
            <a:endParaRPr lang="en-US" sz="3200" b="1" dirty="0">
              <a:solidFill>
                <a:srgbClr val="002060"/>
              </a:solidFill>
            </a:endParaRPr>
          </a:p>
          <a:p>
            <a:pPr algn="just"/>
            <a:r>
              <a:rPr lang="en-US" sz="3200" b="1" dirty="0">
                <a:solidFill>
                  <a:srgbClr val="002060"/>
                </a:solidFill>
              </a:rPr>
              <a:t>Computers “think” in binary — strings of 1s and 0s</a:t>
            </a:r>
          </a:p>
          <a:p>
            <a:pPr algn="just"/>
            <a:endParaRPr lang="en-US" sz="3200" b="1" dirty="0">
              <a:solidFill>
                <a:srgbClr val="002060"/>
              </a:solidFill>
            </a:endParaRPr>
          </a:p>
          <a:p>
            <a:pPr algn="just"/>
            <a:r>
              <a:rPr lang="en-US" sz="3200" b="1" dirty="0">
                <a:solidFill>
                  <a:srgbClr val="002060"/>
                </a:solidFill>
              </a:rPr>
              <a:t>Programming languages allow us to translate the 1s and 0s into something that humans can understand and write</a:t>
            </a:r>
          </a:p>
          <a:p>
            <a:pPr algn="just"/>
            <a:endParaRPr lang="en-US" sz="3200" b="1" dirty="0">
              <a:solidFill>
                <a:srgbClr val="002060"/>
              </a:solidFill>
            </a:endParaRPr>
          </a:p>
          <a:p>
            <a:pPr algn="just"/>
            <a:r>
              <a:rPr lang="en-US" sz="3200" b="1" dirty="0">
                <a:solidFill>
                  <a:srgbClr val="002060"/>
                </a:solidFill>
              </a:rPr>
              <a:t>A programming language is made up of a series of symbols that serves as a bridge that allows humans to translate their thoughts into instructions computers can understand.</a:t>
            </a:r>
          </a:p>
          <a:p>
            <a:pPr algn="just"/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16" y="0"/>
            <a:ext cx="10451593" cy="676656"/>
          </a:xfrm>
        </p:spPr>
        <p:txBody>
          <a:bodyPr/>
          <a:lstStyle/>
          <a:p>
            <a:r>
              <a:rPr lang="en-US" dirty="0"/>
              <a:t>Types of Programming Languages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9090" y="783889"/>
            <a:ext cx="11352691" cy="5464511"/>
          </a:xfrm>
        </p:spPr>
        <p:txBody>
          <a:bodyPr>
            <a:noAutofit/>
          </a:bodyPr>
          <a:lstStyle/>
          <a:p>
            <a:pPr algn="just"/>
            <a:r>
              <a:rPr lang="en-US" sz="3200" b="1" dirty="0">
                <a:solidFill>
                  <a:srgbClr val="002060"/>
                </a:solidFill>
              </a:rPr>
              <a:t>Programming languages fall into two different classifications — low-level and high-level.</a:t>
            </a:r>
          </a:p>
          <a:p>
            <a:pPr algn="just"/>
            <a:endParaRPr lang="en-US" sz="3200" b="1" dirty="0">
              <a:solidFill>
                <a:srgbClr val="002060"/>
              </a:solidFill>
            </a:endParaRPr>
          </a:p>
          <a:p>
            <a:pPr algn="just"/>
            <a:r>
              <a:rPr lang="en-US" sz="3200" b="1" dirty="0">
                <a:solidFill>
                  <a:srgbClr val="002060"/>
                </a:solidFill>
              </a:rPr>
              <a:t>Low-level programming languages are closer to machine code, or binary. Therefore, they’re more difficult for humans to read </a:t>
            </a:r>
          </a:p>
          <a:p>
            <a:pPr algn="just"/>
            <a:r>
              <a:rPr lang="en-US" sz="3200" b="1" dirty="0">
                <a:solidFill>
                  <a:srgbClr val="002060"/>
                </a:solidFill>
              </a:rPr>
              <a:t>(although they’re still easier to understand than 1s and 0s). </a:t>
            </a:r>
          </a:p>
          <a:p>
            <a:pPr algn="just"/>
            <a:endParaRPr lang="en-US" sz="3200" b="1" dirty="0">
              <a:solidFill>
                <a:srgbClr val="002060"/>
              </a:solidFill>
            </a:endParaRPr>
          </a:p>
          <a:p>
            <a:pPr algn="just"/>
            <a:r>
              <a:rPr lang="en-US" sz="3200" b="1" dirty="0">
                <a:solidFill>
                  <a:srgbClr val="002060"/>
                </a:solidFill>
              </a:rPr>
              <a:t>The benefit of low-level languages is that they’re fast and offer precise control over how the computer will function.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43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16" y="0"/>
            <a:ext cx="10451593" cy="676656"/>
          </a:xfrm>
        </p:spPr>
        <p:txBody>
          <a:bodyPr/>
          <a:lstStyle/>
          <a:p>
            <a:r>
              <a:rPr lang="en-US" dirty="0"/>
              <a:t>Types of Programming Languages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9090" y="783889"/>
            <a:ext cx="11352691" cy="5464511"/>
          </a:xfrm>
        </p:spPr>
        <p:txBody>
          <a:bodyPr>
            <a:noAutofit/>
          </a:bodyPr>
          <a:lstStyle/>
          <a:p>
            <a:pPr algn="just"/>
            <a:endParaRPr lang="en-US" sz="3200" b="1" dirty="0">
              <a:solidFill>
                <a:srgbClr val="C00000"/>
              </a:solidFill>
            </a:endParaRPr>
          </a:p>
          <a:p>
            <a:pPr algn="just"/>
            <a:r>
              <a:rPr lang="en-US" sz="3200" b="1" dirty="0">
                <a:solidFill>
                  <a:srgbClr val="002060"/>
                </a:solidFill>
              </a:rPr>
              <a:t>High-level programming languages are closer to how humans communicate. High-level languages use words (like object, order, run, class, request, etc.) </a:t>
            </a:r>
          </a:p>
          <a:p>
            <a:pPr algn="just"/>
            <a:endParaRPr lang="en-US" sz="3200" b="1" dirty="0">
              <a:solidFill>
                <a:srgbClr val="002060"/>
              </a:solidFill>
            </a:endParaRPr>
          </a:p>
          <a:p>
            <a:pPr algn="just"/>
            <a:endParaRPr lang="en-US" sz="3200" b="1" dirty="0">
              <a:solidFill>
                <a:srgbClr val="002060"/>
              </a:solidFill>
            </a:endParaRPr>
          </a:p>
          <a:p>
            <a:pPr algn="just"/>
            <a:r>
              <a:rPr lang="en-US" sz="3200" b="1" dirty="0">
                <a:solidFill>
                  <a:srgbClr val="002060"/>
                </a:solidFill>
              </a:rPr>
              <a:t>that are closer to the words we use in our everyday lives. </a:t>
            </a:r>
          </a:p>
          <a:p>
            <a:pPr algn="just"/>
            <a:r>
              <a:rPr lang="en-US" sz="3200" b="1" dirty="0">
                <a:solidFill>
                  <a:srgbClr val="002060"/>
                </a:solidFill>
              </a:rPr>
              <a:t>This means they’re easier to program in than low-level programming languages, although they do take more time to translate into machine code for the computer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64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16" y="0"/>
            <a:ext cx="10451593" cy="676656"/>
          </a:xfrm>
        </p:spPr>
        <p:txBody>
          <a:bodyPr/>
          <a:lstStyle/>
          <a:p>
            <a:r>
              <a:rPr lang="en-US" dirty="0"/>
              <a:t>Translators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9090" y="783889"/>
            <a:ext cx="11352691" cy="5464511"/>
          </a:xfrm>
        </p:spPr>
        <p:txBody>
          <a:bodyPr>
            <a:noAutofit/>
          </a:bodyPr>
          <a:lstStyle/>
          <a:p>
            <a:pPr algn="just"/>
            <a:endParaRPr lang="en-US" sz="3200" b="1" dirty="0">
              <a:solidFill>
                <a:srgbClr val="C00000"/>
              </a:solidFill>
            </a:endParaRPr>
          </a:p>
          <a:p>
            <a:pPr algn="just"/>
            <a:r>
              <a:rPr lang="en-US" sz="3200" b="1" dirty="0">
                <a:solidFill>
                  <a:srgbClr val="002060"/>
                </a:solidFill>
              </a:rPr>
              <a:t>A translator is a program that converts source code into machine code. Generally, there are three types of:</a:t>
            </a:r>
          </a:p>
          <a:p>
            <a:pPr algn="just"/>
            <a:endParaRPr lang="en-US" sz="3200" b="1" dirty="0">
              <a:solidFill>
                <a:srgbClr val="002060"/>
              </a:solidFill>
            </a:endParaRPr>
          </a:p>
          <a:p>
            <a:pPr marL="514350" indent="-514350" algn="just">
              <a:buAutoNum type="arabicPeriod"/>
            </a:pPr>
            <a:r>
              <a:rPr lang="en-US" sz="3200" b="1" dirty="0">
                <a:solidFill>
                  <a:srgbClr val="002060"/>
                </a:solidFill>
              </a:rPr>
              <a:t>Compilers</a:t>
            </a:r>
          </a:p>
          <a:p>
            <a:pPr marL="514350" indent="-514350" algn="just">
              <a:buAutoNum type="arabicPeriod"/>
            </a:pPr>
            <a:r>
              <a:rPr lang="en-US" sz="3200" b="1" dirty="0">
                <a:solidFill>
                  <a:srgbClr val="002060"/>
                </a:solidFill>
              </a:rPr>
              <a:t>Interpreters</a:t>
            </a:r>
          </a:p>
          <a:p>
            <a:pPr marL="514350" indent="-514350" algn="just">
              <a:buAutoNum type="arabicPeriod"/>
            </a:pPr>
            <a:r>
              <a:rPr lang="en-US" sz="3200" b="1" dirty="0">
                <a:solidFill>
                  <a:srgbClr val="002060"/>
                </a:solidFill>
              </a:rPr>
              <a:t>Assemblers.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230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16" y="0"/>
            <a:ext cx="10451593" cy="676656"/>
          </a:xfrm>
        </p:spPr>
        <p:txBody>
          <a:bodyPr/>
          <a:lstStyle/>
          <a:p>
            <a:r>
              <a:rPr lang="en-US" dirty="0"/>
              <a:t>Compilers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749" y="548361"/>
            <a:ext cx="11352691" cy="6227343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>
                <a:solidFill>
                  <a:srgbClr val="002060"/>
                </a:solidFill>
              </a:rPr>
              <a:t>A compiler takes the source code as a whole and translates it into machine code all in one go. Once converted, the object code can be run unassisted at any time. This process is called compilation.</a:t>
            </a:r>
          </a:p>
          <a:p>
            <a:endParaRPr lang="en-US" sz="2800" b="1" dirty="0">
              <a:solidFill>
                <a:srgbClr val="C00000"/>
              </a:solidFill>
            </a:endParaRPr>
          </a:p>
          <a:p>
            <a:r>
              <a:rPr lang="en-US" sz="2800" b="1" dirty="0">
                <a:solidFill>
                  <a:srgbClr val="00B050"/>
                </a:solidFill>
              </a:rPr>
              <a:t>Advantages: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1. Compiled programs run quickly since they have already been translated.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B050"/>
              </a:solidFill>
            </a:endParaRPr>
          </a:p>
          <a:p>
            <a:r>
              <a:rPr lang="en-US" sz="2800" b="1" dirty="0">
                <a:solidFill>
                  <a:srgbClr val="00B050"/>
                </a:solidFill>
              </a:rPr>
              <a:t>2. A compiled program can be supplied as an executable file. An executable file is a file that is ready to run. Since an executable file cannot be easily modified, programmers prefer to supply executables rather than source code.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B050"/>
              </a:solidFill>
            </a:endParaRPr>
          </a:p>
          <a:p>
            <a:r>
              <a:rPr lang="en-US" sz="2800" b="1" dirty="0">
                <a:solidFill>
                  <a:srgbClr val="00B050"/>
                </a:solidFill>
              </a:rPr>
              <a:t>3. Compilers optimize code. Optimized code can run quicker and take up less memory space.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15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16" y="0"/>
            <a:ext cx="10451593" cy="676656"/>
          </a:xfrm>
        </p:spPr>
        <p:txBody>
          <a:bodyPr/>
          <a:lstStyle/>
          <a:p>
            <a:r>
              <a:rPr lang="en-US" dirty="0"/>
              <a:t>Interpreters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749" y="548361"/>
            <a:ext cx="11352691" cy="6227343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>
                <a:solidFill>
                  <a:srgbClr val="002060"/>
                </a:solidFill>
              </a:rPr>
              <a:t>An interpreter translates source code into machine code one instruction at a time. It is similar to a human translator translating what a person says into another language, sentence by sentence, as they speak. The resulting machine code is then executed immediately. The process is called interpretation.</a:t>
            </a:r>
          </a:p>
          <a:p>
            <a:pPr algn="just"/>
            <a:endParaRPr lang="en-US" sz="2800" b="1" dirty="0">
              <a:solidFill>
                <a:srgbClr val="C00000"/>
              </a:solidFill>
            </a:endParaRPr>
          </a:p>
          <a:p>
            <a:pPr algn="just"/>
            <a:r>
              <a:rPr lang="en-US" sz="2800" b="1" dirty="0">
                <a:solidFill>
                  <a:srgbClr val="00B050"/>
                </a:solidFill>
              </a:rPr>
              <a:t>Advantages:</a:t>
            </a:r>
          </a:p>
          <a:p>
            <a:pPr algn="just"/>
            <a:endParaRPr lang="en-US" sz="2800" b="1" dirty="0">
              <a:solidFill>
                <a:srgbClr val="00B050"/>
              </a:solidFill>
            </a:endParaRPr>
          </a:p>
          <a:p>
            <a:pPr marL="514350" indent="-514350" algn="just">
              <a:buAutoNum type="arabicPeriod"/>
            </a:pPr>
            <a:r>
              <a:rPr lang="en-US" sz="2800" b="1" dirty="0">
                <a:solidFill>
                  <a:srgbClr val="00B050"/>
                </a:solidFill>
              </a:rPr>
              <a:t>Instructions are executed as soon as they are translated.</a:t>
            </a:r>
          </a:p>
          <a:p>
            <a:pPr marL="514350" indent="-514350" algn="just">
              <a:buAutoNum type="arabicPeriod"/>
            </a:pPr>
            <a:r>
              <a:rPr lang="en-US" sz="2800" b="1" dirty="0">
                <a:solidFill>
                  <a:srgbClr val="00B050"/>
                </a:solidFill>
              </a:rPr>
              <a:t>Errors can be easily spotted, as once error found, the program stops running and user is notified with error.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461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16" y="0"/>
            <a:ext cx="10451593" cy="676656"/>
          </a:xfrm>
        </p:spPr>
        <p:txBody>
          <a:bodyPr/>
          <a:lstStyle/>
          <a:p>
            <a:r>
              <a:rPr lang="en-US" dirty="0"/>
              <a:t>Assemblers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749" y="548361"/>
            <a:ext cx="11352691" cy="6227343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r>
              <a:rPr lang="en-US" sz="2800" b="1" dirty="0">
                <a:solidFill>
                  <a:srgbClr val="002060"/>
                </a:solidFill>
              </a:rPr>
              <a:t>The purpose of an assembler is to translate assembly language into machine code.</a:t>
            </a:r>
          </a:p>
          <a:p>
            <a:endParaRPr lang="en-US" sz="2800" b="1" dirty="0">
              <a:solidFill>
                <a:srgbClr val="002060"/>
              </a:solidFill>
            </a:endParaRPr>
          </a:p>
          <a:p>
            <a:r>
              <a:rPr lang="en-US" sz="2800" b="1" dirty="0">
                <a:solidFill>
                  <a:srgbClr val="002060"/>
                </a:solidFill>
              </a:rPr>
              <a:t>Whereas compilers and interpreters generate many machine code instructions for each high-level instruction, assemblers create one machine code instruction for each assembly instruction.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282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{7D10887C-8AD2-428F-94CF-D3D29C42E07F}tf11964407_win32</Template>
  <TotalTime>539</TotalTime>
  <Words>1179</Words>
  <Application>Microsoft Office PowerPoint</Application>
  <PresentationFormat>Widescreen</PresentationFormat>
  <Paragraphs>190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Courier New</vt:lpstr>
      <vt:lpstr>Gill Sans Nova</vt:lpstr>
      <vt:lpstr>Gill Sans Nova Light</vt:lpstr>
      <vt:lpstr>Sagona Book</vt:lpstr>
      <vt:lpstr>Office Theme</vt:lpstr>
      <vt:lpstr>Python Programming</vt:lpstr>
      <vt:lpstr>Agenda</vt:lpstr>
      <vt:lpstr>Introduction to Languages</vt:lpstr>
      <vt:lpstr>Types of Programming Languages</vt:lpstr>
      <vt:lpstr>Types of Programming Languages</vt:lpstr>
      <vt:lpstr>Translators</vt:lpstr>
      <vt:lpstr>Compilers</vt:lpstr>
      <vt:lpstr>Interpreters</vt:lpstr>
      <vt:lpstr>Assemblers</vt:lpstr>
      <vt:lpstr>PowerPoint Presentation</vt:lpstr>
      <vt:lpstr>Scripting Languages</vt:lpstr>
      <vt:lpstr>Examples of Scripting Languages</vt:lpstr>
      <vt:lpstr>Difference between Scripting and Programming  </vt:lpstr>
      <vt:lpstr>Difference between Scripting and Programming  </vt:lpstr>
      <vt:lpstr>Difference between Scripting and Programming  </vt:lpstr>
      <vt:lpstr>Programming Paradigm’s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Praveen Kumar  G S</dc:creator>
  <cp:lastModifiedBy>Praveen Kumar  G S</cp:lastModifiedBy>
  <cp:revision>19</cp:revision>
  <dcterms:created xsi:type="dcterms:W3CDTF">2023-06-07T05:16:28Z</dcterms:created>
  <dcterms:modified xsi:type="dcterms:W3CDTF">2023-06-11T17:43:13Z</dcterms:modified>
</cp:coreProperties>
</file>