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59"/>
  </p:notesMasterIdLst>
  <p:handoutMasterIdLst>
    <p:handoutMasterId r:id="rId60"/>
  </p:handoutMasterIdLst>
  <p:sldIdLst>
    <p:sldId id="256" r:id="rId2"/>
    <p:sldId id="295" r:id="rId3"/>
    <p:sldId id="267" r:id="rId4"/>
    <p:sldId id="268" r:id="rId5"/>
    <p:sldId id="329" r:id="rId6"/>
    <p:sldId id="328" r:id="rId7"/>
    <p:sldId id="257" r:id="rId8"/>
    <p:sldId id="296" r:id="rId9"/>
    <p:sldId id="297" r:id="rId10"/>
    <p:sldId id="298" r:id="rId11"/>
    <p:sldId id="258" r:id="rId12"/>
    <p:sldId id="299" r:id="rId13"/>
    <p:sldId id="303" r:id="rId14"/>
    <p:sldId id="304" r:id="rId15"/>
    <p:sldId id="305" r:id="rId16"/>
    <p:sldId id="330" r:id="rId17"/>
    <p:sldId id="300" r:id="rId18"/>
    <p:sldId id="306" r:id="rId19"/>
    <p:sldId id="307" r:id="rId20"/>
    <p:sldId id="308" r:id="rId21"/>
    <p:sldId id="309" r:id="rId22"/>
    <p:sldId id="301" r:id="rId23"/>
    <p:sldId id="311" r:id="rId24"/>
    <p:sldId id="310" r:id="rId25"/>
    <p:sldId id="331" r:id="rId26"/>
    <p:sldId id="335" r:id="rId27"/>
    <p:sldId id="284" r:id="rId28"/>
    <p:sldId id="285" r:id="rId29"/>
    <p:sldId id="286" r:id="rId30"/>
    <p:sldId id="287" r:id="rId31"/>
    <p:sldId id="315" r:id="rId32"/>
    <p:sldId id="259" r:id="rId33"/>
    <p:sldId id="316" r:id="rId34"/>
    <p:sldId id="334" r:id="rId35"/>
    <p:sldId id="292" r:id="rId36"/>
    <p:sldId id="302" r:id="rId37"/>
    <p:sldId id="317" r:id="rId38"/>
    <p:sldId id="260" r:id="rId39"/>
    <p:sldId id="261" r:id="rId40"/>
    <p:sldId id="318" r:id="rId41"/>
    <p:sldId id="319" r:id="rId42"/>
    <p:sldId id="320" r:id="rId43"/>
    <p:sldId id="321" r:id="rId44"/>
    <p:sldId id="262" r:id="rId45"/>
    <p:sldId id="323" r:id="rId46"/>
    <p:sldId id="324" r:id="rId47"/>
    <p:sldId id="322" r:id="rId48"/>
    <p:sldId id="263" r:id="rId49"/>
    <p:sldId id="325" r:id="rId50"/>
    <p:sldId id="326" r:id="rId51"/>
    <p:sldId id="327" r:id="rId52"/>
    <p:sldId id="339" r:id="rId53"/>
    <p:sldId id="337" r:id="rId54"/>
    <p:sldId id="336" r:id="rId55"/>
    <p:sldId id="338" r:id="rId56"/>
    <p:sldId id="332" r:id="rId57"/>
    <p:sldId id="333" r:id="rId5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8/1/2022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8/1/2022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Software Engineering</a:t>
            </a:r>
          </a:p>
          <a:p>
            <a:pPr eaLnBrk="1" fontAlgn="auto" hangingPunct="1">
              <a:spcAft>
                <a:spcPts val="0"/>
              </a:spcAft>
              <a:buFont typeface="Arial"/>
              <a:buNone/>
              <a:defRPr/>
            </a:pPr>
            <a:endParaRPr lang="en-US" dirty="0">
              <a:ea typeface="+mn-ea"/>
              <a:cs typeface="+mn-cs"/>
            </a:endParaRPr>
          </a:p>
        </p:txBody>
      </p:sp>
      <p:sp>
        <p:nvSpPr>
          <p:cNvPr id="2" name="Footer Placeholder 1"/>
          <p:cNvSpPr>
            <a:spLocks noGrp="1"/>
          </p:cNvSpPr>
          <p:nvPr>
            <p:ph type="ftr" sz="quarter" idx="10"/>
          </p:nvPr>
        </p:nvSpPr>
        <p:spPr/>
        <p:txBody>
          <a:bodyPr/>
          <a:lstStyle/>
          <a:p>
            <a:r>
              <a:rPr lang="en-US"/>
              <a:t>Chapter 1 Introduction</a:t>
            </a:r>
            <a:endParaRPr lang="en-US" dirty="0"/>
          </a:p>
        </p:txBody>
      </p:sp>
      <p:sp>
        <p:nvSpPr>
          <p:cNvPr id="4" name="Date Placeholder 3"/>
          <p:cNvSpPr>
            <a:spLocks noGrp="1"/>
          </p:cNvSpPr>
          <p:nvPr>
            <p:ph type="dt" sz="half" idx="11"/>
          </p:nvPr>
        </p:nvSpPr>
        <p:spPr/>
        <p:txBody>
          <a:bodyPr/>
          <a:lstStyle/>
          <a:p>
            <a:r>
              <a:rPr lang="en-GB"/>
              <a:t>30/10/2014</a:t>
            </a:r>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what the software should do is owned by the software developer and decisions on software change are made by the developer.</a:t>
            </a:r>
          </a:p>
          <a:p>
            <a:r>
              <a:rPr lang="en-US" dirty="0"/>
              <a:t>Customized products</a:t>
            </a:r>
          </a:p>
          <a:p>
            <a:pPr lvl="1"/>
            <a:r>
              <a:rPr lang="en-US" dirty="0"/>
              <a:t>The specification of what the software should do is owned by the customer for the software and they make decisions on software changes that are required.</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graphicFrame>
        <p:nvGraphicFramePr>
          <p:cNvPr id="4" name="Table 3"/>
          <p:cNvGraphicFramePr>
            <a:graphicFrameLocks noGrp="1"/>
          </p:cNvGraphicFramePr>
          <p:nvPr/>
        </p:nvGraphicFramePr>
        <p:xfrm>
          <a:off x="892175" y="1782763"/>
          <a:ext cx="7485040" cy="4190530"/>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Software engineering is an engineering discipline that is 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r>
              <a:rPr lang="en-GB"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dirty="0"/>
              <a:t>Software specification, where customers and engineers define the software that is to be produced and the constraints on its operation.</a:t>
            </a:r>
          </a:p>
          <a:p>
            <a:r>
              <a:rPr lang="en-GB" dirty="0"/>
              <a:t>Software development, where the software is designed and programmed.</a:t>
            </a:r>
          </a:p>
          <a:p>
            <a:r>
              <a:rPr lang="en-GB" dirty="0"/>
              <a:t>Software validation, where the software is checked to ensure that it is what the customer requires.</a:t>
            </a:r>
          </a:p>
          <a:p>
            <a:r>
              <a:rPr lang="en-GB" dirty="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Heterogeneity </a:t>
            </a:r>
          </a:p>
          <a:p>
            <a:pPr lvl="1"/>
            <a:r>
              <a:rPr lang="en-GB" dirty="0"/>
              <a:t>Increasingly, systems are required to operate as distributed systems 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many different types of software system 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a:t>
            </a:r>
            <a:r>
              <a:rPr lang="en-GB" dirty="0" err="1"/>
              <a:t>modeling</a:t>
            </a:r>
            <a:r>
              <a:rPr lang="en-GB" dirty="0"/>
              <a:t>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Professional software development</a:t>
            </a:r>
          </a:p>
          <a:p>
            <a:pPr lvl="1"/>
            <a:r>
              <a:rPr lang="en-US" dirty="0"/>
              <a:t>What is meant by software engineering.</a:t>
            </a:r>
          </a:p>
          <a:p>
            <a:r>
              <a:rPr lang="en-US" dirty="0"/>
              <a:t>Software engineering ethics</a:t>
            </a:r>
          </a:p>
          <a:p>
            <a:pPr lvl="1"/>
            <a:r>
              <a:rPr lang="en-US" dirty="0"/>
              <a:t>A brief introduction to ethical issues that affect software engineering.</a:t>
            </a:r>
          </a:p>
          <a:p>
            <a:r>
              <a:rPr lang="en-US" dirty="0"/>
              <a:t>Case studies</a:t>
            </a:r>
          </a:p>
          <a:p>
            <a:pPr lvl="1"/>
            <a:r>
              <a:rPr lang="en-US" dirty="0"/>
              <a:t>An introduction to three examples that are used in later chapters in the book.</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r>
              <a:rPr lang="en-US" dirty="0"/>
              <a:t>Some fundamental principles apply to all types of software system, irrespective of the development techniques used:</a:t>
            </a:r>
          </a:p>
          <a:p>
            <a:pPr lvl="1"/>
            <a:r>
              <a:rPr lang="en-GB" dirty="0"/>
              <a:t>Systems should be developed using a managed and understood development process. Of course, different processes are used for different types of software.</a:t>
            </a:r>
          </a:p>
          <a:p>
            <a:pPr lvl="1"/>
            <a:r>
              <a:rPr lang="en-GB" dirty="0"/>
              <a:t>Dependability and performance are important for all types of system. </a:t>
            </a:r>
          </a:p>
          <a:p>
            <a:pPr lvl="1"/>
            <a:r>
              <a:rPr lang="en-GB" dirty="0"/>
              <a:t>Understanding and managing the software specification and requirements (what the software should do) are important. </a:t>
            </a:r>
          </a:p>
          <a:p>
            <a:pPr lvl="1"/>
            <a:r>
              <a:rPr lang="en-GB" dirty="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software engineering</a:t>
            </a:r>
          </a:p>
        </p:txBody>
      </p:sp>
      <p:sp>
        <p:nvSpPr>
          <p:cNvPr id="3" name="Content Placeholder 2"/>
          <p:cNvSpPr>
            <a:spLocks noGrp="1"/>
          </p:cNvSpPr>
          <p:nvPr>
            <p:ph idx="1"/>
          </p:nvPr>
        </p:nvSpPr>
        <p:spPr/>
        <p:txBody>
          <a:bodyPr/>
          <a:lstStyle/>
          <a:p>
            <a:r>
              <a:rPr lang="en-US" dirty="0"/>
              <a:t>The Web is now a platform for running application and organizations are increasingly developing web-based systems rather than local systems.</a:t>
            </a:r>
          </a:p>
          <a:p>
            <a:r>
              <a:rPr lang="en-US" dirty="0"/>
              <a:t>Web services (discussed in Chapter 19) allow application functionality to be accessed over the web.</a:t>
            </a:r>
          </a:p>
          <a:p>
            <a:r>
              <a:rPr lang="en-US" dirty="0"/>
              <a:t>Cloud computing is an approach to the provision of computer services where applications run remotely on the ‘cloud’. </a:t>
            </a:r>
          </a:p>
          <a:p>
            <a:pPr lvl="1"/>
            <a:r>
              <a:rPr lang="en-US" dirty="0"/>
              <a:t>Users do not buy software buy pay according to use.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p:txBody>
          <a:bodyPr/>
          <a:lstStyle/>
          <a:p>
            <a:r>
              <a:rPr lang="en-US" dirty="0"/>
              <a:t>Web-based systems are complex distributed systems but the fundamental principles of software engineering discussed previously are as applicable to them as they are to any other types of system.</a:t>
            </a:r>
          </a:p>
          <a:p>
            <a:r>
              <a:rPr lang="en-GB" dirty="0"/>
              <a:t>The fundamental ideas of software engineering 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256721" y="1559670"/>
            <a:ext cx="8660959" cy="4525963"/>
          </a:xfrm>
        </p:spPr>
        <p:txBody>
          <a:bodyPr/>
          <a:lstStyle/>
          <a:p>
            <a:r>
              <a:rPr lang="en-GB" dirty="0"/>
              <a:t>Software reuse</a:t>
            </a:r>
          </a:p>
          <a:p>
            <a:pPr lvl="1"/>
            <a:r>
              <a:rPr lang="en-GB" dirty="0"/>
              <a:t>Software reuse is the dominant approach for constructing web-based systems. 	When building these systems, you think about how you can assemble them from pre-existing software components and systems.</a:t>
            </a:r>
          </a:p>
          <a:p>
            <a:r>
              <a:rPr lang="en-GB" dirty="0"/>
              <a:t>Incremental and agile development</a:t>
            </a:r>
          </a:p>
          <a:p>
            <a:pPr lvl="1"/>
            <a:r>
              <a:rPr lang="en-GB" dirty="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p:txBody>
          <a:bodyPr/>
          <a:lstStyle/>
          <a:p>
            <a:r>
              <a:rPr lang="en-GB" dirty="0"/>
              <a:t>Service-oriented systems</a:t>
            </a:r>
          </a:p>
          <a:p>
            <a:pPr lvl="1"/>
            <a:r>
              <a:rPr lang="en-GB" dirty="0"/>
              <a:t>Software may be implemented using service-oriented software engineering, where the software components are stand-alone web services.  </a:t>
            </a:r>
          </a:p>
          <a:p>
            <a:r>
              <a:rPr lang="en-GB" dirty="0"/>
              <a:t>Rich interfaces</a:t>
            </a:r>
          </a:p>
          <a:p>
            <a:pPr lvl="1"/>
            <a:r>
              <a:rPr lang="en-GB" dirty="0"/>
              <a:t>Interface development technologies such as AJAX and HTML5 have 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Software engineering ethics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p:txBody>
          <a:bodyPr/>
          <a:lstStyle/>
          <a:p>
            <a:r>
              <a:rPr lang="en-GB" dirty="0"/>
              <a:t>The economies of ALL developed nations are </a:t>
            </a:r>
            <a:br>
              <a:rPr lang="en-GB" dirty="0"/>
            </a:br>
            <a:r>
              <a:rPr lang="en-GB" dirty="0"/>
              <a:t>dependent on software.</a:t>
            </a:r>
          </a:p>
          <a:p>
            <a:r>
              <a:rPr lang="en-GB" dirty="0"/>
              <a:t>More and more systems are software controlled</a:t>
            </a:r>
          </a:p>
          <a:p>
            <a:r>
              <a:rPr lang="en-GB" dirty="0"/>
              <a:t>Software engineering is concerned with theories, methods and tools for professional software development.</a:t>
            </a:r>
          </a:p>
          <a:p>
            <a:r>
              <a:rPr lang="en-GB" dirty="0"/>
              <a:t>Expenditure on software represents a </a:t>
            </a:r>
            <a:br>
              <a:rPr lang="en-GB" dirty="0"/>
            </a:br>
            <a:r>
              <a:rPr lang="en-GB" dirty="0"/>
              <a:t>significant fraction of GNP in all developed countries.</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a:t>Because of their roles in developing software systems, software engineers have significant</a:t>
            </a:r>
            <a:r>
              <a:rPr lang="en-GB" dirty="0"/>
              <a:t> </a:t>
            </a:r>
            <a:r>
              <a:rPr lang="en-GB" i="1"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The ACM/IEEE Code of Ethics </a:t>
            </a:r>
            <a:endParaRPr lang="en-US" dirty="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Ethical principles</a:t>
            </a:r>
            <a:endParaRPr lang="en-US" dirty="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a:t>Case studies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3981197308"/>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 </a:t>
            </a:r>
          </a:p>
          <a:p>
            <a:pPr lvl="1"/>
            <a:r>
              <a:rPr lang="en-US" dirty="0"/>
              <a:t>Mentcare. 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a:p>
            <a:r>
              <a:rPr lang="en-US" dirty="0" err="1"/>
              <a:t>iLearn</a:t>
            </a:r>
            <a:r>
              <a:rPr lang="en-US" dirty="0"/>
              <a:t>: a digital learning environment</a:t>
            </a:r>
          </a:p>
          <a:p>
            <a:pPr lvl="1"/>
            <a:r>
              <a:rPr lang="en-US" dirty="0"/>
              <a:t>A system to support learning in schools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as low blood sugars can lead to brain malfunctioning, coma and death; high-blood sugar levels have long-term consequences such as eye and kidney damage.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dirty="0"/>
              <a:t>The system shall be available to deliver insulin when required. </a:t>
            </a:r>
          </a:p>
          <a:p>
            <a:r>
              <a:rPr lang="en-GB" dirty="0"/>
              <a:t>The system shall perform reliably and deliver the correct amount of insulin to counteract the current level of blood sugar.</a:t>
            </a:r>
          </a:p>
          <a:p>
            <a:r>
              <a:rPr lang="en-GB" dirty="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40</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A patient information system for mental health care</a:t>
            </a:r>
          </a:p>
        </p:txBody>
      </p:sp>
      <p:sp>
        <p:nvSpPr>
          <p:cNvPr id="3" name="Content Placeholder 2"/>
          <p:cNvSpPr>
            <a:spLocks noGrp="1"/>
          </p:cNvSpPr>
          <p:nvPr>
            <p:ph idx="1"/>
          </p:nvPr>
        </p:nvSpPr>
        <p:spPr/>
        <p:txBody>
          <a:bodyPr/>
          <a:lstStyle/>
          <a:p>
            <a:r>
              <a:rPr lang="en-GB" dirty="0"/>
              <a:t>A patient information system to support mental health care is a medical information system that maintains information about patients suffering from mental health problems and the treatments that they have received.</a:t>
            </a:r>
          </a:p>
          <a:p>
            <a:r>
              <a:rPr lang="en-GB" dirty="0"/>
              <a:t>Most mental health patients do not require dedicated hospital treatment but need to attend specialist clinics regularly where they can meet a doctor who has detailed knowledge of their problems. </a:t>
            </a:r>
          </a:p>
          <a:p>
            <a:r>
              <a:rPr lang="en-GB" dirty="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a:t>
            </a:r>
          </a:p>
        </p:txBody>
      </p:sp>
      <p:sp>
        <p:nvSpPr>
          <p:cNvPr id="3" name="Content Placeholder 2"/>
          <p:cNvSpPr>
            <a:spLocks noGrp="1"/>
          </p:cNvSpPr>
          <p:nvPr>
            <p:ph idx="1"/>
          </p:nvPr>
        </p:nvSpPr>
        <p:spPr/>
        <p:txBody>
          <a:bodyPr/>
          <a:lstStyle/>
          <a:p>
            <a:r>
              <a:rPr lang="en-GB" dirty="0"/>
              <a:t>Mentcare is an information system that is intended for use in clinics. </a:t>
            </a:r>
          </a:p>
          <a:p>
            <a:r>
              <a:rPr lang="en-GB" dirty="0"/>
              <a:t>It makes use of a centralized database of patient information but has also been designed to run on a PC, so that it may be accessed and used from sites that do not have secure network connectivity. </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Mentcare system</a:t>
            </a:r>
            <a:endParaRPr lang="en-US" dirty="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4" name="Footer Placeholder 3"/>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the Mentcare system</a:t>
            </a:r>
          </a:p>
        </p:txBody>
      </p:sp>
      <p:sp>
        <p:nvSpPr>
          <p:cNvPr id="3" name="Content Placeholder 2"/>
          <p:cNvSpPr>
            <a:spLocks noGrp="1"/>
          </p:cNvSpPr>
          <p:nvPr>
            <p:ph idx="1"/>
          </p:nvPr>
        </p:nvSpPr>
        <p:spPr>
          <a:xfrm>
            <a:off x="457200" y="1600200"/>
            <a:ext cx="8473992" cy="4525963"/>
          </a:xfrm>
        </p:spPr>
        <p:txBody>
          <a:bodyPr/>
          <a:lstStyle/>
          <a:p>
            <a:r>
              <a:rPr lang="en-GB" dirty="0"/>
              <a:t>Individual care management </a:t>
            </a:r>
          </a:p>
          <a:p>
            <a:pPr lvl="1"/>
            <a:r>
              <a:rPr lang="en-GB" dirty="0"/>
              <a:t>Clinicians can create records for patients, edit the information in the system, view patient history, etc. The system supports data summaries so that doctors can quickly learn about the key problems and treatments that have been prescribed.</a:t>
            </a:r>
          </a:p>
          <a:p>
            <a:r>
              <a:rPr lang="en-GB" dirty="0"/>
              <a:t>Patient monitoring </a:t>
            </a:r>
          </a:p>
          <a:p>
            <a:pPr lvl="1"/>
            <a:r>
              <a:rPr lang="en-GB" dirty="0"/>
              <a:t>The system monitors the records of patients that are involved in treatment and issues warnings if possible problems are detected. </a:t>
            </a:r>
          </a:p>
          <a:p>
            <a:r>
              <a:rPr lang="en-GB" dirty="0"/>
              <a:t>Administrative reporting </a:t>
            </a:r>
          </a:p>
          <a:p>
            <a:pPr lvl="1"/>
            <a:r>
              <a:rPr lang="en-GB" dirty="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system concerns</a:t>
            </a:r>
          </a:p>
        </p:txBody>
      </p:sp>
      <p:sp>
        <p:nvSpPr>
          <p:cNvPr id="3" name="Content Placeholder 2"/>
          <p:cNvSpPr>
            <a:spLocks noGrp="1"/>
          </p:cNvSpPr>
          <p:nvPr>
            <p:ph idx="1"/>
          </p:nvPr>
        </p:nvSpPr>
        <p:spPr/>
        <p:txBody>
          <a:bodyPr/>
          <a:lstStyle/>
          <a:p>
            <a:r>
              <a:rPr lang="en-US" dirty="0"/>
              <a:t>Privacy</a:t>
            </a:r>
          </a:p>
          <a:p>
            <a:pPr lvl="1"/>
            <a:r>
              <a:rPr lang="en-GB" dirty="0"/>
              <a:t>It is essential that patient information is confidential and is never disclosed to anyone apart from authorised medical staff and the patient themselves. </a:t>
            </a:r>
            <a:endParaRPr lang="en-US" dirty="0"/>
          </a:p>
          <a:p>
            <a:r>
              <a:rPr lang="en-US" dirty="0"/>
              <a:t>Safety</a:t>
            </a:r>
          </a:p>
          <a:p>
            <a:pPr lvl="1"/>
            <a:r>
              <a:rPr lang="en-GB" dirty="0"/>
              <a:t>Some mental illnesses cause patients to become suicidal or a danger to other people. Wherever possible, the system should warn medical staff about potentially suicidal or dangerous patients. </a:t>
            </a:r>
          </a:p>
          <a:p>
            <a:pPr lvl="1"/>
            <a:r>
              <a:rPr lang="en-GB" dirty="0"/>
              <a:t>The system must be available when needed otherwise safety may be compromised and it may be impossible to prescribe the correct medication to patients.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Wilderness weather station</a:t>
            </a:r>
          </a:p>
        </p:txBody>
      </p:sp>
      <p:sp>
        <p:nvSpPr>
          <p:cNvPr id="3" name="Content Placeholder 2"/>
          <p:cNvSpPr>
            <a:spLocks noGrp="1"/>
          </p:cNvSpPr>
          <p:nvPr>
            <p:ph idx="1"/>
          </p:nvPr>
        </p:nvSpPr>
        <p:spPr/>
        <p:txBody>
          <a:bodyPr/>
          <a:lstStyle/>
          <a:p>
            <a:r>
              <a:rPr lang="en-GB" dirty="0"/>
              <a:t>The government of a country with large areas of wilderness decides to deploy several hundred weather stations in remote areas. </a:t>
            </a:r>
          </a:p>
          <a:p>
            <a:r>
              <a:rPr lang="en-GB" dirty="0"/>
              <a:t>Weather stations collect data from a set of instruments that measure temperature and pressure, sunshine, rainfall, wind speed and wind direction.</a:t>
            </a:r>
          </a:p>
          <a:p>
            <a:pPr lvl="1"/>
            <a:r>
              <a:rPr lang="en-GB" dirty="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a:t>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283745" y="1600200"/>
            <a:ext cx="8606912" cy="4525963"/>
          </a:xfrm>
        </p:spPr>
        <p:txBody>
          <a:bodyPr/>
          <a:lstStyle/>
          <a:p>
            <a:r>
              <a:rPr lang="en-GB" dirty="0"/>
              <a:t>	The weather station system </a:t>
            </a:r>
          </a:p>
          <a:p>
            <a:pPr lvl="1"/>
            <a:r>
              <a:rPr lang="en-GB" dirty="0"/>
              <a:t>This is responsible for collecting weather data, carrying out some initial data processing and transmitting it to the data management system.</a:t>
            </a:r>
          </a:p>
          <a:p>
            <a:r>
              <a:rPr lang="en-GB" dirty="0"/>
              <a:t>The data management and archiving system </a:t>
            </a:r>
          </a:p>
          <a:p>
            <a:pPr lvl="1"/>
            <a:r>
              <a:rPr lang="en-GB" dirty="0"/>
              <a:t>This system collects the data from all of the wilderness weather stations, carries out data processing and analysis and archives the data.</a:t>
            </a:r>
          </a:p>
          <a:p>
            <a:r>
              <a:rPr lang="en-GB" dirty="0"/>
              <a:t>The station maintenance system </a:t>
            </a:r>
          </a:p>
          <a:p>
            <a:pPr lvl="1"/>
            <a:r>
              <a:rPr lang="en-GB" dirty="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p>
        </p:txBody>
      </p:sp>
      <p:sp>
        <p:nvSpPr>
          <p:cNvPr id="3" name="Content Placeholder 2"/>
          <p:cNvSpPr>
            <a:spLocks noGrp="1"/>
          </p:cNvSpPr>
          <p:nvPr>
            <p:ph idx="1"/>
          </p:nvPr>
        </p:nvSpPr>
        <p:spPr/>
        <p:txBody>
          <a:bodyPr/>
          <a:lstStyle/>
          <a:p>
            <a:r>
              <a:rPr lang="en-GB" i="1" dirty="0"/>
              <a:t>Increasing system complexity</a:t>
            </a:r>
            <a:r>
              <a:rPr lang="en-GB" dirty="0"/>
              <a:t> </a:t>
            </a:r>
          </a:p>
          <a:p>
            <a:pPr lvl="1"/>
            <a:r>
              <a:rPr lang="en-GB" dirty="0"/>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a:t>Failure to use software engineering methods</a:t>
            </a:r>
            <a:r>
              <a:rPr lang="en-GB" dirty="0"/>
              <a:t> </a:t>
            </a:r>
          </a:p>
          <a:p>
            <a:pPr lvl="1"/>
            <a:r>
              <a:rPr lang="en-GB" dirty="0"/>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lstStyle/>
          <a:p>
            <a:r>
              <a:rPr lang="en-GB" dirty="0"/>
              <a:t>Monitor the instruments, power and communication hardware and report faults to the management system.</a:t>
            </a:r>
          </a:p>
          <a:p>
            <a:r>
              <a:rPr lang="en-GB" dirty="0"/>
              <a:t>Manage the system power, ensuring that batteries are charged whenever the environmental conditions permit but also that generators are shut down in potentially damaging weather conditions, such as high wind.</a:t>
            </a:r>
          </a:p>
          <a:p>
            <a:r>
              <a:rPr lang="en-GB" dirty="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 digital learning environment</a:t>
            </a:r>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p>
          <a:p>
            <a:r>
              <a:rPr lang="en-GB" dirty="0"/>
              <a:t>The tools included in each version of the environment are chosen by teachers and learners to suit their specific needs. </a:t>
            </a:r>
          </a:p>
          <a:p>
            <a:pPr lvl="1"/>
            <a:r>
              <a:rPr lang="en-GB" dirty="0"/>
              <a:t>These 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51</a:t>
            </a:fld>
            <a:endParaRPr lang="en-US"/>
          </a:p>
        </p:txBody>
      </p:sp>
    </p:spTree>
    <p:extLst>
      <p:ext uri="{BB962C8B-B14F-4D97-AF65-F5344CB8AC3E}">
        <p14:creationId xmlns:p14="http://schemas.microsoft.com/office/powerpoint/2010/main" val="3735641553"/>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systems</a:t>
            </a:r>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p>
          <a:p>
            <a:r>
              <a:rPr lang="en-GB" dirty="0"/>
              <a:t>This allows the system to be updated incrementally as new services become available.</a:t>
            </a:r>
          </a:p>
          <a:p>
            <a:r>
              <a:rPr lang="en-GB" dirty="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52</a:t>
            </a:fld>
            <a:endParaRPr lang="en-US"/>
          </a:p>
        </p:txBody>
      </p:sp>
    </p:spTree>
    <p:extLst>
      <p:ext uri="{BB962C8B-B14F-4D97-AF65-F5344CB8AC3E}">
        <p14:creationId xmlns:p14="http://schemas.microsoft.com/office/powerpoint/2010/main" val="910177017"/>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services</a:t>
            </a:r>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p>
          <a:p>
            <a:r>
              <a:rPr lang="en-GB" i="1" dirty="0"/>
              <a:t>Application services</a:t>
            </a:r>
            <a:r>
              <a:rPr lang="en-GB" dirty="0"/>
              <a:t> that provide specific applications such as email, conferencing, photo sharing etc. and access to specific educational content such as scientific films or historical resources. </a:t>
            </a:r>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53</a:t>
            </a:fld>
            <a:endParaRPr lang="en-US"/>
          </a:p>
        </p:txBody>
      </p:sp>
    </p:spTree>
    <p:extLst>
      <p:ext uri="{BB962C8B-B14F-4D97-AF65-F5344CB8AC3E}">
        <p14:creationId xmlns:p14="http://schemas.microsoft.com/office/powerpoint/2010/main" val="2155081538"/>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architecture</a:t>
            </a:r>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01" y="1538798"/>
            <a:ext cx="5866216" cy="4881050"/>
          </a:xfrm>
          <a:prstGeom prst="rect">
            <a:avLst/>
          </a:prstGeom>
        </p:spPr>
      </p:pic>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54</a:t>
            </a:fld>
            <a:endParaRPr lang="en-US"/>
          </a:p>
        </p:txBody>
      </p:sp>
    </p:spTree>
    <p:extLst>
      <p:ext uri="{BB962C8B-B14F-4D97-AF65-F5344CB8AC3E}">
        <p14:creationId xmlns:p14="http://schemas.microsoft.com/office/powerpoint/2010/main" val="2004859144"/>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 integration</a:t>
            </a:r>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55</a:t>
            </a:fld>
            <a:endParaRPr lang="en-US"/>
          </a:p>
        </p:txBody>
      </p:sp>
    </p:spTree>
    <p:extLst>
      <p:ext uri="{BB962C8B-B14F-4D97-AF65-F5344CB8AC3E}">
        <p14:creationId xmlns:p14="http://schemas.microsoft.com/office/powerpoint/2010/main" val="3076887263"/>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56</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a:p>
          <a:p>
            <a:pPr>
              <a:buNone/>
            </a:pP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57</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a:t>Professional software development</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Frequently asked questions about software engineering</a:t>
            </a:r>
            <a:br>
              <a:rPr lang="en-GB" dirty="0"/>
            </a:br>
            <a:endParaRPr lang="en-US" dirty="0"/>
          </a:p>
        </p:txBody>
      </p:sp>
      <p:graphicFrame>
        <p:nvGraphicFramePr>
          <p:cNvPr id="5" name="Table 4"/>
          <p:cNvGraphicFramePr>
            <a:graphicFrameLocks noGrp="1"/>
          </p:cNvGraphicFramePr>
          <p:nvPr/>
        </p:nvGraphicFramePr>
        <p:xfrm>
          <a:off x="457199" y="1636194"/>
          <a:ext cx="8089977" cy="4512449"/>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39"/>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1945</TotalTime>
  <Words>4433</Words>
  <Application>Microsoft Office PowerPoint</Application>
  <PresentationFormat>On-screen Show (4:3)</PresentationFormat>
  <Paragraphs>448</Paragraphs>
  <Slides>57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Wingdings</vt:lpstr>
      <vt:lpstr>SE10 slides</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Case studies</vt:lpstr>
      <vt:lpstr>Ethical dilemmas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architecture</vt:lpstr>
      <vt:lpstr>iLearn service integration</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Praveen Kumar  G S</cp:lastModifiedBy>
  <cp:revision>28</cp:revision>
  <dcterms:created xsi:type="dcterms:W3CDTF">2009-12-29T10:39:27Z</dcterms:created>
  <dcterms:modified xsi:type="dcterms:W3CDTF">2022-08-01T04:26:41Z</dcterms:modified>
</cp:coreProperties>
</file>