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
      <p:font typeface="Special Elit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5.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7.xml"/><Relationship Id="rId44" Type="http://schemas.openxmlformats.org/officeDocument/2006/relationships/font" Target="fonts/SpecialElite-regular.fntdata"/><Relationship Id="rId21" Type="http://schemas.openxmlformats.org/officeDocument/2006/relationships/slide" Target="slides/slide16.xml"/><Relationship Id="rId43" Type="http://schemas.openxmlformats.org/officeDocument/2006/relationships/font" Target="fonts/ProximaNova-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c187a12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c187a12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de1d07f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de1d07f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de1d07f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de1d07f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749bb4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749bb4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1749bb42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1749bb42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de1d07f2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de1d07f2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ec3e42f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ec3e42f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ec3e42f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ec3e42f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ec3e42f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ec3e42f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ec3e42f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ec3e42f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1749bb4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1749bb4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c187a12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c187a12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c187a12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c187a12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c187a12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c187a12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c187a12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c187a12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c187a12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c187a12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c187a12a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c187a12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c187a12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c187a12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c187a12a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c187a12a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c187a12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c187a12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c187a12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c187a12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e1d07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e1d07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d2dcfdf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d2dcfdf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d2dcfdf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d2dcfdf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d2dcfdf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d2dcfdf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d2dcfdf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d2dcfdf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d2dcfdf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d2dcfdf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de1d07f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de1d07f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de1d07f2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de1d07f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1749bb42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1749bb42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1749bb42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1749bb42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c187a12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c187a12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187a12a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187a12a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praveen-taneja/sentiment-analysis-lambda" TargetMode="External"/><Relationship Id="rId4" Type="http://schemas.openxmlformats.org/officeDocument/2006/relationships/hyperlink" Target="https://docs.aws.amazon.com/serverless-application-model/latest/developerguide/using-sam-cli-ini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youtu.be/n5XFPLo4Bbw?t=3270" TargetMode="External"/><Relationship Id="rId4" Type="http://schemas.openxmlformats.org/officeDocument/2006/relationships/hyperlink" Target="https://github.com/praveen-taneja/api-fronten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praveen-taneja/sentiment-analysis-lambda/blob/main/hello_world/app.p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hyperlink" Target="https://sentiment-analysis-1.s3.us-east-1.amazonaws.com/templates/index.html" TargetMode="External"/><Relationship Id="rId5" Type="http://schemas.openxmlformats.org/officeDocument/2006/relationships/hyperlink" Target="https://huggingface.co/" TargetMode="External"/><Relationship Id="rId6"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16.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aws.amazon.com/serverless-application-model/latest/developerguide/install-sam-cli.html" TargetMode="External"/><Relationship Id="rId4" Type="http://schemas.openxmlformats.org/officeDocument/2006/relationships/hyperlink" Target="https://learn.cantrill.io/p/aws-certified-solutions-architect-associate-saa-c0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aws.amazon.com/serverless-application-model/latest/developerguide/using-sam-cli-init.html" TargetMode="External"/><Relationship Id="rId4" Type="http://schemas.openxmlformats.org/officeDocument/2006/relationships/hyperlink" Target="https://www.youtube.com/watch?v=tL3-PqQvdF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4800">
                <a:solidFill>
                  <a:schemeClr val="dk2"/>
                </a:solidFill>
                <a:latin typeface="Proxima Nova"/>
                <a:ea typeface="Proxima Nova"/>
                <a:cs typeface="Proxima Nova"/>
                <a:sym typeface="Proxima Nova"/>
              </a:rPr>
              <a:t>Deploying models to AWS Lambda using Docker</a:t>
            </a:r>
            <a:r>
              <a:rPr lang="en" sz="4800">
                <a:solidFill>
                  <a:schemeClr val="dk2"/>
                </a:solidFill>
                <a:latin typeface="Proxima Nova"/>
                <a:ea typeface="Proxima Nova"/>
                <a:cs typeface="Proxima Nova"/>
                <a:sym typeface="Proxima Nova"/>
              </a:rPr>
              <a:t> </a:t>
            </a:r>
            <a:endParaRPr>
              <a:solidFill>
                <a:schemeClr val="dk2"/>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Praveen Taneja</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sam init</a:t>
            </a:r>
            <a:r>
              <a:rPr lang="en"/>
              <a:t> guided choices to startup folder</a:t>
            </a:r>
            <a:endParaRPr/>
          </a:p>
        </p:txBody>
      </p:sp>
      <p:sp>
        <p:nvSpPr>
          <p:cNvPr id="142" name="Google Shape;14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3" name="Google Shape;143;p22"/>
          <p:cNvSpPr txBox="1"/>
          <p:nvPr/>
        </p:nvSpPr>
        <p:spPr>
          <a:xfrm>
            <a:off x="3561900" y="4385925"/>
            <a:ext cx="536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https://docs.aws.amazon.com/serverless-application-model/latest/developerguide/using-sam-cli-init.html</a:t>
            </a:r>
            <a:endParaRPr/>
          </a:p>
        </p:txBody>
      </p:sp>
      <p:pic>
        <p:nvPicPr>
          <p:cNvPr id="144" name="Google Shape;144;p22"/>
          <p:cNvPicPr preferRelativeResize="0"/>
          <p:nvPr/>
        </p:nvPicPr>
        <p:blipFill>
          <a:blip r:embed="rId3">
            <a:alphaModFix/>
          </a:blip>
          <a:stretch>
            <a:fillRect/>
          </a:stretch>
        </p:blipFill>
        <p:spPr>
          <a:xfrm>
            <a:off x="1807691" y="1152475"/>
            <a:ext cx="5528619" cy="3991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a:t>
            </a:r>
            <a:r>
              <a:rPr b="1" lang="en"/>
              <a:t>sam init</a:t>
            </a:r>
            <a:endParaRPr b="1"/>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M</a:t>
            </a:r>
            <a:r>
              <a:rPr lang="en"/>
              <a:t>odify following files (you can use my repo to see the modifications)</a:t>
            </a:r>
            <a:endParaRPr/>
          </a:p>
          <a:p>
            <a:pPr indent="-310832" lvl="1" marL="914400" rtl="0" algn="l">
              <a:spcBef>
                <a:spcPts val="0"/>
              </a:spcBef>
              <a:spcAft>
                <a:spcPts val="0"/>
              </a:spcAft>
              <a:buSzPct val="100000"/>
              <a:buAutoNum type="alphaLcPeriod"/>
            </a:pPr>
            <a:r>
              <a:rPr lang="en"/>
              <a:t>Template.yaml - template for creating AWS resources</a:t>
            </a:r>
            <a:endParaRPr/>
          </a:p>
          <a:p>
            <a:pPr indent="-310832" lvl="1" marL="914400" rtl="0" algn="l">
              <a:spcBef>
                <a:spcPts val="0"/>
              </a:spcBef>
              <a:spcAft>
                <a:spcPts val="0"/>
              </a:spcAft>
              <a:buSzPct val="100000"/>
              <a:buAutoNum type="alphaLcPeriod"/>
            </a:pPr>
            <a:r>
              <a:rPr lang="en"/>
              <a:t>App.py - has the lambda handler function and API</a:t>
            </a:r>
            <a:endParaRPr/>
          </a:p>
          <a:p>
            <a:pPr indent="-310832" lvl="1" marL="914400" rtl="0" algn="l">
              <a:spcBef>
                <a:spcPts val="0"/>
              </a:spcBef>
              <a:spcAft>
                <a:spcPts val="0"/>
              </a:spcAft>
              <a:buSzPct val="100000"/>
              <a:buAutoNum type="alphaLcPeriod"/>
            </a:pPr>
            <a:r>
              <a:rPr lang="en"/>
              <a:t>Requirements.py - python dependencies to install locally. Also, get installed in docker</a:t>
            </a:r>
            <a:endParaRPr/>
          </a:p>
          <a:p>
            <a:pPr indent="-310832" lvl="1" marL="914400" rtl="0" algn="l">
              <a:spcBef>
                <a:spcPts val="0"/>
              </a:spcBef>
              <a:spcAft>
                <a:spcPts val="0"/>
              </a:spcAft>
              <a:buSzPct val="100000"/>
              <a:buAutoNum type="alphaLcPeriod"/>
            </a:pPr>
            <a:r>
              <a:rPr lang="en"/>
              <a:t>Dockerfile - create docker container, copy model and download dependencies. Set Lambda handler as entry point function.</a:t>
            </a:r>
            <a:endParaRPr/>
          </a:p>
          <a:p>
            <a:pPr indent="-310832" lvl="1" marL="914400" rtl="0" algn="l">
              <a:spcBef>
                <a:spcPts val="0"/>
              </a:spcBef>
              <a:spcAft>
                <a:spcPts val="0"/>
              </a:spcAft>
              <a:buSzPct val="100000"/>
              <a:buAutoNum type="alphaLcPeriod"/>
            </a:pPr>
            <a:r>
              <a:rPr lang="en"/>
              <a:t>Create download_model.py - use this to download model from Hugging Face. Otherwise you can create your own</a:t>
            </a:r>
            <a:endParaRPr/>
          </a:p>
          <a:p>
            <a:pPr indent="-310832" lvl="1" marL="914400" rtl="0" algn="l">
              <a:spcBef>
                <a:spcPts val="0"/>
              </a:spcBef>
              <a:spcAft>
                <a:spcPts val="0"/>
              </a:spcAft>
              <a:buSzPct val="100000"/>
              <a:buAutoNum type="alphaLcPeriod"/>
            </a:pPr>
            <a:r>
              <a:rPr lang="en"/>
              <a:t>Use the reference below to make changes</a:t>
            </a:r>
            <a:endParaRPr/>
          </a:p>
          <a:p>
            <a:pPr indent="-334327" lvl="0" marL="457200" rtl="0" algn="l">
              <a:spcBef>
                <a:spcPts val="0"/>
              </a:spcBef>
              <a:spcAft>
                <a:spcPts val="0"/>
              </a:spcAft>
              <a:buSzPct val="100000"/>
              <a:buAutoNum type="arabicPeriod"/>
            </a:pPr>
            <a:r>
              <a:rPr lang="en"/>
              <a:t>References</a:t>
            </a:r>
            <a:endParaRPr/>
          </a:p>
          <a:p>
            <a:pPr indent="-310832" lvl="1" marL="914400" rtl="0" algn="l">
              <a:spcBef>
                <a:spcPts val="0"/>
              </a:spcBef>
              <a:spcAft>
                <a:spcPts val="0"/>
              </a:spcAft>
              <a:buSzPct val="100000"/>
              <a:buAutoNum type="alphaLcPeriod"/>
            </a:pPr>
            <a:r>
              <a:rPr lang="en" u="sng">
                <a:solidFill>
                  <a:schemeClr val="hlink"/>
                </a:solidFill>
                <a:hlinkClick r:id="rId3"/>
              </a:rPr>
              <a:t>https://github.com/praveen-taneja/sentiment-analysis-lambda</a:t>
            </a:r>
            <a:r>
              <a:rPr lang="en"/>
              <a:t> </a:t>
            </a:r>
            <a:r>
              <a:rPr lang="en">
                <a:solidFill>
                  <a:srgbClr val="FF0000"/>
                </a:solidFill>
              </a:rPr>
              <a:t>- Let’s take a look at few of these especially app.py</a:t>
            </a:r>
            <a:endParaRPr>
              <a:solidFill>
                <a:srgbClr val="FF0000"/>
              </a:solidFill>
            </a:endParaRPr>
          </a:p>
          <a:p>
            <a:pPr indent="-310832" lvl="1" marL="914400" rtl="0" algn="l">
              <a:lnSpc>
                <a:spcPct val="100000"/>
              </a:lnSpc>
              <a:spcBef>
                <a:spcPts val="0"/>
              </a:spcBef>
              <a:spcAft>
                <a:spcPts val="0"/>
              </a:spcAft>
              <a:buSzPct val="100000"/>
              <a:buAutoNum type="alphaLcPeriod"/>
            </a:pPr>
            <a:r>
              <a:rPr lang="en" u="sng">
                <a:solidFill>
                  <a:schemeClr val="accent5"/>
                </a:solidFill>
                <a:hlinkClick r:id="rId4">
                  <a:extLst>
                    <a:ext uri="{A12FA001-AC4F-418D-AE19-62706E023703}">
                      <ahyp:hlinkClr val="tx"/>
                    </a:ext>
                  </a:extLst>
                </a:hlinkClick>
              </a:rPr>
              <a:t>https://docs.aws.amazon.com/serverless-application-model/latest/developerguide/using-sam-cli-init.html</a:t>
            </a:r>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sam build</a:t>
            </a:r>
            <a:r>
              <a:rPr lang="en"/>
              <a:t> - </a:t>
            </a:r>
            <a:endParaRPr/>
          </a:p>
          <a:p>
            <a:pPr indent="-317500" lvl="1" marL="914400" rtl="0" algn="l">
              <a:spcBef>
                <a:spcPts val="0"/>
              </a:spcBef>
              <a:spcAft>
                <a:spcPts val="0"/>
              </a:spcAft>
              <a:buSzPts val="1400"/>
              <a:buAutoNum type="alphaLcPeriod"/>
            </a:pPr>
            <a:r>
              <a:rPr lang="en"/>
              <a:t>Downloads, installs, organizes code dependencies</a:t>
            </a:r>
            <a:r>
              <a:rPr lang="en"/>
              <a:t>.</a:t>
            </a:r>
            <a:endParaRPr/>
          </a:p>
          <a:p>
            <a:pPr indent="-317500" lvl="1" marL="914400" rtl="0" algn="l">
              <a:spcBef>
                <a:spcPts val="0"/>
              </a:spcBef>
              <a:spcAft>
                <a:spcPts val="0"/>
              </a:spcAft>
              <a:buSzPts val="1400"/>
              <a:buAutoNum type="alphaLcPeriod"/>
            </a:pPr>
            <a:r>
              <a:rPr lang="en"/>
              <a:t>Prepares lambda code and docker image</a:t>
            </a:r>
            <a:endParaRPr/>
          </a:p>
          <a:p>
            <a:pPr indent="-317500" lvl="1" marL="914400" rtl="0" algn="l">
              <a:spcBef>
                <a:spcPts val="0"/>
              </a:spcBef>
              <a:spcAft>
                <a:spcPts val="0"/>
              </a:spcAft>
              <a:buSzPts val="1400"/>
              <a:buAutoNum type="alphaLcPeriod"/>
            </a:pPr>
            <a:r>
              <a:rPr lang="en"/>
              <a:t>Adds everything to .aws-sam/.build folder</a:t>
            </a:r>
            <a:endParaRPr/>
          </a:p>
          <a:p>
            <a:pPr indent="-342900" lvl="0" marL="457200" rtl="0" algn="l">
              <a:spcBef>
                <a:spcPts val="0"/>
              </a:spcBef>
              <a:spcAft>
                <a:spcPts val="0"/>
              </a:spcAft>
              <a:buSzPts val="1800"/>
              <a:buAutoNum type="arabicPeriod"/>
            </a:pPr>
            <a:r>
              <a:rPr b="1" lang="en"/>
              <a:t>sam local start-api</a:t>
            </a:r>
            <a:r>
              <a:rPr lang="en"/>
              <a:t> - sets up the API for local testing eg using Postman</a:t>
            </a:r>
            <a:endParaRPr/>
          </a:p>
          <a:p>
            <a:pPr indent="-342900" lvl="0" marL="457200" rtl="0" algn="l">
              <a:spcBef>
                <a:spcPts val="0"/>
              </a:spcBef>
              <a:spcAft>
                <a:spcPts val="0"/>
              </a:spcAft>
              <a:buSzPts val="1800"/>
              <a:buAutoNum type="arabicPeriod"/>
            </a:pPr>
            <a:r>
              <a:rPr b="1" lang="en"/>
              <a:t>sam deploy</a:t>
            </a:r>
            <a:r>
              <a:rPr lang="en"/>
              <a:t> - creates infrastructure on AWS</a:t>
            </a:r>
            <a:endParaRPr/>
          </a:p>
          <a:p>
            <a:pPr indent="-317500" lvl="1" marL="914400" rtl="0" algn="l">
              <a:spcBef>
                <a:spcPts val="0"/>
              </a:spcBef>
              <a:spcAft>
                <a:spcPts val="0"/>
              </a:spcAft>
              <a:buSzPts val="1400"/>
              <a:buAutoNum type="alphaLcPeriod"/>
            </a:pPr>
            <a:r>
              <a:rPr lang="en"/>
              <a:t>At the end gives out the API URL that can be used to send API requests to the model (using postman or webapp)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Different options to deploy model in AWS</a:t>
            </a:r>
            <a:endParaRPr/>
          </a:p>
          <a:p>
            <a:pPr indent="-342900" lvl="0" marL="457200" rtl="0" algn="l">
              <a:spcBef>
                <a:spcPts val="0"/>
              </a:spcBef>
              <a:spcAft>
                <a:spcPts val="0"/>
              </a:spcAft>
              <a:buSzPts val="1800"/>
              <a:buAutoNum type="arabicPeriod"/>
            </a:pPr>
            <a:r>
              <a:rPr lang="en"/>
              <a:t>What is AWS Lambda?</a:t>
            </a:r>
            <a:endParaRPr/>
          </a:p>
          <a:p>
            <a:pPr indent="-317500" lvl="1" marL="914400" rtl="0" algn="l">
              <a:spcBef>
                <a:spcPts val="0"/>
              </a:spcBef>
              <a:spcAft>
                <a:spcPts val="0"/>
              </a:spcAft>
              <a:buSzPts val="1400"/>
              <a:buAutoNum type="alphaLcPeriod"/>
            </a:pPr>
            <a:r>
              <a:rPr lang="en" sz="1200">
                <a:solidFill>
                  <a:schemeClr val="dk1"/>
                </a:solidFill>
              </a:rPr>
              <a:t>User provides the code for the function. AWS supplies the compute. It is serverless which means user doesn't have to manage the server (but of course server is there and is managed by AWS)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Users are charged only for how often the function is called and resources used when the function is run.</a:t>
            </a:r>
            <a:endParaRPr sz="1200">
              <a:solidFill>
                <a:schemeClr val="dk1"/>
              </a:solidFill>
            </a:endParaRPr>
          </a:p>
          <a:p>
            <a:pPr indent="-342900" lvl="0" marL="457200" rtl="0" algn="l">
              <a:spcBef>
                <a:spcPts val="0"/>
              </a:spcBef>
              <a:spcAft>
                <a:spcPts val="0"/>
              </a:spcAft>
              <a:buSzPts val="1800"/>
              <a:buAutoNum type="arabicPeriod"/>
            </a:pPr>
            <a:r>
              <a:rPr lang="en"/>
              <a:t>What is a docker container?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DIY</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Clone the repo on your computer</a:t>
            </a:r>
            <a:endParaRPr/>
          </a:p>
          <a:p>
            <a:pPr indent="-342900" lvl="0" marL="457200" rtl="0" algn="l">
              <a:spcBef>
                <a:spcPts val="0"/>
              </a:spcBef>
              <a:spcAft>
                <a:spcPts val="0"/>
              </a:spcAft>
              <a:buSzPts val="1800"/>
              <a:buAutoNum type="arabicPeriod"/>
            </a:pPr>
            <a:r>
              <a:rPr lang="en"/>
              <a:t>Install AWS CLI</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an S3 bucket (add index.html, CSS files), enable static website hosting, </a:t>
            </a:r>
            <a:endParaRPr/>
          </a:p>
          <a:p>
            <a:pPr indent="-342900" lvl="0" marL="457200" rtl="0" algn="l">
              <a:spcBef>
                <a:spcPts val="0"/>
              </a:spcBef>
              <a:spcAft>
                <a:spcPts val="0"/>
              </a:spcAft>
              <a:buSzPts val="1800"/>
              <a:buAutoNum type="arabicPeriod"/>
            </a:pPr>
            <a:r>
              <a:rPr lang="en"/>
              <a:t>References</a:t>
            </a:r>
            <a:endParaRPr/>
          </a:p>
          <a:p>
            <a:pPr indent="-317500" lvl="1" marL="914400" rtl="0" algn="l">
              <a:spcBef>
                <a:spcPts val="0"/>
              </a:spcBef>
              <a:spcAft>
                <a:spcPts val="0"/>
              </a:spcAft>
              <a:buSzPts val="1400"/>
              <a:buAutoNum type="alphaLcPeriod"/>
            </a:pPr>
            <a:r>
              <a:rPr lang="en" sz="1400" u="sng">
                <a:solidFill>
                  <a:srgbClr val="1155CC"/>
                </a:solidFill>
                <a:latin typeface="Special Elite"/>
                <a:ea typeface="Special Elite"/>
                <a:cs typeface="Special Elite"/>
                <a:sym typeface="Special Elite"/>
                <a:hlinkClick r:id="rId3">
                  <a:extLst>
                    <a:ext uri="{A12FA001-AC4F-418D-AE19-62706E023703}">
                      <ahyp:hlinkClr val="tx"/>
                    </a:ext>
                  </a:extLst>
                </a:hlinkClick>
              </a:rPr>
              <a:t>https://youtu.be/n5XFPLo4Bbw?t=3270</a:t>
            </a:r>
            <a:endParaRPr>
              <a:solidFill>
                <a:schemeClr val="dk1"/>
              </a:solidFill>
              <a:latin typeface="Special Elite"/>
              <a:ea typeface="Special Elite"/>
              <a:cs typeface="Special Elite"/>
              <a:sym typeface="Special Elite"/>
            </a:endParaRPr>
          </a:p>
          <a:p>
            <a:pPr indent="-317500" lvl="1" marL="914400" rtl="0" algn="l">
              <a:spcBef>
                <a:spcPts val="0"/>
              </a:spcBef>
              <a:spcAft>
                <a:spcPts val="0"/>
              </a:spcAft>
              <a:buClr>
                <a:schemeClr val="dk1"/>
              </a:buClr>
              <a:buSzPts val="1400"/>
              <a:buFont typeface="Special Elite"/>
              <a:buAutoNum type="alphaLcPeriod"/>
            </a:pPr>
            <a:r>
              <a:rPr lang="en" u="sng">
                <a:solidFill>
                  <a:schemeClr val="hlink"/>
                </a:solidFill>
                <a:latin typeface="Special Elite"/>
                <a:ea typeface="Special Elite"/>
                <a:cs typeface="Special Elite"/>
                <a:sym typeface="Special Elite"/>
                <a:hlinkClick r:id="rId4"/>
              </a:rPr>
              <a:t>https://github.com/praveen-taneja/api-frontend</a:t>
            </a:r>
            <a:r>
              <a:rPr lang="en">
                <a:solidFill>
                  <a:schemeClr val="dk1"/>
                </a:solidFill>
                <a:latin typeface="Special Elite"/>
                <a:ea typeface="Special Elite"/>
                <a:cs typeface="Special Elite"/>
                <a:sym typeface="Special Elite"/>
              </a:rPr>
              <a:t> - front end code used for the demo. Remember to replace API url in index.html</a:t>
            </a:r>
            <a:endParaRPr>
              <a:solidFill>
                <a:schemeClr val="dk1"/>
              </a:solidFill>
              <a:latin typeface="Special Elite"/>
              <a:ea typeface="Special Elite"/>
              <a:cs typeface="Special Elite"/>
              <a:sym typeface="Special Elite"/>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80" name="Google Shape;180;p28"/>
          <p:cNvPicPr preferRelativeResize="0"/>
          <p:nvPr/>
        </p:nvPicPr>
        <p:blipFill>
          <a:blip r:embed="rId3">
            <a:alphaModFix/>
          </a:blip>
          <a:stretch>
            <a:fillRect/>
          </a:stretch>
        </p:blipFill>
        <p:spPr>
          <a:xfrm>
            <a:off x="987950" y="1115400"/>
            <a:ext cx="7168090"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86" name="Google Shape;186;p29"/>
          <p:cNvPicPr preferRelativeResize="0"/>
          <p:nvPr/>
        </p:nvPicPr>
        <p:blipFill>
          <a:blip r:embed="rId3">
            <a:alphaModFix/>
          </a:blip>
          <a:stretch>
            <a:fillRect/>
          </a:stretch>
        </p:blipFill>
        <p:spPr>
          <a:xfrm>
            <a:off x="155025" y="2651375"/>
            <a:ext cx="8677275" cy="2495550"/>
          </a:xfrm>
          <a:prstGeom prst="rect">
            <a:avLst/>
          </a:prstGeom>
          <a:noFill/>
          <a:ln>
            <a:noFill/>
          </a:ln>
        </p:spPr>
      </p:pic>
      <p:pic>
        <p:nvPicPr>
          <p:cNvPr id="187" name="Google Shape;187;p29"/>
          <p:cNvPicPr preferRelativeResize="0"/>
          <p:nvPr/>
        </p:nvPicPr>
        <p:blipFill>
          <a:blip r:embed="rId4">
            <a:alphaModFix/>
          </a:blip>
          <a:stretch>
            <a:fillRect/>
          </a:stretch>
        </p:blipFill>
        <p:spPr>
          <a:xfrm>
            <a:off x="155015" y="1099800"/>
            <a:ext cx="8082159" cy="170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93" name="Google Shape;193;p30"/>
          <p:cNvPicPr preferRelativeResize="0"/>
          <p:nvPr/>
        </p:nvPicPr>
        <p:blipFill>
          <a:blip r:embed="rId3">
            <a:alphaModFix/>
          </a:blip>
          <a:stretch>
            <a:fillRect/>
          </a:stretch>
        </p:blipFill>
        <p:spPr>
          <a:xfrm>
            <a:off x="152400" y="1170125"/>
            <a:ext cx="6787259"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personal project I did a while ago</a:t>
            </a:r>
            <a:endParaRPr/>
          </a:p>
          <a:p>
            <a:pPr indent="-342900" lvl="0" marL="457200" rtl="0" algn="l">
              <a:spcBef>
                <a:spcPts val="0"/>
              </a:spcBef>
              <a:spcAft>
                <a:spcPts val="0"/>
              </a:spcAft>
              <a:buSzPts val="1800"/>
              <a:buAutoNum type="arabicPeriod"/>
            </a:pPr>
            <a:r>
              <a:rPr lang="en"/>
              <a:t>Why is this interesting?</a:t>
            </a:r>
            <a:endParaRPr/>
          </a:p>
          <a:p>
            <a:pPr indent="-342900" lvl="0" marL="457200" rtl="0" algn="l">
              <a:spcBef>
                <a:spcPts val="0"/>
              </a:spcBef>
              <a:spcAft>
                <a:spcPts val="0"/>
              </a:spcAft>
              <a:buSzPts val="1800"/>
              <a:buAutoNum type="arabicPeriod"/>
            </a:pPr>
            <a:r>
              <a:rPr lang="en"/>
              <a:t>Deployment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5" name="Google Shape;205;p32"/>
          <p:cNvSpPr txBox="1"/>
          <p:nvPr/>
        </p:nvSpPr>
        <p:spPr>
          <a:xfrm>
            <a:off x="3561900" y="4385925"/>
            <a:ext cx="536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https://docs.aws.amazon.com/serverless-application-model/latest/developerguide/using-sam-cli-init.html</a:t>
            </a:r>
            <a:endParaRPr/>
          </a:p>
        </p:txBody>
      </p:sp>
      <p:pic>
        <p:nvPicPr>
          <p:cNvPr id="206" name="Google Shape;206;p32"/>
          <p:cNvPicPr preferRelativeResize="0"/>
          <p:nvPr/>
        </p:nvPicPr>
        <p:blipFill>
          <a:blip r:embed="rId3">
            <a:alphaModFix/>
          </a:blip>
          <a:stretch>
            <a:fillRect/>
          </a:stretch>
        </p:blipFill>
        <p:spPr>
          <a:xfrm>
            <a:off x="311700" y="-12"/>
            <a:ext cx="8848725"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3"/>
          <p:cNvPicPr preferRelativeResize="0"/>
          <p:nvPr/>
        </p:nvPicPr>
        <p:blipFill>
          <a:blip r:embed="rId3">
            <a:alphaModFix/>
          </a:blip>
          <a:stretch>
            <a:fillRect/>
          </a:stretch>
        </p:blipFill>
        <p:spPr>
          <a:xfrm>
            <a:off x="376238" y="966788"/>
            <a:ext cx="8391525" cy="320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4"/>
          <p:cNvPicPr preferRelativeResize="0"/>
          <p:nvPr/>
        </p:nvPicPr>
        <p:blipFill>
          <a:blip r:embed="rId3">
            <a:alphaModFix/>
          </a:blip>
          <a:stretch>
            <a:fillRect/>
          </a:stretch>
        </p:blipFill>
        <p:spPr>
          <a:xfrm>
            <a:off x="1052513" y="557213"/>
            <a:ext cx="7038975" cy="402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5"/>
          <p:cNvPicPr preferRelativeResize="0"/>
          <p:nvPr/>
        </p:nvPicPr>
        <p:blipFill>
          <a:blip r:embed="rId3">
            <a:alphaModFix/>
          </a:blip>
          <a:stretch>
            <a:fillRect/>
          </a:stretch>
        </p:blipFill>
        <p:spPr>
          <a:xfrm>
            <a:off x="76200" y="1019175"/>
            <a:ext cx="8991600" cy="310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changes to Docker file</a:t>
            </a:r>
            <a:endParaRPr/>
          </a:p>
        </p:txBody>
      </p:sp>
      <p:sp>
        <p:nvSpPr>
          <p:cNvPr id="233" name="Google Shape;23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6"/>
          <p:cNvPicPr preferRelativeResize="0"/>
          <p:nvPr/>
        </p:nvPicPr>
        <p:blipFill>
          <a:blip r:embed="rId3">
            <a:alphaModFix/>
          </a:blip>
          <a:stretch>
            <a:fillRect/>
          </a:stretch>
        </p:blipFill>
        <p:spPr>
          <a:xfrm>
            <a:off x="1109663" y="1524000"/>
            <a:ext cx="6924675" cy="209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to requirements.py</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7"/>
          <p:cNvPicPr preferRelativeResize="0"/>
          <p:nvPr/>
        </p:nvPicPr>
        <p:blipFill>
          <a:blip r:embed="rId3">
            <a:alphaModFix/>
          </a:blip>
          <a:stretch>
            <a:fillRect/>
          </a:stretch>
        </p:blipFill>
        <p:spPr>
          <a:xfrm>
            <a:off x="2209800" y="2052638"/>
            <a:ext cx="4724400" cy="103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download_model.py</a:t>
            </a:r>
            <a:endParaRPr/>
          </a:p>
        </p:txBody>
      </p:sp>
      <p:sp>
        <p:nvSpPr>
          <p:cNvPr id="247" name="Google Shape;24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8"/>
          <p:cNvPicPr preferRelativeResize="0"/>
          <p:nvPr/>
        </p:nvPicPr>
        <p:blipFill>
          <a:blip r:embed="rId3">
            <a:alphaModFix/>
          </a:blip>
          <a:stretch>
            <a:fillRect/>
          </a:stretch>
        </p:blipFill>
        <p:spPr>
          <a:xfrm>
            <a:off x="228600" y="1733550"/>
            <a:ext cx="868680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changes to app.py</a:t>
            </a:r>
            <a:endParaRPr/>
          </a:p>
        </p:txBody>
      </p:sp>
      <p:sp>
        <p:nvSpPr>
          <p:cNvPr id="254" name="Google Shape;25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model pipeline</a:t>
            </a:r>
            <a:endParaRPr/>
          </a:p>
          <a:p>
            <a:pPr indent="-342900" lvl="0" marL="457200" rtl="0" algn="l">
              <a:spcBef>
                <a:spcPts val="0"/>
              </a:spcBef>
              <a:spcAft>
                <a:spcPts val="0"/>
              </a:spcAft>
              <a:buSzPts val="1800"/>
              <a:buAutoNum type="arabicPeriod"/>
            </a:pPr>
            <a:r>
              <a:rPr lang="en"/>
              <a:t>Add lambda handler - API requests are passed to this function by Lambda</a:t>
            </a:r>
            <a:endParaRPr/>
          </a:p>
          <a:p>
            <a:pPr indent="-342900" lvl="0" marL="457200" rtl="0" algn="l">
              <a:spcBef>
                <a:spcPts val="0"/>
              </a:spcBef>
              <a:spcAft>
                <a:spcPts val="0"/>
              </a:spcAft>
              <a:buSzPts val="1800"/>
              <a:buAutoNum type="arabicPeriod"/>
            </a:pPr>
            <a:r>
              <a:rPr lang="en"/>
              <a:t>Add test_prediction() - to test </a:t>
            </a:r>
            <a:r>
              <a:rPr lang="en"/>
              <a:t>lambda handler function without API</a:t>
            </a:r>
            <a:endParaRPr/>
          </a:p>
        </p:txBody>
      </p:sp>
      <p:sp>
        <p:nvSpPr>
          <p:cNvPr id="255" name="Google Shape;255;p39"/>
          <p:cNvSpPr txBox="1"/>
          <p:nvPr/>
        </p:nvSpPr>
        <p:spPr>
          <a:xfrm>
            <a:off x="3141700" y="3558750"/>
            <a:ext cx="57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https://github.com/praveen-taneja/sentiment-analysis-lambda/blob/main/hello_world/app.py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conda env</a:t>
            </a:r>
            <a:endParaRPr/>
          </a:p>
        </p:txBody>
      </p:sp>
      <p:sp>
        <p:nvSpPr>
          <p:cNvPr id="261" name="Google Shape;26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conda create -n sentiment_analysis python=3.8</a:t>
            </a:r>
            <a:endParaRPr/>
          </a:p>
          <a:p>
            <a:pPr indent="-342900" lvl="0" marL="457200" rtl="0" algn="l">
              <a:spcBef>
                <a:spcPts val="0"/>
              </a:spcBef>
              <a:spcAft>
                <a:spcPts val="0"/>
              </a:spcAft>
              <a:buSzPts val="1800"/>
              <a:buAutoNum type="arabicPeriod"/>
            </a:pPr>
            <a:r>
              <a:rPr lang="en"/>
              <a:t>conda activate </a:t>
            </a:r>
            <a:r>
              <a:rPr lang="en"/>
              <a:t>sentiment_analysis</a:t>
            </a:r>
            <a:endParaRPr/>
          </a:p>
          <a:p>
            <a:pPr indent="-342900" lvl="0" marL="457200" rtl="0" algn="l">
              <a:spcBef>
                <a:spcPts val="0"/>
              </a:spcBef>
              <a:spcAft>
                <a:spcPts val="0"/>
              </a:spcAft>
              <a:buSzPts val="1800"/>
              <a:buAutoNum type="arabicPeriod"/>
            </a:pPr>
            <a:r>
              <a:rPr lang="en"/>
              <a:t>conda install pip (if not automatically installed)</a:t>
            </a:r>
            <a:endParaRPr/>
          </a:p>
          <a:p>
            <a:pPr indent="-342900" lvl="0" marL="457200" rtl="0" algn="l">
              <a:spcBef>
                <a:spcPts val="0"/>
              </a:spcBef>
              <a:spcAft>
                <a:spcPts val="0"/>
              </a:spcAft>
              <a:buSzPts val="1800"/>
              <a:buAutoNum type="arabicPeriod"/>
            </a:pPr>
            <a:r>
              <a:rPr lang="en"/>
              <a:t>pip install -r requirements.txt</a:t>
            </a:r>
            <a:endParaRPr/>
          </a:p>
          <a:p>
            <a:pPr indent="-342900" lvl="0" marL="457200" rtl="0" algn="l">
              <a:spcBef>
                <a:spcPts val="0"/>
              </a:spcBef>
              <a:spcAft>
                <a:spcPts val="0"/>
              </a:spcAft>
              <a:buSzPts val="1800"/>
              <a:buAutoNum type="arabicPeriod"/>
            </a:pPr>
            <a:r>
              <a:rPr lang="en"/>
              <a:t>python download_model.py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 deploy</a:t>
            </a:r>
            <a:endParaRPr/>
          </a:p>
        </p:txBody>
      </p:sp>
      <p:sp>
        <p:nvSpPr>
          <p:cNvPr id="267" name="Google Shape;26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41"/>
          <p:cNvPicPr preferRelativeResize="0"/>
          <p:nvPr/>
        </p:nvPicPr>
        <p:blipFill>
          <a:blip r:embed="rId3">
            <a:alphaModFix/>
          </a:blip>
          <a:stretch>
            <a:fillRect/>
          </a:stretch>
        </p:blipFill>
        <p:spPr>
          <a:xfrm>
            <a:off x="1400442" y="1152475"/>
            <a:ext cx="6343118" cy="39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Serving real time insights from a machine learning model through a webapp</a:t>
            </a:r>
            <a:endParaRPr/>
          </a:p>
        </p:txBody>
      </p:sp>
      <p:pic>
        <p:nvPicPr>
          <p:cNvPr id="67" name="Google Shape;67;p15"/>
          <p:cNvPicPr preferRelativeResize="0"/>
          <p:nvPr/>
        </p:nvPicPr>
        <p:blipFill>
          <a:blip r:embed="rId3">
            <a:alphaModFix/>
          </a:blip>
          <a:stretch>
            <a:fillRect/>
          </a:stretch>
        </p:blipFill>
        <p:spPr>
          <a:xfrm>
            <a:off x="152400" y="1723350"/>
            <a:ext cx="8839199" cy="1533194"/>
          </a:xfrm>
          <a:prstGeom prst="rect">
            <a:avLst/>
          </a:prstGeom>
          <a:noFill/>
          <a:ln>
            <a:noFill/>
          </a:ln>
        </p:spPr>
      </p:pic>
      <p:sp>
        <p:nvSpPr>
          <p:cNvPr id="68" name="Google Shape;68;p15"/>
          <p:cNvSpPr txBox="1"/>
          <p:nvPr/>
        </p:nvSpPr>
        <p:spPr>
          <a:xfrm>
            <a:off x="7172700" y="3379175"/>
            <a:ext cx="165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hlink"/>
                </a:solidFill>
                <a:hlinkClick r:id="rId4"/>
              </a:rPr>
              <a:t>Webapp Link </a:t>
            </a:r>
            <a:endParaRPr b="1" sz="1600"/>
          </a:p>
        </p:txBody>
      </p:sp>
      <p:sp>
        <p:nvSpPr>
          <p:cNvPr id="69" name="Google Shape;69;p15"/>
          <p:cNvSpPr txBox="1"/>
          <p:nvPr/>
        </p:nvSpPr>
        <p:spPr>
          <a:xfrm>
            <a:off x="3543625" y="1377800"/>
            <a:ext cx="56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 Sentiment model predictions are highly skewed towards +/-1</a:t>
            </a:r>
            <a:endParaRPr/>
          </a:p>
        </p:txBody>
      </p:sp>
      <p:sp>
        <p:nvSpPr>
          <p:cNvPr id="70" name="Google Shape;70;p15"/>
          <p:cNvSpPr txBox="1"/>
          <p:nvPr/>
        </p:nvSpPr>
        <p:spPr>
          <a:xfrm>
            <a:off x="463525" y="3917425"/>
            <a:ext cx="861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model is from </a:t>
            </a:r>
            <a:r>
              <a:rPr lang="en" u="sng">
                <a:solidFill>
                  <a:schemeClr val="hlink"/>
                </a:solidFill>
                <a:hlinkClick r:id="rId5"/>
              </a:rPr>
              <a:t>Hugging Face</a:t>
            </a:r>
            <a:r>
              <a:rPr lang="en"/>
              <a:t> </a:t>
            </a:r>
            <a:r>
              <a:rPr lang="en"/>
              <a:t>        which has many other interesting state of the art models on NLP, computer vision, audio, etc that you can fine tune and deploy!</a:t>
            </a:r>
            <a:endParaRPr/>
          </a:p>
        </p:txBody>
      </p:sp>
      <p:pic>
        <p:nvPicPr>
          <p:cNvPr id="71" name="Google Shape;71;p15"/>
          <p:cNvPicPr preferRelativeResize="0"/>
          <p:nvPr/>
        </p:nvPicPr>
        <p:blipFill>
          <a:blip r:embed="rId6">
            <a:alphaModFix/>
          </a:blip>
          <a:stretch>
            <a:fillRect/>
          </a:stretch>
        </p:blipFill>
        <p:spPr>
          <a:xfrm flipH="1">
            <a:off x="3247503" y="3989325"/>
            <a:ext cx="283000" cy="262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 deploy</a:t>
            </a:r>
            <a:endParaRPr/>
          </a:p>
        </p:txBody>
      </p:sp>
      <p:sp>
        <p:nvSpPr>
          <p:cNvPr id="274" name="Google Shape;27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2"/>
          <p:cNvPicPr preferRelativeResize="0"/>
          <p:nvPr/>
        </p:nvPicPr>
        <p:blipFill>
          <a:blip r:embed="rId3">
            <a:alphaModFix/>
          </a:blip>
          <a:stretch>
            <a:fillRect/>
          </a:stretch>
        </p:blipFill>
        <p:spPr>
          <a:xfrm>
            <a:off x="1229274" y="1017725"/>
            <a:ext cx="6685463" cy="4125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 deploy</a:t>
            </a:r>
            <a:endParaRPr/>
          </a:p>
        </p:txBody>
      </p:sp>
      <p:sp>
        <p:nvSpPr>
          <p:cNvPr id="281" name="Google Shape;28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43"/>
          <p:cNvPicPr preferRelativeResize="0"/>
          <p:nvPr/>
        </p:nvPicPr>
        <p:blipFill>
          <a:blip r:embed="rId3">
            <a:alphaModFix/>
          </a:blip>
          <a:stretch>
            <a:fillRect/>
          </a:stretch>
        </p:blipFill>
        <p:spPr>
          <a:xfrm>
            <a:off x="1322537" y="1152475"/>
            <a:ext cx="6498925" cy="3991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 deploy</a:t>
            </a:r>
            <a:endParaRPr/>
          </a:p>
        </p:txBody>
      </p:sp>
      <p:sp>
        <p:nvSpPr>
          <p:cNvPr id="288" name="Google Shape;28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44"/>
          <p:cNvPicPr preferRelativeResize="0"/>
          <p:nvPr/>
        </p:nvPicPr>
        <p:blipFill>
          <a:blip r:embed="rId3">
            <a:alphaModFix/>
          </a:blip>
          <a:stretch>
            <a:fillRect/>
          </a:stretch>
        </p:blipFill>
        <p:spPr>
          <a:xfrm>
            <a:off x="1411654" y="1152475"/>
            <a:ext cx="6320694" cy="3991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 deploy</a:t>
            </a:r>
            <a:endParaRPr/>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6" name="Google Shape;296;p45"/>
          <p:cNvPicPr preferRelativeResize="0"/>
          <p:nvPr/>
        </p:nvPicPr>
        <p:blipFill>
          <a:blip r:embed="rId3">
            <a:alphaModFix/>
          </a:blip>
          <a:stretch>
            <a:fillRect/>
          </a:stretch>
        </p:blipFill>
        <p:spPr>
          <a:xfrm>
            <a:off x="969581" y="1152475"/>
            <a:ext cx="7204831" cy="3883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 deploy</a:t>
            </a:r>
            <a:endParaRPr/>
          </a:p>
        </p:txBody>
      </p:sp>
      <p:sp>
        <p:nvSpPr>
          <p:cNvPr id="302" name="Google Shape;30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46"/>
          <p:cNvPicPr preferRelativeResize="0"/>
          <p:nvPr/>
        </p:nvPicPr>
        <p:blipFill>
          <a:blip r:embed="rId3">
            <a:alphaModFix/>
          </a:blip>
          <a:stretch>
            <a:fillRect/>
          </a:stretch>
        </p:blipFill>
        <p:spPr>
          <a:xfrm>
            <a:off x="1514023" y="1152475"/>
            <a:ext cx="6115964" cy="39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interesting?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Productizing an ML model is key to delivering value at scale.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Data science model is an important, but small piece of the whole pipeline. Familiarity with different parts of the pipeline helps one become more full stack data scientist.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It is fun! </a:t>
            </a:r>
            <a:endParaRPr/>
          </a:p>
        </p:txBody>
      </p:sp>
      <p:sp>
        <p:nvSpPr>
          <p:cNvPr id="78" name="Google Shape;78;p16"/>
          <p:cNvSpPr txBox="1"/>
          <p:nvPr/>
        </p:nvSpPr>
        <p:spPr>
          <a:xfrm>
            <a:off x="531600" y="4290675"/>
            <a:ext cx="8612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rPr>
              <a:t>Because of time constraints, I will give an overview of the steps. To get the most out of it, follow the instructions in this slide deck and let me know if you face issues!</a:t>
            </a:r>
            <a:endParaRPr sz="17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 - How does the information flow?</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7"/>
          <p:cNvSpPr/>
          <p:nvPr/>
        </p:nvSpPr>
        <p:spPr>
          <a:xfrm>
            <a:off x="1162950" y="1457275"/>
            <a:ext cx="6818100" cy="3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1547147" y="2744972"/>
            <a:ext cx="572700" cy="572700"/>
          </a:xfrm>
          <a:prstGeom prst="rect">
            <a:avLst/>
          </a:prstGeom>
          <a:noFill/>
          <a:ln>
            <a:noFill/>
          </a:ln>
        </p:spPr>
      </p:pic>
      <p:sp>
        <p:nvSpPr>
          <p:cNvPr id="87" name="Google Shape;87;p17"/>
          <p:cNvSpPr txBox="1"/>
          <p:nvPr/>
        </p:nvSpPr>
        <p:spPr>
          <a:xfrm>
            <a:off x="1162950" y="3490900"/>
            <a:ext cx="1907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S3 (general file storage - for webpage stores index.html, CSS)</a:t>
            </a:r>
            <a:endParaRPr sz="1100"/>
          </a:p>
        </p:txBody>
      </p:sp>
      <p:pic>
        <p:nvPicPr>
          <p:cNvPr id="88" name="Google Shape;88;p17"/>
          <p:cNvPicPr preferRelativeResize="0"/>
          <p:nvPr/>
        </p:nvPicPr>
        <p:blipFill>
          <a:blip r:embed="rId4">
            <a:alphaModFix/>
          </a:blip>
          <a:stretch>
            <a:fillRect/>
          </a:stretch>
        </p:blipFill>
        <p:spPr>
          <a:xfrm>
            <a:off x="154093" y="2592568"/>
            <a:ext cx="919150" cy="919150"/>
          </a:xfrm>
          <a:prstGeom prst="rect">
            <a:avLst/>
          </a:prstGeom>
          <a:noFill/>
          <a:ln>
            <a:noFill/>
          </a:ln>
        </p:spPr>
      </p:pic>
      <p:sp>
        <p:nvSpPr>
          <p:cNvPr id="89" name="Google Shape;89;p17"/>
          <p:cNvSpPr/>
          <p:nvPr/>
        </p:nvSpPr>
        <p:spPr>
          <a:xfrm>
            <a:off x="912075" y="2852950"/>
            <a:ext cx="4935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5">
            <a:alphaModFix/>
          </a:blip>
          <a:stretch>
            <a:fillRect/>
          </a:stretch>
        </p:blipFill>
        <p:spPr>
          <a:xfrm>
            <a:off x="3274503" y="2509673"/>
            <a:ext cx="1118280" cy="1200750"/>
          </a:xfrm>
          <a:prstGeom prst="rect">
            <a:avLst/>
          </a:prstGeom>
          <a:noFill/>
          <a:ln>
            <a:noFill/>
          </a:ln>
        </p:spPr>
      </p:pic>
      <p:sp>
        <p:nvSpPr>
          <p:cNvPr id="91" name="Google Shape;91;p17"/>
          <p:cNvSpPr/>
          <p:nvPr/>
        </p:nvSpPr>
        <p:spPr>
          <a:xfrm>
            <a:off x="2283675" y="3005350"/>
            <a:ext cx="9192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6">
            <a:alphaModFix/>
          </a:blip>
          <a:stretch>
            <a:fillRect/>
          </a:stretch>
        </p:blipFill>
        <p:spPr>
          <a:xfrm>
            <a:off x="6958942" y="2767000"/>
            <a:ext cx="857650" cy="838750"/>
          </a:xfrm>
          <a:prstGeom prst="rect">
            <a:avLst/>
          </a:prstGeom>
          <a:noFill/>
          <a:ln>
            <a:noFill/>
          </a:ln>
        </p:spPr>
      </p:pic>
      <p:pic>
        <p:nvPicPr>
          <p:cNvPr id="93" name="Google Shape;93;p17"/>
          <p:cNvPicPr preferRelativeResize="0"/>
          <p:nvPr/>
        </p:nvPicPr>
        <p:blipFill>
          <a:blip r:embed="rId7">
            <a:alphaModFix/>
          </a:blip>
          <a:stretch>
            <a:fillRect/>
          </a:stretch>
        </p:blipFill>
        <p:spPr>
          <a:xfrm>
            <a:off x="5547432" y="2767000"/>
            <a:ext cx="1497768" cy="838750"/>
          </a:xfrm>
          <a:prstGeom prst="rect">
            <a:avLst/>
          </a:prstGeom>
          <a:noFill/>
          <a:ln>
            <a:noFill/>
          </a:ln>
        </p:spPr>
      </p:pic>
      <p:sp>
        <p:nvSpPr>
          <p:cNvPr id="94" name="Google Shape;94;p17"/>
          <p:cNvSpPr/>
          <p:nvPr/>
        </p:nvSpPr>
        <p:spPr>
          <a:xfrm>
            <a:off x="4830950" y="2189875"/>
            <a:ext cx="3139800" cy="1998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7"/>
          <p:cNvPicPr preferRelativeResize="0"/>
          <p:nvPr/>
        </p:nvPicPr>
        <p:blipFill>
          <a:blip r:embed="rId8">
            <a:alphaModFix/>
          </a:blip>
          <a:stretch>
            <a:fillRect/>
          </a:stretch>
        </p:blipFill>
        <p:spPr>
          <a:xfrm>
            <a:off x="4884448" y="2722323"/>
            <a:ext cx="581500" cy="581500"/>
          </a:xfrm>
          <a:prstGeom prst="rect">
            <a:avLst/>
          </a:prstGeom>
          <a:noFill/>
          <a:ln>
            <a:noFill/>
          </a:ln>
        </p:spPr>
      </p:pic>
      <p:sp>
        <p:nvSpPr>
          <p:cNvPr id="96" name="Google Shape;96;p17"/>
          <p:cNvSpPr/>
          <p:nvPr/>
        </p:nvSpPr>
        <p:spPr>
          <a:xfrm>
            <a:off x="4221575" y="3157750"/>
            <a:ext cx="5814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a:off x="4221575" y="2548150"/>
            <a:ext cx="5814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a:off x="2283675" y="2700550"/>
            <a:ext cx="9192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2184075" y="3077800"/>
            <a:ext cx="111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request</a:t>
            </a:r>
            <a:endParaRPr sz="1100"/>
          </a:p>
        </p:txBody>
      </p:sp>
      <p:sp>
        <p:nvSpPr>
          <p:cNvPr id="100" name="Google Shape;100;p17"/>
          <p:cNvSpPr txBox="1"/>
          <p:nvPr/>
        </p:nvSpPr>
        <p:spPr>
          <a:xfrm>
            <a:off x="3751525" y="2254550"/>
            <a:ext cx="141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response</a:t>
            </a:r>
            <a:endParaRPr sz="1100"/>
          </a:p>
        </p:txBody>
      </p:sp>
      <p:sp>
        <p:nvSpPr>
          <p:cNvPr id="101" name="Google Shape;101;p17"/>
          <p:cNvSpPr txBox="1"/>
          <p:nvPr/>
        </p:nvSpPr>
        <p:spPr>
          <a:xfrm>
            <a:off x="1160725" y="1416350"/>
            <a:ext cx="14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AWS</a:t>
            </a:r>
            <a:endParaRPr sz="1800"/>
          </a:p>
        </p:txBody>
      </p:sp>
      <p:sp>
        <p:nvSpPr>
          <p:cNvPr id="102" name="Google Shape;102;p17"/>
          <p:cNvSpPr txBox="1"/>
          <p:nvPr/>
        </p:nvSpPr>
        <p:spPr>
          <a:xfrm>
            <a:off x="5808925" y="3380025"/>
            <a:ext cx="1236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Container - Code + dependencies</a:t>
            </a:r>
            <a:endParaRPr sz="1100"/>
          </a:p>
        </p:txBody>
      </p:sp>
      <p:sp>
        <p:nvSpPr>
          <p:cNvPr id="103" name="Google Shape;103;p17"/>
          <p:cNvSpPr txBox="1"/>
          <p:nvPr/>
        </p:nvSpPr>
        <p:spPr>
          <a:xfrm>
            <a:off x="2151325" y="2330750"/>
            <a:ext cx="141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response</a:t>
            </a:r>
            <a:endParaRPr sz="1100"/>
          </a:p>
        </p:txBody>
      </p:sp>
      <p:sp>
        <p:nvSpPr>
          <p:cNvPr id="104" name="Google Shape;104;p17"/>
          <p:cNvSpPr txBox="1"/>
          <p:nvPr/>
        </p:nvSpPr>
        <p:spPr>
          <a:xfrm>
            <a:off x="7028125" y="3380025"/>
            <a:ext cx="1414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ECR - Hosts </a:t>
            </a:r>
            <a:r>
              <a:rPr lang="en" sz="1100"/>
              <a:t>Docker</a:t>
            </a:r>
            <a:endParaRPr sz="1100"/>
          </a:p>
          <a:p>
            <a:pPr indent="0" lvl="0" marL="0" rtl="0" algn="l">
              <a:spcBef>
                <a:spcPts val="0"/>
              </a:spcBef>
              <a:spcAft>
                <a:spcPts val="0"/>
              </a:spcAft>
              <a:buNone/>
            </a:pPr>
            <a:r>
              <a:rPr lang="en" sz="1100"/>
              <a:t>Images</a:t>
            </a:r>
            <a:endParaRPr sz="1100"/>
          </a:p>
        </p:txBody>
      </p:sp>
      <p:sp>
        <p:nvSpPr>
          <p:cNvPr id="105" name="Google Shape;105;p17"/>
          <p:cNvSpPr txBox="1"/>
          <p:nvPr/>
        </p:nvSpPr>
        <p:spPr>
          <a:xfrm>
            <a:off x="4884450" y="2247250"/>
            <a:ext cx="326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Lambda - </a:t>
            </a:r>
            <a:r>
              <a:rPr lang="en" sz="1100"/>
              <a:t>Runs user code, Fully handles needed infrastructure</a:t>
            </a:r>
            <a:endParaRPr sz="1100"/>
          </a:p>
        </p:txBody>
      </p:sp>
      <p:sp>
        <p:nvSpPr>
          <p:cNvPr id="106" name="Google Shape;106;p17"/>
          <p:cNvSpPr txBox="1"/>
          <p:nvPr/>
        </p:nvSpPr>
        <p:spPr>
          <a:xfrm>
            <a:off x="4089075" y="3306400"/>
            <a:ext cx="111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request</a:t>
            </a:r>
            <a:endParaRPr sz="1100"/>
          </a:p>
        </p:txBody>
      </p:sp>
      <p:sp>
        <p:nvSpPr>
          <p:cNvPr id="107" name="Google Shape;107;p17"/>
          <p:cNvSpPr txBox="1"/>
          <p:nvPr/>
        </p:nvSpPr>
        <p:spPr>
          <a:xfrm>
            <a:off x="3218125" y="3608625"/>
            <a:ext cx="1414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gateway</a:t>
            </a:r>
            <a:r>
              <a:rPr lang="en" sz="1100"/>
              <a:t> - Routes, logs API requests/responses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chemeClr val="dk2"/>
                </a:solidFill>
              </a:rPr>
              <a:t>Getting started with AWS</a:t>
            </a:r>
            <a:endParaRPr b="1" sz="3800"/>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 free AWS account. This account has root privileges.</a:t>
            </a:r>
            <a:endParaRPr/>
          </a:p>
          <a:p>
            <a:pPr indent="-342900" lvl="0" marL="457200" rtl="0" algn="l">
              <a:spcBef>
                <a:spcPts val="0"/>
              </a:spcBef>
              <a:spcAft>
                <a:spcPts val="0"/>
              </a:spcAft>
              <a:buSzPts val="1800"/>
              <a:buAutoNum type="arabicPeriod"/>
            </a:pPr>
            <a:r>
              <a:rPr lang="en"/>
              <a:t>Turn on Multi Factor Authentication</a:t>
            </a:r>
            <a:endParaRPr/>
          </a:p>
          <a:p>
            <a:pPr indent="-342900" lvl="0" marL="457200" rtl="0" algn="l">
              <a:spcBef>
                <a:spcPts val="0"/>
              </a:spcBef>
              <a:spcAft>
                <a:spcPts val="0"/>
              </a:spcAft>
              <a:buSzPts val="1800"/>
              <a:buAutoNum type="arabicPeriod"/>
            </a:pPr>
            <a:r>
              <a:rPr lang="en"/>
              <a:t>Create monthly budgets and billing alerts to avoid charges</a:t>
            </a:r>
            <a:endParaRPr/>
          </a:p>
          <a:p>
            <a:pPr indent="-342900" lvl="0" marL="457200" rtl="0" algn="l">
              <a:spcBef>
                <a:spcPts val="0"/>
              </a:spcBef>
              <a:spcAft>
                <a:spcPts val="0"/>
              </a:spcAft>
              <a:buSzPts val="1800"/>
              <a:buAutoNum type="arabicPeriod"/>
            </a:pPr>
            <a:r>
              <a:rPr lang="en"/>
              <a:t>Create IAM non-root accounts for regular use and giving access to other services</a:t>
            </a:r>
            <a:endParaRPr/>
          </a:p>
          <a:p>
            <a:pPr indent="-342900" lvl="0" marL="457200" rtl="0" algn="l">
              <a:spcBef>
                <a:spcPts val="0"/>
              </a:spcBef>
              <a:spcAft>
                <a:spcPts val="0"/>
              </a:spcAft>
              <a:buSzPts val="1800"/>
              <a:buAutoNum type="arabicPeriod"/>
            </a:pPr>
            <a:r>
              <a:rPr lang="en" u="sng">
                <a:solidFill>
                  <a:schemeClr val="hlink"/>
                </a:solidFill>
                <a:hlinkClick r:id="rId3"/>
              </a:rPr>
              <a:t>Install AWS Sam CLI</a:t>
            </a:r>
            <a:r>
              <a:rPr lang="en"/>
              <a:t> automates most of the deployment - note the link includes pre-requisite steps listed above</a:t>
            </a:r>
            <a:endParaRPr/>
          </a:p>
        </p:txBody>
      </p:sp>
      <p:sp>
        <p:nvSpPr>
          <p:cNvPr id="114" name="Google Shape;114;p18"/>
          <p:cNvSpPr txBox="1"/>
          <p:nvPr/>
        </p:nvSpPr>
        <p:spPr>
          <a:xfrm>
            <a:off x="3992200" y="4312200"/>
            <a:ext cx="515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Really indepth AWS course - </a:t>
            </a:r>
            <a:r>
              <a:rPr lang="en" u="sng">
                <a:solidFill>
                  <a:schemeClr val="hlink"/>
                </a:solidFill>
                <a:hlinkClick r:id="rId4"/>
              </a:rPr>
              <a:t>https://learn.cantrill.io/p/aws-certified-solutions-architect-associate-saa-c03</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code</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 AWS </a:t>
            </a:r>
            <a:r>
              <a:rPr b="1" lang="en"/>
              <a:t>Sam Init </a:t>
            </a:r>
            <a:r>
              <a:rPr lang="en"/>
              <a:t>that has guided choices and ends with</a:t>
            </a:r>
            <a:r>
              <a:rPr b="1" lang="en"/>
              <a:t> </a:t>
            </a:r>
            <a:r>
              <a:rPr lang="en"/>
              <a:t>creating a starting folder. </a:t>
            </a:r>
            <a:endParaRPr/>
          </a:p>
          <a:p>
            <a:pPr indent="-342900" lvl="0" marL="457200" rtl="0" algn="l">
              <a:spcBef>
                <a:spcPts val="0"/>
              </a:spcBef>
              <a:spcAft>
                <a:spcPts val="0"/>
              </a:spcAft>
              <a:buSzPts val="1800"/>
              <a:buAutoNum type="arabicPeriod"/>
            </a:pPr>
            <a:r>
              <a:rPr lang="en"/>
              <a:t>References</a:t>
            </a:r>
            <a:endParaRPr/>
          </a:p>
          <a:p>
            <a:pPr indent="-317500" lvl="1" marL="914400" rtl="0" algn="l">
              <a:lnSpc>
                <a:spcPct val="100000"/>
              </a:lnSpc>
              <a:spcBef>
                <a:spcPts val="0"/>
              </a:spcBef>
              <a:spcAft>
                <a:spcPts val="0"/>
              </a:spcAft>
              <a:buSzPts val="1400"/>
              <a:buAutoNum type="alphaLcPeriod"/>
            </a:pPr>
            <a:r>
              <a:rPr lang="en" u="sng">
                <a:solidFill>
                  <a:schemeClr val="hlink"/>
                </a:solidFill>
                <a:hlinkClick r:id="rId3"/>
              </a:rPr>
              <a:t>https://docs.aws.amazon.com/serverless-application-model/latest/developerguide/using-sam-cli-init.html</a:t>
            </a:r>
            <a:endParaRPr>
              <a:solidFill>
                <a:schemeClr val="dk1"/>
              </a:solidFill>
            </a:endParaRPr>
          </a:p>
          <a:p>
            <a:pPr indent="-317500" lvl="1" marL="914400" rtl="0" algn="l">
              <a:spcBef>
                <a:spcPts val="0"/>
              </a:spcBef>
              <a:spcAft>
                <a:spcPts val="0"/>
              </a:spcAft>
              <a:buClr>
                <a:schemeClr val="dk1"/>
              </a:buClr>
              <a:buSzPts val="1400"/>
              <a:buAutoNum type="alphaLcPeriod"/>
            </a:pPr>
            <a:r>
              <a:rPr lang="en" u="sng">
                <a:solidFill>
                  <a:srgbClr val="1155CC"/>
                </a:solidFill>
                <a:hlinkClick r:id="rId4">
                  <a:extLst>
                    <a:ext uri="{A12FA001-AC4F-418D-AE19-62706E023703}">
                      <ahyp:hlinkClr val="tx"/>
                    </a:ext>
                  </a:extLst>
                </a:hlinkClick>
              </a:rPr>
              <a:t>https://www.youtube.com/watch?v=tL3-PqQvdF4</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sam init</a:t>
            </a:r>
            <a:r>
              <a:rPr lang="en"/>
              <a:t> guided choices to startup folder</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7" name="Google Shape;127;p20"/>
          <p:cNvSpPr txBox="1"/>
          <p:nvPr/>
        </p:nvSpPr>
        <p:spPr>
          <a:xfrm>
            <a:off x="3561900" y="4385925"/>
            <a:ext cx="53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1561757" y="1152475"/>
            <a:ext cx="6020492" cy="393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t>
            </a:r>
            <a:r>
              <a:rPr b="1" lang="en"/>
              <a:t>am init</a:t>
            </a:r>
            <a:r>
              <a:rPr lang="en"/>
              <a:t> guided choices to startup folder</a:t>
            </a:r>
            <a:endParaRPr/>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5" name="Google Shape;135;p21"/>
          <p:cNvSpPr txBox="1"/>
          <p:nvPr/>
        </p:nvSpPr>
        <p:spPr>
          <a:xfrm>
            <a:off x="3561900" y="4385925"/>
            <a:ext cx="536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https://docs.aws.amazon.com/serverless-application-model/latest/developerguide/using-sam-cli-init.html</a:t>
            </a:r>
            <a:endParaRPr/>
          </a:p>
        </p:txBody>
      </p:sp>
      <p:pic>
        <p:nvPicPr>
          <p:cNvPr id="136" name="Google Shape;136;p21"/>
          <p:cNvPicPr preferRelativeResize="0"/>
          <p:nvPr/>
        </p:nvPicPr>
        <p:blipFill>
          <a:blip r:embed="rId3">
            <a:alphaModFix/>
          </a:blip>
          <a:stretch>
            <a:fillRect/>
          </a:stretch>
        </p:blipFill>
        <p:spPr>
          <a:xfrm>
            <a:off x="2033704" y="1152477"/>
            <a:ext cx="5076596" cy="35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