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Special Elit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SpecialElite-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c187a12a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c187a12a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de1d07f2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de1d07f2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ec3e42ff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ec3e42ff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de1d07f2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de1d07f2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de1d07f2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de1d07f2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ec3e42f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ec3e42f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ec3e42f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ec3e42f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ec3e42f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ec3e42f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ec3e42ff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ec3e42ff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1749bb4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1749bb4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de1d07f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de1d07f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de1d07f2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de1d07f2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de1d07f2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de1d07f2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1749bb42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1749bb42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1749bb42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1749bb42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c187a12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c187a12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c187a12a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c187a12a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praveen-taneja/sentiment-analysis-lambda" TargetMode="External"/><Relationship Id="rId4" Type="http://schemas.openxmlformats.org/officeDocument/2006/relationships/hyperlink" Target="https://docs.aws.amazon.com/serverless-application-model/latest/developerguide/using-sam-cli-ini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youtu.be/n5XFPLo4Bbw?t=3270" TargetMode="External"/><Relationship Id="rId4" Type="http://schemas.openxmlformats.org/officeDocument/2006/relationships/hyperlink" Target="https://github.com/praveen-taneja/api-fronten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sentiment-analysis-1.s3.us-east-1.amazonaws.com/templates/index.html" TargetMode="External"/><Relationship Id="rId5" Type="http://schemas.openxmlformats.org/officeDocument/2006/relationships/hyperlink" Target="https://huggingface.co/" TargetMode="External"/><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aws.amazon.com/serverless-application-model/latest/developerguide/install-sam-cli.html" TargetMode="External"/><Relationship Id="rId4" Type="http://schemas.openxmlformats.org/officeDocument/2006/relationships/hyperlink" Target="https://learn.cantrill.io/p/aws-certified-solutions-architect-associate-saa-c0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aws.amazon.com/serverless-application-model/latest/developerguide/using-sam-cli-init.html" TargetMode="External"/><Relationship Id="rId4" Type="http://schemas.openxmlformats.org/officeDocument/2006/relationships/hyperlink" Target="https://www.youtube.com/watch?v=tL3-PqQvdF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4800">
                <a:solidFill>
                  <a:schemeClr val="dk2"/>
                </a:solidFill>
                <a:latin typeface="Proxima Nova"/>
                <a:ea typeface="Proxima Nova"/>
                <a:cs typeface="Proxima Nova"/>
                <a:sym typeface="Proxima Nova"/>
              </a:rPr>
              <a:t>Deploying machine learning models to AWS Lambda</a:t>
            </a:r>
            <a:endParaRPr>
              <a:solidFill>
                <a:schemeClr val="dk2"/>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Praveen Taneja</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sam init</a:t>
            </a:r>
            <a:r>
              <a:rPr lang="en"/>
              <a:t> guided choices to startup folder</a:t>
            </a:r>
            <a:endParaRPr/>
          </a:p>
        </p:txBody>
      </p:sp>
      <p:sp>
        <p:nvSpPr>
          <p:cNvPr id="141" name="Google Shape;14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2"/>
          <p:cNvPicPr preferRelativeResize="0"/>
          <p:nvPr/>
        </p:nvPicPr>
        <p:blipFill>
          <a:blip r:embed="rId3">
            <a:alphaModFix/>
          </a:blip>
          <a:stretch>
            <a:fillRect/>
          </a:stretch>
        </p:blipFill>
        <p:spPr>
          <a:xfrm>
            <a:off x="1807691" y="1152475"/>
            <a:ext cx="5528619" cy="3991026"/>
          </a:xfrm>
          <a:prstGeom prst="rect">
            <a:avLst/>
          </a:prstGeom>
          <a:noFill/>
          <a:ln>
            <a:noFill/>
          </a:ln>
        </p:spPr>
      </p:pic>
      <p:sp>
        <p:nvSpPr>
          <p:cNvPr id="143" name="Google Shape;143;p22"/>
          <p:cNvSpPr txBox="1"/>
          <p:nvPr/>
        </p:nvSpPr>
        <p:spPr>
          <a:xfrm>
            <a:off x="7455350" y="1395300"/>
            <a:ext cx="171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XRay tracing - Troubleshoot Lambda function issues</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a:t>
            </a:r>
            <a:r>
              <a:rPr b="1" lang="en"/>
              <a:t>sam init</a:t>
            </a:r>
            <a:endParaRPr b="1"/>
          </a:p>
        </p:txBody>
      </p:sp>
      <p:sp>
        <p:nvSpPr>
          <p:cNvPr id="149" name="Google Shape;14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M</a:t>
            </a:r>
            <a:r>
              <a:rPr lang="en"/>
              <a:t>odify following files (you can compare with my repo to see the modifications)</a:t>
            </a:r>
            <a:endParaRPr/>
          </a:p>
          <a:p>
            <a:pPr indent="-310832" lvl="1" marL="914400" rtl="0" algn="l">
              <a:spcBef>
                <a:spcPts val="0"/>
              </a:spcBef>
              <a:spcAft>
                <a:spcPts val="0"/>
              </a:spcAft>
              <a:buSzPct val="100000"/>
              <a:buAutoNum type="alphaLcPeriod"/>
            </a:pPr>
            <a:r>
              <a:rPr lang="en"/>
              <a:t>Template.yaml - template for creating AWS resources</a:t>
            </a:r>
            <a:endParaRPr/>
          </a:p>
          <a:p>
            <a:pPr indent="-310832" lvl="1" marL="914400" rtl="0" algn="l">
              <a:spcBef>
                <a:spcPts val="0"/>
              </a:spcBef>
              <a:spcAft>
                <a:spcPts val="0"/>
              </a:spcAft>
              <a:buSzPct val="100000"/>
              <a:buAutoNum type="alphaLcPeriod"/>
            </a:pPr>
            <a:r>
              <a:rPr lang="en"/>
              <a:t>App.py - has the lambda handler function and API</a:t>
            </a:r>
            <a:endParaRPr/>
          </a:p>
          <a:p>
            <a:pPr indent="-310832" lvl="1" marL="914400" rtl="0" algn="l">
              <a:spcBef>
                <a:spcPts val="0"/>
              </a:spcBef>
              <a:spcAft>
                <a:spcPts val="0"/>
              </a:spcAft>
              <a:buSzPct val="100000"/>
              <a:buAutoNum type="alphaLcPeriod"/>
            </a:pPr>
            <a:r>
              <a:rPr lang="en"/>
              <a:t>Requirements.py - python dependencies to install locally. Also, get installed in docker</a:t>
            </a:r>
            <a:endParaRPr/>
          </a:p>
          <a:p>
            <a:pPr indent="-310832" lvl="1" marL="914400" rtl="0" algn="l">
              <a:spcBef>
                <a:spcPts val="0"/>
              </a:spcBef>
              <a:spcAft>
                <a:spcPts val="0"/>
              </a:spcAft>
              <a:buSzPct val="100000"/>
              <a:buAutoNum type="alphaLcPeriod"/>
            </a:pPr>
            <a:r>
              <a:rPr lang="en"/>
              <a:t>Dockerfile - create docker container, copy model and download dependencies. Set Lambda handler as entry point function.</a:t>
            </a:r>
            <a:endParaRPr/>
          </a:p>
          <a:p>
            <a:pPr indent="-310832" lvl="1" marL="914400" rtl="0" algn="l">
              <a:spcBef>
                <a:spcPts val="0"/>
              </a:spcBef>
              <a:spcAft>
                <a:spcPts val="0"/>
              </a:spcAft>
              <a:buSzPct val="100000"/>
              <a:buAutoNum type="alphaLcPeriod"/>
            </a:pPr>
            <a:r>
              <a:rPr lang="en"/>
              <a:t>Create download_model.py - use this to download model from Hugging Face. Otherwise you can create your own</a:t>
            </a:r>
            <a:endParaRPr/>
          </a:p>
          <a:p>
            <a:pPr indent="-310832" lvl="1" marL="914400" rtl="0" algn="l">
              <a:spcBef>
                <a:spcPts val="0"/>
              </a:spcBef>
              <a:spcAft>
                <a:spcPts val="0"/>
              </a:spcAft>
              <a:buSzPct val="100000"/>
              <a:buAutoNum type="alphaLcPeriod"/>
            </a:pPr>
            <a:r>
              <a:rPr lang="en"/>
              <a:t>Use the reference below to make changes</a:t>
            </a:r>
            <a:endParaRPr/>
          </a:p>
          <a:p>
            <a:pPr indent="-334327" lvl="0" marL="457200" rtl="0" algn="l">
              <a:spcBef>
                <a:spcPts val="0"/>
              </a:spcBef>
              <a:spcAft>
                <a:spcPts val="0"/>
              </a:spcAft>
              <a:buSzPct val="100000"/>
              <a:buAutoNum type="arabicPeriod"/>
            </a:pPr>
            <a:r>
              <a:rPr lang="en"/>
              <a:t>References</a:t>
            </a:r>
            <a:endParaRPr/>
          </a:p>
          <a:p>
            <a:pPr indent="-310832" lvl="1" marL="914400" rtl="0" algn="l">
              <a:spcBef>
                <a:spcPts val="0"/>
              </a:spcBef>
              <a:spcAft>
                <a:spcPts val="0"/>
              </a:spcAft>
              <a:buSzPct val="100000"/>
              <a:buAutoNum type="alphaLcPeriod"/>
            </a:pPr>
            <a:r>
              <a:rPr lang="en" u="sng">
                <a:solidFill>
                  <a:schemeClr val="hlink"/>
                </a:solidFill>
                <a:hlinkClick r:id="rId3"/>
              </a:rPr>
              <a:t>https://github.com/praveen-taneja/sentiment-analysis-lambda</a:t>
            </a:r>
            <a:r>
              <a:rPr lang="en"/>
              <a:t> </a:t>
            </a:r>
            <a:r>
              <a:rPr lang="en">
                <a:solidFill>
                  <a:srgbClr val="FF0000"/>
                </a:solidFill>
              </a:rPr>
              <a:t>- Let’s take a look at few of these especially app.py</a:t>
            </a:r>
            <a:endParaRPr>
              <a:solidFill>
                <a:srgbClr val="FF0000"/>
              </a:solidFill>
            </a:endParaRPr>
          </a:p>
          <a:p>
            <a:pPr indent="-310832" lvl="1" marL="914400" rtl="0" algn="l">
              <a:lnSpc>
                <a:spcPct val="100000"/>
              </a:lnSpc>
              <a:spcBef>
                <a:spcPts val="0"/>
              </a:spcBef>
              <a:spcAft>
                <a:spcPts val="0"/>
              </a:spcAft>
              <a:buSzPct val="100000"/>
              <a:buAutoNum type="alphaLcPeriod"/>
            </a:pPr>
            <a:r>
              <a:rPr lang="en" u="sng">
                <a:solidFill>
                  <a:schemeClr val="accent5"/>
                </a:solidFill>
                <a:hlinkClick r:id="rId4">
                  <a:extLst>
                    <a:ext uri="{A12FA001-AC4F-418D-AE19-62706E023703}">
                      <ahyp:hlinkClr val="tx"/>
                    </a:ext>
                  </a:extLst>
                </a:hlinkClick>
              </a:rPr>
              <a:t>https://docs.aws.amazon.com/serverless-application-model/latest/developerguide/using-sam-cli-init.html</a:t>
            </a:r>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Downloading the model</a:t>
            </a:r>
            <a:endParaRPr/>
          </a:p>
        </p:txBody>
      </p:sp>
      <p:sp>
        <p:nvSpPr>
          <p:cNvPr id="155" name="Google Shape;15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conda create -n sentiment_analysis python=3.8</a:t>
            </a:r>
            <a:endParaRPr/>
          </a:p>
          <a:p>
            <a:pPr indent="-342900" lvl="0" marL="457200" rtl="0" algn="l">
              <a:spcBef>
                <a:spcPts val="0"/>
              </a:spcBef>
              <a:spcAft>
                <a:spcPts val="0"/>
              </a:spcAft>
              <a:buSzPts val="1800"/>
              <a:buAutoNum type="arabicPeriod"/>
            </a:pPr>
            <a:r>
              <a:rPr lang="en"/>
              <a:t>conda activate sentiment_analysis</a:t>
            </a:r>
            <a:endParaRPr/>
          </a:p>
          <a:p>
            <a:pPr indent="-342900" lvl="0" marL="457200" rtl="0" algn="l">
              <a:spcBef>
                <a:spcPts val="0"/>
              </a:spcBef>
              <a:spcAft>
                <a:spcPts val="0"/>
              </a:spcAft>
              <a:buSzPts val="1800"/>
              <a:buAutoNum type="arabicPeriod"/>
            </a:pPr>
            <a:r>
              <a:rPr lang="en"/>
              <a:t>conda install pip (if not automatically installed)</a:t>
            </a:r>
            <a:endParaRPr/>
          </a:p>
          <a:p>
            <a:pPr indent="-342900" lvl="0" marL="457200" rtl="0" algn="l">
              <a:spcBef>
                <a:spcPts val="0"/>
              </a:spcBef>
              <a:spcAft>
                <a:spcPts val="0"/>
              </a:spcAft>
              <a:buSzPts val="1800"/>
              <a:buAutoNum type="arabicPeriod"/>
            </a:pPr>
            <a:r>
              <a:rPr lang="en"/>
              <a:t>pip install -r requirements.txt</a:t>
            </a:r>
            <a:endParaRPr/>
          </a:p>
          <a:p>
            <a:pPr indent="-342900" lvl="0" marL="457200" rtl="0" algn="l">
              <a:spcBef>
                <a:spcPts val="0"/>
              </a:spcBef>
              <a:spcAft>
                <a:spcPts val="0"/>
              </a:spcAft>
              <a:buSzPts val="1800"/>
              <a:buAutoNum type="arabicPeriod"/>
            </a:pPr>
            <a:r>
              <a:rPr lang="en"/>
              <a:t>python download_model.py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p:txBody>
      </p:sp>
      <p:sp>
        <p:nvSpPr>
          <p:cNvPr id="161" name="Google Shape;16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sam build</a:t>
            </a:r>
            <a:r>
              <a:rPr lang="en"/>
              <a:t> - </a:t>
            </a:r>
            <a:endParaRPr/>
          </a:p>
          <a:p>
            <a:pPr indent="-317500" lvl="1" marL="914400" rtl="0" algn="l">
              <a:spcBef>
                <a:spcPts val="0"/>
              </a:spcBef>
              <a:spcAft>
                <a:spcPts val="0"/>
              </a:spcAft>
              <a:buSzPts val="1400"/>
              <a:buAutoNum type="alphaLcPeriod"/>
            </a:pPr>
            <a:r>
              <a:rPr lang="en"/>
              <a:t>Downloads, installs, organizes code dependencies</a:t>
            </a:r>
            <a:r>
              <a:rPr lang="en"/>
              <a:t>.</a:t>
            </a:r>
            <a:endParaRPr/>
          </a:p>
          <a:p>
            <a:pPr indent="-317500" lvl="1" marL="914400" rtl="0" algn="l">
              <a:spcBef>
                <a:spcPts val="0"/>
              </a:spcBef>
              <a:spcAft>
                <a:spcPts val="0"/>
              </a:spcAft>
              <a:buSzPts val="1400"/>
              <a:buAutoNum type="alphaLcPeriod"/>
            </a:pPr>
            <a:r>
              <a:rPr lang="en"/>
              <a:t>Prepares lambda code and docker image</a:t>
            </a:r>
            <a:endParaRPr/>
          </a:p>
          <a:p>
            <a:pPr indent="-317500" lvl="1" marL="914400" rtl="0" algn="l">
              <a:spcBef>
                <a:spcPts val="0"/>
              </a:spcBef>
              <a:spcAft>
                <a:spcPts val="0"/>
              </a:spcAft>
              <a:buSzPts val="1400"/>
              <a:buAutoNum type="alphaLcPeriod"/>
            </a:pPr>
            <a:r>
              <a:rPr lang="en"/>
              <a:t>Adds everything to .aws-sam/.build folder</a:t>
            </a:r>
            <a:endParaRPr/>
          </a:p>
          <a:p>
            <a:pPr indent="-342900" lvl="0" marL="457200" rtl="0" algn="l">
              <a:spcBef>
                <a:spcPts val="0"/>
              </a:spcBef>
              <a:spcAft>
                <a:spcPts val="0"/>
              </a:spcAft>
              <a:buSzPts val="1800"/>
              <a:buAutoNum type="arabicPeriod"/>
            </a:pPr>
            <a:r>
              <a:rPr b="1" lang="en"/>
              <a:t>sam local start-api</a:t>
            </a:r>
            <a:r>
              <a:rPr lang="en"/>
              <a:t> - sets up the API for local testing eg using Postman</a:t>
            </a:r>
            <a:endParaRPr/>
          </a:p>
          <a:p>
            <a:pPr indent="-342900" lvl="0" marL="457200" rtl="0" algn="l">
              <a:spcBef>
                <a:spcPts val="0"/>
              </a:spcBef>
              <a:spcAft>
                <a:spcPts val="0"/>
              </a:spcAft>
              <a:buSzPts val="1800"/>
              <a:buAutoNum type="arabicPeriod"/>
            </a:pPr>
            <a:r>
              <a:rPr b="1" lang="en"/>
              <a:t>sam deploy</a:t>
            </a:r>
            <a:r>
              <a:rPr lang="en"/>
              <a:t> - creates infrastructure on AWS</a:t>
            </a:r>
            <a:endParaRPr/>
          </a:p>
          <a:p>
            <a:pPr indent="-317500" lvl="1" marL="914400" rtl="0" algn="l">
              <a:spcBef>
                <a:spcPts val="0"/>
              </a:spcBef>
              <a:spcAft>
                <a:spcPts val="0"/>
              </a:spcAft>
              <a:buSzPts val="1400"/>
              <a:buAutoNum type="alphaLcPeriod"/>
            </a:pPr>
            <a:r>
              <a:rPr lang="en"/>
              <a:t>At the end gives out the </a:t>
            </a:r>
            <a:r>
              <a:rPr lang="en"/>
              <a:t>API URL that can be used to send API requests to the model (using postman or webapp)</a:t>
            </a:r>
            <a:endParaRPr/>
          </a:p>
          <a:p>
            <a:pPr indent="-317500" lvl="1" marL="914400" rtl="0" algn="l">
              <a:spcBef>
                <a:spcPts val="0"/>
              </a:spcBef>
              <a:spcAft>
                <a:spcPts val="0"/>
              </a:spcAft>
              <a:buSzPts val="1400"/>
              <a:buAutoNum type="alphaLcPeriod"/>
            </a:pPr>
            <a:r>
              <a:rPr lang="en"/>
              <a:t>Testing using postman - </a:t>
            </a:r>
            <a:endParaRPr/>
          </a:p>
          <a:p>
            <a:pPr indent="-317500" lvl="2" marL="1371600" rtl="0" algn="l">
              <a:spcBef>
                <a:spcPts val="0"/>
              </a:spcBef>
              <a:spcAft>
                <a:spcPts val="0"/>
              </a:spcAft>
              <a:buSzPts val="1400"/>
              <a:buAutoNum type="romanLcPeriod"/>
            </a:pPr>
            <a:r>
              <a:rPr lang="en"/>
              <a:t>Request type = POST</a:t>
            </a:r>
            <a:endParaRPr/>
          </a:p>
          <a:p>
            <a:pPr indent="-317500" lvl="2" marL="1371600" rtl="0" algn="l">
              <a:spcBef>
                <a:spcPts val="0"/>
              </a:spcBef>
              <a:spcAft>
                <a:spcPts val="0"/>
              </a:spcAft>
              <a:buSzPts val="1400"/>
              <a:buAutoNum type="romanLcPeriod"/>
            </a:pPr>
            <a:r>
              <a:rPr lang="en"/>
              <a:t>Headers - leave as default</a:t>
            </a:r>
            <a:endParaRPr/>
          </a:p>
          <a:p>
            <a:pPr indent="-317500" lvl="2" marL="1371600" rtl="0" algn="l">
              <a:spcBef>
                <a:spcPts val="0"/>
              </a:spcBef>
              <a:spcAft>
                <a:spcPts val="0"/>
              </a:spcAft>
              <a:buSzPts val="1400"/>
              <a:buAutoNum type="romanLcPeriod"/>
            </a:pPr>
            <a:r>
              <a:rPr lang="en"/>
              <a:t>Body - choose </a:t>
            </a:r>
            <a:r>
              <a:rPr b="1" lang="en"/>
              <a:t>raw </a:t>
            </a:r>
            <a:r>
              <a:rPr lang="en"/>
              <a:t>option</a:t>
            </a:r>
            <a:r>
              <a:rPr b="1" lang="en"/>
              <a:t>.</a:t>
            </a:r>
            <a:r>
              <a:rPr lang="en">
                <a:solidFill>
                  <a:srgbClr val="FF0000"/>
                </a:solidFill>
              </a:rPr>
              <a:t> {“message”: “I am feeling great!”}</a:t>
            </a:r>
            <a:endParaRPr>
              <a:solidFill>
                <a:srgbClr val="FF0000"/>
              </a:solidFill>
            </a:endParaRPr>
          </a:p>
        </p:txBody>
      </p:sp>
      <p:grpSp>
        <p:nvGrpSpPr>
          <p:cNvPr id="162" name="Google Shape;162;p25"/>
          <p:cNvGrpSpPr/>
          <p:nvPr/>
        </p:nvGrpSpPr>
        <p:grpSpPr>
          <a:xfrm>
            <a:off x="4811550" y="3255750"/>
            <a:ext cx="1763475" cy="889150"/>
            <a:chOff x="4811550" y="3255750"/>
            <a:chExt cx="1763475" cy="889150"/>
          </a:xfrm>
        </p:grpSpPr>
        <p:pic>
          <p:nvPicPr>
            <p:cNvPr id="163" name="Google Shape;163;p25"/>
            <p:cNvPicPr preferRelativeResize="0"/>
            <p:nvPr/>
          </p:nvPicPr>
          <p:blipFill>
            <a:blip r:embed="rId3">
              <a:alphaModFix/>
            </a:blip>
            <a:stretch>
              <a:fillRect/>
            </a:stretch>
          </p:blipFill>
          <p:spPr>
            <a:xfrm>
              <a:off x="4868075" y="3255750"/>
              <a:ext cx="1706950" cy="889150"/>
            </a:xfrm>
            <a:prstGeom prst="rect">
              <a:avLst/>
            </a:prstGeom>
            <a:noFill/>
            <a:ln>
              <a:noFill/>
            </a:ln>
          </p:spPr>
        </p:pic>
        <p:sp>
          <p:nvSpPr>
            <p:cNvPr id="164" name="Google Shape;164;p25"/>
            <p:cNvSpPr txBox="1"/>
            <p:nvPr/>
          </p:nvSpPr>
          <p:spPr>
            <a:xfrm>
              <a:off x="4811550" y="3529325"/>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Demo</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 Web page hosting on S3</a:t>
            </a:r>
            <a:endParaRPr/>
          </a:p>
        </p:txBody>
      </p:sp>
      <p:sp>
        <p:nvSpPr>
          <p:cNvPr id="170" name="Google Shape;17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Manually create an S3 bucket (add index.html, CSS files), enable static website hosting, </a:t>
            </a:r>
            <a:endParaRPr/>
          </a:p>
          <a:p>
            <a:pPr indent="-342900" lvl="0" marL="457200" rtl="0" algn="l">
              <a:spcBef>
                <a:spcPts val="0"/>
              </a:spcBef>
              <a:spcAft>
                <a:spcPts val="0"/>
              </a:spcAft>
              <a:buSzPts val="1800"/>
              <a:buAutoNum type="arabicPeriod"/>
            </a:pPr>
            <a:r>
              <a:rPr lang="en"/>
              <a:t>References</a:t>
            </a:r>
            <a:endParaRPr/>
          </a:p>
          <a:p>
            <a:pPr indent="-317500" lvl="1" marL="914400" rtl="0" algn="l">
              <a:spcBef>
                <a:spcPts val="0"/>
              </a:spcBef>
              <a:spcAft>
                <a:spcPts val="0"/>
              </a:spcAft>
              <a:buSzPts val="1400"/>
              <a:buAutoNum type="alphaLcPeriod"/>
            </a:pPr>
            <a:r>
              <a:rPr lang="en" sz="1400" u="sng">
                <a:solidFill>
                  <a:srgbClr val="1155CC"/>
                </a:solidFill>
                <a:latin typeface="Special Elite"/>
                <a:ea typeface="Special Elite"/>
                <a:cs typeface="Special Elite"/>
                <a:sym typeface="Special Elite"/>
                <a:hlinkClick r:id="rId3">
                  <a:extLst>
                    <a:ext uri="{A12FA001-AC4F-418D-AE19-62706E023703}">
                      <ahyp:hlinkClr val="tx"/>
                    </a:ext>
                  </a:extLst>
                </a:hlinkClick>
              </a:rPr>
              <a:t>https://youtu.be/n5XFPLo4Bbw?t=3270</a:t>
            </a:r>
            <a:endParaRPr>
              <a:solidFill>
                <a:schemeClr val="dk1"/>
              </a:solidFill>
              <a:latin typeface="Special Elite"/>
              <a:ea typeface="Special Elite"/>
              <a:cs typeface="Special Elite"/>
              <a:sym typeface="Special Elite"/>
            </a:endParaRPr>
          </a:p>
          <a:p>
            <a:pPr indent="-317500" lvl="1" marL="914400" rtl="0" algn="l">
              <a:spcBef>
                <a:spcPts val="0"/>
              </a:spcBef>
              <a:spcAft>
                <a:spcPts val="0"/>
              </a:spcAft>
              <a:buClr>
                <a:schemeClr val="dk1"/>
              </a:buClr>
              <a:buSzPts val="1400"/>
              <a:buFont typeface="Special Elite"/>
              <a:buAutoNum type="alphaLcPeriod"/>
            </a:pPr>
            <a:r>
              <a:rPr lang="en" u="sng">
                <a:solidFill>
                  <a:schemeClr val="hlink"/>
                </a:solidFill>
                <a:latin typeface="Special Elite"/>
                <a:ea typeface="Special Elite"/>
                <a:cs typeface="Special Elite"/>
                <a:sym typeface="Special Elite"/>
                <a:hlinkClick r:id="rId4"/>
              </a:rPr>
              <a:t>https://github.com/praveen-taneja/api-frontend</a:t>
            </a:r>
            <a:r>
              <a:rPr lang="en">
                <a:solidFill>
                  <a:schemeClr val="dk1"/>
                </a:solidFill>
                <a:latin typeface="Special Elite"/>
                <a:ea typeface="Special Elite"/>
                <a:cs typeface="Special Elite"/>
                <a:sym typeface="Special Elite"/>
              </a:rPr>
              <a:t> - front end code used for the demo. Remember to replace API url in index.html</a:t>
            </a:r>
            <a:endParaRPr>
              <a:solidFill>
                <a:schemeClr val="dk1"/>
              </a:solidFill>
              <a:latin typeface="Special Elite"/>
              <a:ea typeface="Special Elite"/>
              <a:cs typeface="Special Elite"/>
              <a:sym typeface="Special Elite"/>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 hosting on S3</a:t>
            </a:r>
            <a:endParaRPr/>
          </a:p>
        </p:txBody>
      </p:sp>
      <p:pic>
        <p:nvPicPr>
          <p:cNvPr id="176" name="Google Shape;176;p27"/>
          <p:cNvPicPr preferRelativeResize="0"/>
          <p:nvPr/>
        </p:nvPicPr>
        <p:blipFill>
          <a:blip r:embed="rId3">
            <a:alphaModFix/>
          </a:blip>
          <a:stretch>
            <a:fillRect/>
          </a:stretch>
        </p:blipFill>
        <p:spPr>
          <a:xfrm>
            <a:off x="987950" y="1115400"/>
            <a:ext cx="7168090"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 hosting on S3</a:t>
            </a:r>
            <a:endParaRPr/>
          </a:p>
        </p:txBody>
      </p:sp>
      <p:pic>
        <p:nvPicPr>
          <p:cNvPr id="182" name="Google Shape;182;p28"/>
          <p:cNvPicPr preferRelativeResize="0"/>
          <p:nvPr/>
        </p:nvPicPr>
        <p:blipFill>
          <a:blip r:embed="rId3">
            <a:alphaModFix/>
          </a:blip>
          <a:stretch>
            <a:fillRect/>
          </a:stretch>
        </p:blipFill>
        <p:spPr>
          <a:xfrm>
            <a:off x="155025" y="2651375"/>
            <a:ext cx="8677275" cy="2495550"/>
          </a:xfrm>
          <a:prstGeom prst="rect">
            <a:avLst/>
          </a:prstGeom>
          <a:noFill/>
          <a:ln>
            <a:noFill/>
          </a:ln>
        </p:spPr>
      </p:pic>
      <p:pic>
        <p:nvPicPr>
          <p:cNvPr id="183" name="Google Shape;183;p28"/>
          <p:cNvPicPr preferRelativeResize="0"/>
          <p:nvPr/>
        </p:nvPicPr>
        <p:blipFill>
          <a:blip r:embed="rId4">
            <a:alphaModFix/>
          </a:blip>
          <a:stretch>
            <a:fillRect/>
          </a:stretch>
        </p:blipFill>
        <p:spPr>
          <a:xfrm>
            <a:off x="155015" y="1099800"/>
            <a:ext cx="8082159" cy="170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 hosting on S3</a:t>
            </a:r>
            <a:endParaRPr/>
          </a:p>
        </p:txBody>
      </p:sp>
      <p:pic>
        <p:nvPicPr>
          <p:cNvPr id="189" name="Google Shape;189;p29"/>
          <p:cNvPicPr preferRelativeResize="0"/>
          <p:nvPr/>
        </p:nvPicPr>
        <p:blipFill>
          <a:blip r:embed="rId3">
            <a:alphaModFix/>
          </a:blip>
          <a:stretch>
            <a:fillRect/>
          </a:stretch>
        </p:blipFill>
        <p:spPr>
          <a:xfrm>
            <a:off x="152400" y="1170125"/>
            <a:ext cx="6787259" cy="3820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Monitoring via cloudwatch</a:t>
            </a:r>
            <a:endParaRPr/>
          </a:p>
        </p:txBody>
      </p:sp>
      <p:pic>
        <p:nvPicPr>
          <p:cNvPr id="195" name="Google Shape;195;p30"/>
          <p:cNvPicPr preferRelativeResize="0"/>
          <p:nvPr/>
        </p:nvPicPr>
        <p:blipFill>
          <a:blip r:embed="rId3">
            <a:alphaModFix/>
          </a:blip>
          <a:stretch>
            <a:fillRect/>
          </a:stretch>
        </p:blipFill>
        <p:spPr>
          <a:xfrm>
            <a:off x="152400" y="1170125"/>
            <a:ext cx="7138832"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 personal project I did a while ago</a:t>
            </a:r>
            <a:endParaRPr/>
          </a:p>
          <a:p>
            <a:pPr indent="-342900" lvl="0" marL="457200" rtl="0" algn="l">
              <a:spcBef>
                <a:spcPts val="0"/>
              </a:spcBef>
              <a:spcAft>
                <a:spcPts val="0"/>
              </a:spcAft>
              <a:buSzPts val="1800"/>
              <a:buAutoNum type="arabicPeriod"/>
            </a:pPr>
            <a:r>
              <a:rPr lang="en"/>
              <a:t>Why is this interesting?</a:t>
            </a:r>
            <a:endParaRPr/>
          </a:p>
          <a:p>
            <a:pPr indent="-342900" lvl="0" marL="457200" rtl="0" algn="l">
              <a:spcBef>
                <a:spcPts val="0"/>
              </a:spcBef>
              <a:spcAft>
                <a:spcPts val="0"/>
              </a:spcAft>
              <a:buSzPts val="1800"/>
              <a:buAutoNum type="arabicPeriod"/>
            </a:pPr>
            <a:r>
              <a:rPr lang="en"/>
              <a:t>Steps for Doing It Yourself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Serving real time insights from a machine learning model through a webapp</a:t>
            </a:r>
            <a:endParaRPr/>
          </a:p>
        </p:txBody>
      </p:sp>
      <p:pic>
        <p:nvPicPr>
          <p:cNvPr id="67" name="Google Shape;67;p15"/>
          <p:cNvPicPr preferRelativeResize="0"/>
          <p:nvPr/>
        </p:nvPicPr>
        <p:blipFill>
          <a:blip r:embed="rId3">
            <a:alphaModFix/>
          </a:blip>
          <a:stretch>
            <a:fillRect/>
          </a:stretch>
        </p:blipFill>
        <p:spPr>
          <a:xfrm>
            <a:off x="152400" y="1723350"/>
            <a:ext cx="8839199" cy="1533194"/>
          </a:xfrm>
          <a:prstGeom prst="rect">
            <a:avLst/>
          </a:prstGeom>
          <a:noFill/>
          <a:ln>
            <a:noFill/>
          </a:ln>
        </p:spPr>
      </p:pic>
      <p:sp>
        <p:nvSpPr>
          <p:cNvPr id="68" name="Google Shape;68;p15"/>
          <p:cNvSpPr txBox="1"/>
          <p:nvPr/>
        </p:nvSpPr>
        <p:spPr>
          <a:xfrm>
            <a:off x="7172700" y="3379175"/>
            <a:ext cx="165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hlink"/>
                </a:solidFill>
                <a:hlinkClick r:id="rId4"/>
              </a:rPr>
              <a:t>Webapp Link </a:t>
            </a:r>
            <a:endParaRPr b="1" sz="1600"/>
          </a:p>
        </p:txBody>
      </p:sp>
      <p:sp>
        <p:nvSpPr>
          <p:cNvPr id="69" name="Google Shape;69;p15"/>
          <p:cNvSpPr txBox="1"/>
          <p:nvPr/>
        </p:nvSpPr>
        <p:spPr>
          <a:xfrm>
            <a:off x="3543625" y="1377800"/>
            <a:ext cx="56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Note - Sentiment model predictions are highly skewed towards +/-1</a:t>
            </a:r>
            <a:endParaRPr/>
          </a:p>
        </p:txBody>
      </p:sp>
      <p:sp>
        <p:nvSpPr>
          <p:cNvPr id="70" name="Google Shape;70;p15"/>
          <p:cNvSpPr txBox="1"/>
          <p:nvPr/>
        </p:nvSpPr>
        <p:spPr>
          <a:xfrm>
            <a:off x="463525" y="3917425"/>
            <a:ext cx="861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model is from </a:t>
            </a:r>
            <a:r>
              <a:rPr lang="en" u="sng">
                <a:solidFill>
                  <a:schemeClr val="hlink"/>
                </a:solidFill>
                <a:hlinkClick r:id="rId5"/>
              </a:rPr>
              <a:t>Hugging Face</a:t>
            </a:r>
            <a:r>
              <a:rPr lang="en"/>
              <a:t> </a:t>
            </a:r>
            <a:r>
              <a:rPr lang="en"/>
              <a:t>        which has many other interesting state of the art models on NLP, computer vision, audio, etc that you can fine tune and deploy! You can also deploy your own models using the steps discussed in this presentation.</a:t>
            </a:r>
            <a:endParaRPr/>
          </a:p>
        </p:txBody>
      </p:sp>
      <p:pic>
        <p:nvPicPr>
          <p:cNvPr id="71" name="Google Shape;71;p15"/>
          <p:cNvPicPr preferRelativeResize="0"/>
          <p:nvPr/>
        </p:nvPicPr>
        <p:blipFill>
          <a:blip r:embed="rId6">
            <a:alphaModFix/>
          </a:blip>
          <a:stretch>
            <a:fillRect/>
          </a:stretch>
        </p:blipFill>
        <p:spPr>
          <a:xfrm flipH="1">
            <a:off x="3247503" y="3989325"/>
            <a:ext cx="283000" cy="26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interesting?</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Productizing an ML model is key to delivering value at scale.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Data science model is an important, but a small piece of the whole pipeline. Familiarity with different parts of the pipeline helps one understand practical constraints (model size, prediction latency, scaling, etc) and become a more full stack data scientist.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It is fun to be able to deploy models that others can use!</a:t>
            </a:r>
            <a:endParaRPr/>
          </a:p>
        </p:txBody>
      </p:sp>
      <p:sp>
        <p:nvSpPr>
          <p:cNvPr id="78" name="Google Shape;78;p16"/>
          <p:cNvSpPr txBox="1"/>
          <p:nvPr/>
        </p:nvSpPr>
        <p:spPr>
          <a:xfrm>
            <a:off x="531600" y="4290675"/>
            <a:ext cx="8612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rPr>
              <a:t>Because of time constraints, I will give an overview of the steps. To get the most out of it, follow the instructions in this slide deck to deploy yourself and let me know if you face issues!</a:t>
            </a:r>
            <a:endParaRPr sz="17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diagram - How does the information flow?</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5" name="Google Shape;85;p17"/>
          <p:cNvSpPr/>
          <p:nvPr/>
        </p:nvSpPr>
        <p:spPr>
          <a:xfrm>
            <a:off x="1162950" y="1457275"/>
            <a:ext cx="6818100" cy="341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7"/>
          <p:cNvPicPr preferRelativeResize="0"/>
          <p:nvPr/>
        </p:nvPicPr>
        <p:blipFill>
          <a:blip r:embed="rId3">
            <a:alphaModFix/>
          </a:blip>
          <a:stretch>
            <a:fillRect/>
          </a:stretch>
        </p:blipFill>
        <p:spPr>
          <a:xfrm>
            <a:off x="1547147" y="2744972"/>
            <a:ext cx="572700" cy="572700"/>
          </a:xfrm>
          <a:prstGeom prst="rect">
            <a:avLst/>
          </a:prstGeom>
          <a:noFill/>
          <a:ln>
            <a:noFill/>
          </a:ln>
        </p:spPr>
      </p:pic>
      <p:sp>
        <p:nvSpPr>
          <p:cNvPr id="87" name="Google Shape;87;p17"/>
          <p:cNvSpPr txBox="1"/>
          <p:nvPr/>
        </p:nvSpPr>
        <p:spPr>
          <a:xfrm>
            <a:off x="1162950" y="3490900"/>
            <a:ext cx="1907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S3 (general file storage, static web hosting - for webpage it stores index.html, CSS)</a:t>
            </a:r>
            <a:endParaRPr sz="1100"/>
          </a:p>
        </p:txBody>
      </p:sp>
      <p:pic>
        <p:nvPicPr>
          <p:cNvPr id="88" name="Google Shape;88;p17"/>
          <p:cNvPicPr preferRelativeResize="0"/>
          <p:nvPr/>
        </p:nvPicPr>
        <p:blipFill>
          <a:blip r:embed="rId4">
            <a:alphaModFix/>
          </a:blip>
          <a:stretch>
            <a:fillRect/>
          </a:stretch>
        </p:blipFill>
        <p:spPr>
          <a:xfrm>
            <a:off x="154093" y="2592568"/>
            <a:ext cx="919150" cy="919150"/>
          </a:xfrm>
          <a:prstGeom prst="rect">
            <a:avLst/>
          </a:prstGeom>
          <a:noFill/>
          <a:ln>
            <a:noFill/>
          </a:ln>
        </p:spPr>
      </p:pic>
      <p:sp>
        <p:nvSpPr>
          <p:cNvPr id="89" name="Google Shape;89;p17"/>
          <p:cNvSpPr/>
          <p:nvPr/>
        </p:nvSpPr>
        <p:spPr>
          <a:xfrm>
            <a:off x="912075" y="2852950"/>
            <a:ext cx="493500" cy="20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7"/>
          <p:cNvPicPr preferRelativeResize="0"/>
          <p:nvPr/>
        </p:nvPicPr>
        <p:blipFill>
          <a:blip r:embed="rId5">
            <a:alphaModFix/>
          </a:blip>
          <a:stretch>
            <a:fillRect/>
          </a:stretch>
        </p:blipFill>
        <p:spPr>
          <a:xfrm>
            <a:off x="3274503" y="2509673"/>
            <a:ext cx="1118280" cy="1200750"/>
          </a:xfrm>
          <a:prstGeom prst="rect">
            <a:avLst/>
          </a:prstGeom>
          <a:noFill/>
          <a:ln>
            <a:noFill/>
          </a:ln>
        </p:spPr>
      </p:pic>
      <p:sp>
        <p:nvSpPr>
          <p:cNvPr id="91" name="Google Shape;91;p17"/>
          <p:cNvSpPr/>
          <p:nvPr/>
        </p:nvSpPr>
        <p:spPr>
          <a:xfrm>
            <a:off x="2283675" y="3005350"/>
            <a:ext cx="919200" cy="20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7"/>
          <p:cNvPicPr preferRelativeResize="0"/>
          <p:nvPr/>
        </p:nvPicPr>
        <p:blipFill>
          <a:blip r:embed="rId6">
            <a:alphaModFix/>
          </a:blip>
          <a:stretch>
            <a:fillRect/>
          </a:stretch>
        </p:blipFill>
        <p:spPr>
          <a:xfrm>
            <a:off x="6958942" y="2767000"/>
            <a:ext cx="857650" cy="838750"/>
          </a:xfrm>
          <a:prstGeom prst="rect">
            <a:avLst/>
          </a:prstGeom>
          <a:noFill/>
          <a:ln>
            <a:noFill/>
          </a:ln>
        </p:spPr>
      </p:pic>
      <p:pic>
        <p:nvPicPr>
          <p:cNvPr id="93" name="Google Shape;93;p17"/>
          <p:cNvPicPr preferRelativeResize="0"/>
          <p:nvPr/>
        </p:nvPicPr>
        <p:blipFill>
          <a:blip r:embed="rId7">
            <a:alphaModFix/>
          </a:blip>
          <a:stretch>
            <a:fillRect/>
          </a:stretch>
        </p:blipFill>
        <p:spPr>
          <a:xfrm>
            <a:off x="5547432" y="2767000"/>
            <a:ext cx="1497768" cy="838750"/>
          </a:xfrm>
          <a:prstGeom prst="rect">
            <a:avLst/>
          </a:prstGeom>
          <a:noFill/>
          <a:ln>
            <a:noFill/>
          </a:ln>
        </p:spPr>
      </p:pic>
      <p:sp>
        <p:nvSpPr>
          <p:cNvPr id="94" name="Google Shape;94;p17"/>
          <p:cNvSpPr/>
          <p:nvPr/>
        </p:nvSpPr>
        <p:spPr>
          <a:xfrm>
            <a:off x="4830950" y="2189875"/>
            <a:ext cx="3139800" cy="1998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7"/>
          <p:cNvPicPr preferRelativeResize="0"/>
          <p:nvPr/>
        </p:nvPicPr>
        <p:blipFill>
          <a:blip r:embed="rId8">
            <a:alphaModFix/>
          </a:blip>
          <a:stretch>
            <a:fillRect/>
          </a:stretch>
        </p:blipFill>
        <p:spPr>
          <a:xfrm>
            <a:off x="4884448" y="2722323"/>
            <a:ext cx="581500" cy="581500"/>
          </a:xfrm>
          <a:prstGeom prst="rect">
            <a:avLst/>
          </a:prstGeom>
          <a:noFill/>
          <a:ln>
            <a:noFill/>
          </a:ln>
        </p:spPr>
      </p:pic>
      <p:sp>
        <p:nvSpPr>
          <p:cNvPr id="96" name="Google Shape;96;p17"/>
          <p:cNvSpPr/>
          <p:nvPr/>
        </p:nvSpPr>
        <p:spPr>
          <a:xfrm>
            <a:off x="4221575" y="3157750"/>
            <a:ext cx="581400" cy="20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flipH="1">
            <a:off x="4221575" y="2548150"/>
            <a:ext cx="581400" cy="20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flipH="1">
            <a:off x="2283675" y="2700550"/>
            <a:ext cx="919200" cy="20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2184075" y="3077800"/>
            <a:ext cx="1118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API request</a:t>
            </a:r>
            <a:endParaRPr sz="1100"/>
          </a:p>
        </p:txBody>
      </p:sp>
      <p:sp>
        <p:nvSpPr>
          <p:cNvPr id="100" name="Google Shape;100;p17"/>
          <p:cNvSpPr txBox="1"/>
          <p:nvPr/>
        </p:nvSpPr>
        <p:spPr>
          <a:xfrm>
            <a:off x="3751525" y="2254550"/>
            <a:ext cx="141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API response</a:t>
            </a:r>
            <a:endParaRPr sz="1100"/>
          </a:p>
        </p:txBody>
      </p:sp>
      <p:sp>
        <p:nvSpPr>
          <p:cNvPr id="101" name="Google Shape;101;p17"/>
          <p:cNvSpPr txBox="1"/>
          <p:nvPr/>
        </p:nvSpPr>
        <p:spPr>
          <a:xfrm>
            <a:off x="1160725" y="1416350"/>
            <a:ext cx="141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AWS</a:t>
            </a:r>
            <a:endParaRPr sz="1800"/>
          </a:p>
        </p:txBody>
      </p:sp>
      <p:sp>
        <p:nvSpPr>
          <p:cNvPr id="102" name="Google Shape;102;p17"/>
          <p:cNvSpPr txBox="1"/>
          <p:nvPr/>
        </p:nvSpPr>
        <p:spPr>
          <a:xfrm>
            <a:off x="5808925" y="3380025"/>
            <a:ext cx="1236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Container - Code + dependencies</a:t>
            </a:r>
            <a:endParaRPr sz="1100"/>
          </a:p>
        </p:txBody>
      </p:sp>
      <p:sp>
        <p:nvSpPr>
          <p:cNvPr id="103" name="Google Shape;103;p17"/>
          <p:cNvSpPr txBox="1"/>
          <p:nvPr/>
        </p:nvSpPr>
        <p:spPr>
          <a:xfrm>
            <a:off x="2151325" y="2330750"/>
            <a:ext cx="141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API response</a:t>
            </a:r>
            <a:endParaRPr sz="1100"/>
          </a:p>
        </p:txBody>
      </p:sp>
      <p:sp>
        <p:nvSpPr>
          <p:cNvPr id="104" name="Google Shape;104;p17"/>
          <p:cNvSpPr txBox="1"/>
          <p:nvPr/>
        </p:nvSpPr>
        <p:spPr>
          <a:xfrm>
            <a:off x="7028125" y="3380025"/>
            <a:ext cx="1414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ECR - Hosts </a:t>
            </a:r>
            <a:r>
              <a:rPr lang="en" sz="1100"/>
              <a:t>Docker</a:t>
            </a:r>
            <a:endParaRPr sz="1100"/>
          </a:p>
          <a:p>
            <a:pPr indent="0" lvl="0" marL="0" rtl="0" algn="l">
              <a:spcBef>
                <a:spcPts val="0"/>
              </a:spcBef>
              <a:spcAft>
                <a:spcPts val="0"/>
              </a:spcAft>
              <a:buNone/>
            </a:pPr>
            <a:r>
              <a:rPr lang="en" sz="1100"/>
              <a:t>Images</a:t>
            </a:r>
            <a:endParaRPr sz="1100"/>
          </a:p>
        </p:txBody>
      </p:sp>
      <p:sp>
        <p:nvSpPr>
          <p:cNvPr id="105" name="Google Shape;105;p17"/>
          <p:cNvSpPr txBox="1"/>
          <p:nvPr/>
        </p:nvSpPr>
        <p:spPr>
          <a:xfrm>
            <a:off x="4884450" y="2247250"/>
            <a:ext cx="3269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Lambda - </a:t>
            </a:r>
            <a:r>
              <a:rPr lang="en" sz="1100"/>
              <a:t>Runs user code, Fully handles needed infrastructure</a:t>
            </a:r>
            <a:endParaRPr sz="1100"/>
          </a:p>
        </p:txBody>
      </p:sp>
      <p:sp>
        <p:nvSpPr>
          <p:cNvPr id="106" name="Google Shape;106;p17"/>
          <p:cNvSpPr txBox="1"/>
          <p:nvPr/>
        </p:nvSpPr>
        <p:spPr>
          <a:xfrm>
            <a:off x="4089075" y="3306400"/>
            <a:ext cx="1118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API request</a:t>
            </a:r>
            <a:endParaRPr sz="1100"/>
          </a:p>
        </p:txBody>
      </p:sp>
      <p:sp>
        <p:nvSpPr>
          <p:cNvPr id="107" name="Google Shape;107;p17"/>
          <p:cNvSpPr txBox="1"/>
          <p:nvPr/>
        </p:nvSpPr>
        <p:spPr>
          <a:xfrm>
            <a:off x="3218125" y="3608625"/>
            <a:ext cx="1584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API gateway</a:t>
            </a:r>
            <a:r>
              <a:rPr lang="en" sz="1100"/>
              <a:t> - Check permissions, routing, logging API requests/responses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chemeClr val="dk2"/>
                </a:solidFill>
              </a:rPr>
              <a:t>Getting started with AWS</a:t>
            </a:r>
            <a:endParaRPr b="1" sz="3800"/>
          </a:p>
        </p:txBody>
      </p:sp>
      <p:sp>
        <p:nvSpPr>
          <p:cNvPr id="113" name="Google Shape;11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Create a free AWS account. This account has root privileges.</a:t>
            </a:r>
            <a:endParaRPr/>
          </a:p>
          <a:p>
            <a:pPr indent="-342900" lvl="0" marL="457200" rtl="0" algn="l">
              <a:spcBef>
                <a:spcPts val="0"/>
              </a:spcBef>
              <a:spcAft>
                <a:spcPts val="0"/>
              </a:spcAft>
              <a:buSzPts val="1800"/>
              <a:buAutoNum type="arabicPeriod"/>
            </a:pPr>
            <a:r>
              <a:rPr lang="en"/>
              <a:t>Turn on Multi Factor Authentication</a:t>
            </a:r>
            <a:endParaRPr/>
          </a:p>
          <a:p>
            <a:pPr indent="-342900" lvl="0" marL="457200" rtl="0" algn="l">
              <a:spcBef>
                <a:spcPts val="0"/>
              </a:spcBef>
              <a:spcAft>
                <a:spcPts val="0"/>
              </a:spcAft>
              <a:buSzPts val="1800"/>
              <a:buAutoNum type="arabicPeriod"/>
            </a:pPr>
            <a:r>
              <a:rPr lang="en"/>
              <a:t>Create monthly budgets and billing alerts to avoid charges</a:t>
            </a:r>
            <a:endParaRPr/>
          </a:p>
          <a:p>
            <a:pPr indent="-342900" lvl="0" marL="457200" rtl="0" algn="l">
              <a:spcBef>
                <a:spcPts val="0"/>
              </a:spcBef>
              <a:spcAft>
                <a:spcPts val="0"/>
              </a:spcAft>
              <a:buSzPts val="1800"/>
              <a:buAutoNum type="arabicPeriod"/>
            </a:pPr>
            <a:r>
              <a:rPr lang="en"/>
              <a:t>Create IAM non-root accounts for regular use and giving access to other services</a:t>
            </a:r>
            <a:endParaRPr/>
          </a:p>
          <a:p>
            <a:pPr indent="-342900" lvl="0" marL="457200" rtl="0" algn="l">
              <a:spcBef>
                <a:spcPts val="0"/>
              </a:spcBef>
              <a:spcAft>
                <a:spcPts val="0"/>
              </a:spcAft>
              <a:buSzPts val="1800"/>
              <a:buAutoNum type="arabicPeriod"/>
            </a:pPr>
            <a:r>
              <a:rPr lang="en" u="sng">
                <a:solidFill>
                  <a:schemeClr val="hlink"/>
                </a:solidFill>
                <a:hlinkClick r:id="rId3"/>
              </a:rPr>
              <a:t>Install AWS Sam CLI</a:t>
            </a:r>
            <a:r>
              <a:rPr lang="en"/>
              <a:t> automates most of the deployment - note the link includes pre-requisite steps listed above</a:t>
            </a:r>
            <a:endParaRPr/>
          </a:p>
        </p:txBody>
      </p:sp>
      <p:sp>
        <p:nvSpPr>
          <p:cNvPr id="114" name="Google Shape;114;p18"/>
          <p:cNvSpPr txBox="1"/>
          <p:nvPr/>
        </p:nvSpPr>
        <p:spPr>
          <a:xfrm>
            <a:off x="3992200" y="4312200"/>
            <a:ext cx="515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Really indepth AWS course - </a:t>
            </a:r>
            <a:r>
              <a:rPr lang="en" u="sng">
                <a:solidFill>
                  <a:schemeClr val="hlink"/>
                </a:solidFill>
                <a:hlinkClick r:id="rId4"/>
              </a:rPr>
              <a:t>https://learn.cantrill.io/p/aws-certified-solutions-architect-associate-saa-c03</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up code</a:t>
            </a:r>
            <a:endParaRPr/>
          </a:p>
        </p:txBody>
      </p:sp>
      <p:sp>
        <p:nvSpPr>
          <p:cNvPr id="120" name="Google Shape;12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Use AWS </a:t>
            </a:r>
            <a:r>
              <a:rPr b="1" lang="en"/>
              <a:t>Sam Init </a:t>
            </a:r>
            <a:r>
              <a:rPr lang="en"/>
              <a:t>that has guided choices and ends with</a:t>
            </a:r>
            <a:r>
              <a:rPr b="1" lang="en"/>
              <a:t> </a:t>
            </a:r>
            <a:r>
              <a:rPr lang="en"/>
              <a:t>creating a starting folder. </a:t>
            </a:r>
            <a:endParaRPr/>
          </a:p>
          <a:p>
            <a:pPr indent="-342900" lvl="0" marL="457200" rtl="0" algn="l">
              <a:spcBef>
                <a:spcPts val="0"/>
              </a:spcBef>
              <a:spcAft>
                <a:spcPts val="0"/>
              </a:spcAft>
              <a:buSzPts val="1800"/>
              <a:buAutoNum type="arabicPeriod"/>
            </a:pPr>
            <a:r>
              <a:rPr lang="en"/>
              <a:t>References</a:t>
            </a:r>
            <a:endParaRPr/>
          </a:p>
          <a:p>
            <a:pPr indent="-317500" lvl="1" marL="914400" rtl="0" algn="l">
              <a:lnSpc>
                <a:spcPct val="100000"/>
              </a:lnSpc>
              <a:spcBef>
                <a:spcPts val="0"/>
              </a:spcBef>
              <a:spcAft>
                <a:spcPts val="0"/>
              </a:spcAft>
              <a:buSzPts val="1400"/>
              <a:buAutoNum type="alphaLcPeriod"/>
            </a:pPr>
            <a:r>
              <a:rPr lang="en" u="sng">
                <a:solidFill>
                  <a:schemeClr val="hlink"/>
                </a:solidFill>
                <a:hlinkClick r:id="rId3"/>
              </a:rPr>
              <a:t>https://docs.aws.amazon.com/serverless-application-model/latest/developerguide/using-sam-cli-init.html</a:t>
            </a:r>
            <a:endParaRPr>
              <a:solidFill>
                <a:schemeClr val="dk1"/>
              </a:solidFill>
            </a:endParaRPr>
          </a:p>
          <a:p>
            <a:pPr indent="-317500" lvl="1" marL="914400" rtl="0" algn="l">
              <a:spcBef>
                <a:spcPts val="0"/>
              </a:spcBef>
              <a:spcAft>
                <a:spcPts val="0"/>
              </a:spcAft>
              <a:buClr>
                <a:schemeClr val="dk1"/>
              </a:buClr>
              <a:buSzPts val="1400"/>
              <a:buAutoNum type="alphaLcPeriod"/>
            </a:pPr>
            <a:r>
              <a:rPr lang="en" u="sng">
                <a:solidFill>
                  <a:srgbClr val="1155CC"/>
                </a:solidFill>
                <a:hlinkClick r:id="rId4">
                  <a:extLst>
                    <a:ext uri="{A12FA001-AC4F-418D-AE19-62706E023703}">
                      <ahyp:hlinkClr val="tx"/>
                    </a:ext>
                  </a:extLst>
                </a:hlinkClick>
              </a:rPr>
              <a:t>https://www.youtube.com/watch?v=tL3-PqQvdF4</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sam init</a:t>
            </a:r>
            <a:r>
              <a:rPr lang="en"/>
              <a:t> guided choices to startup folder</a:t>
            </a:r>
            <a:endParaRPr/>
          </a:p>
        </p:txBody>
      </p:sp>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7" name="Google Shape;127;p20"/>
          <p:cNvSpPr txBox="1"/>
          <p:nvPr/>
        </p:nvSpPr>
        <p:spPr>
          <a:xfrm>
            <a:off x="3561900" y="4385925"/>
            <a:ext cx="53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8" name="Google Shape;128;p20"/>
          <p:cNvPicPr preferRelativeResize="0"/>
          <p:nvPr/>
        </p:nvPicPr>
        <p:blipFill>
          <a:blip r:embed="rId3">
            <a:alphaModFix/>
          </a:blip>
          <a:stretch>
            <a:fillRect/>
          </a:stretch>
        </p:blipFill>
        <p:spPr>
          <a:xfrm>
            <a:off x="1561757" y="1152475"/>
            <a:ext cx="6020492" cy="393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a:t>
            </a:r>
            <a:r>
              <a:rPr b="1" lang="en"/>
              <a:t>am init</a:t>
            </a:r>
            <a:r>
              <a:rPr lang="en"/>
              <a:t> guided choices to startup folder</a:t>
            </a:r>
            <a:endParaRPr/>
          </a:p>
        </p:txBody>
      </p:sp>
      <p:sp>
        <p:nvSpPr>
          <p:cNvPr id="134" name="Google Shape;13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1"/>
          <p:cNvPicPr preferRelativeResize="0"/>
          <p:nvPr/>
        </p:nvPicPr>
        <p:blipFill>
          <a:blip r:embed="rId3">
            <a:alphaModFix/>
          </a:blip>
          <a:stretch>
            <a:fillRect/>
          </a:stretch>
        </p:blipFill>
        <p:spPr>
          <a:xfrm>
            <a:off x="2033704" y="1152477"/>
            <a:ext cx="5076596" cy="358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