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embeddedFontLst>
    <p:embeddedFont>
      <p:font typeface="Robot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italic.fntdata"/><Relationship Id="rId50" Type="http://schemas.openxmlformats.org/officeDocument/2006/relationships/font" Target="fonts/Roboto-bold.fntdata"/><Relationship Id="rId52"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5d0d83194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5d0d83194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5d0d831949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5d0d83194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5d0d831949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5d0d831949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5d0d831949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5d0d831949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5d084a56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5d084a56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d084a561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d084a561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d084a561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5d084a561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d084a561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5d084a561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5d0d831949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5d0d831949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5d0d831949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5d0d831949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5d0d8319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5d0d8319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5d0d831949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5d0d831949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5d0d83194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5d0d83194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5d0d83194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5d0d83194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5d0d83194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5d0d83194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5d0d83194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5d0d83194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5d0d83194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5d0d83194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5d0d83194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5d0d83194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5d0d831949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5d0d831949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5d0d83194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5d0d83194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5d0d831949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5d0d831949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5d0d83194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5d0d83194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5d0d831949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5d0d831949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5d0d831949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5d0d831949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7e69b13ce92ce95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7e69b13ce92ce95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5d0d831949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5d0d831949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5d0d831949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5d0d831949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5d0d831949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5d0d831949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5d0d831949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5d0d831949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5d0d831949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5d0d831949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5d0d831949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5d0d831949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5d0d831949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5d0d831949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5d0d83194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5d0d83194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5d0d831949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5d0d831949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5d0d831949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5d0d831949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5d0d831949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5d0d831949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5d0d831949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5d0d831949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5d0d83194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5d0d83194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5d0d83194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5d0d83194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5d0d83194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5d0d83194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5d0d83194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5d0d83194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5d0d83194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5d0d83194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7.png"/><Relationship Id="rId4" Type="http://schemas.openxmlformats.org/officeDocument/2006/relationships/image" Target="../media/image3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 Id="rId3" Type="http://schemas.openxmlformats.org/officeDocument/2006/relationships/image" Target="../media/image3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 Id="rId3"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Driver charact</a:t>
            </a:r>
            <a:r>
              <a:rPr lang="en"/>
              <a:t>er </a:t>
            </a:r>
            <a:r>
              <a:rPr lang="en"/>
              <a:t>classification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Using ML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2"/>
          <p:cNvPicPr preferRelativeResize="0"/>
          <p:nvPr/>
        </p:nvPicPr>
        <p:blipFill>
          <a:blip r:embed="rId3">
            <a:alphaModFix/>
          </a:blip>
          <a:stretch>
            <a:fillRect/>
          </a:stretch>
        </p:blipFill>
        <p:spPr>
          <a:xfrm>
            <a:off x="152400" y="152400"/>
            <a:ext cx="8839204" cy="475193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3"/>
          <p:cNvPicPr preferRelativeResize="0"/>
          <p:nvPr/>
        </p:nvPicPr>
        <p:blipFill>
          <a:blip r:embed="rId3">
            <a:alphaModFix/>
          </a:blip>
          <a:stretch>
            <a:fillRect/>
          </a:stretch>
        </p:blipFill>
        <p:spPr>
          <a:xfrm>
            <a:off x="152400" y="152400"/>
            <a:ext cx="8839204" cy="466993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4"/>
          <p:cNvPicPr preferRelativeResize="0"/>
          <p:nvPr/>
        </p:nvPicPr>
        <p:blipFill>
          <a:blip r:embed="rId3">
            <a:alphaModFix/>
          </a:blip>
          <a:stretch>
            <a:fillRect/>
          </a:stretch>
        </p:blipFill>
        <p:spPr>
          <a:xfrm>
            <a:off x="152400" y="152400"/>
            <a:ext cx="8839204" cy="450592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5"/>
          <p:cNvPicPr preferRelativeResize="0"/>
          <p:nvPr/>
        </p:nvPicPr>
        <p:blipFill>
          <a:blip r:embed="rId3">
            <a:alphaModFix/>
          </a:blip>
          <a:stretch>
            <a:fillRect/>
          </a:stretch>
        </p:blipFill>
        <p:spPr>
          <a:xfrm>
            <a:off x="152400" y="152400"/>
            <a:ext cx="8839204" cy="126890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6"/>
          <p:cNvSpPr txBox="1"/>
          <p:nvPr>
            <p:ph type="title"/>
          </p:nvPr>
        </p:nvSpPr>
        <p:spPr>
          <a:xfrm>
            <a:off x="231675" y="273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CLASSIFICATION MODEL</a:t>
            </a:r>
            <a:endParaRPr b="1"/>
          </a:p>
        </p:txBody>
      </p:sp>
      <p:sp>
        <p:nvSpPr>
          <p:cNvPr id="130" name="Google Shape;13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343541"/>
                </a:solidFill>
              </a:rPr>
              <a:t>Feedforward Neural Networks (FNN)</a:t>
            </a:r>
            <a:endParaRPr>
              <a:solidFill>
                <a:srgbClr val="343541"/>
              </a:solidFill>
            </a:endParaRPr>
          </a:p>
          <a:p>
            <a:pPr indent="-342900" lvl="0" marL="457200" rtl="0" algn="l">
              <a:spcBef>
                <a:spcPts val="1200"/>
              </a:spcBef>
              <a:spcAft>
                <a:spcPts val="0"/>
              </a:spcAft>
              <a:buClr>
                <a:srgbClr val="343541"/>
              </a:buClr>
              <a:buSzPts val="1800"/>
              <a:buChar char="●"/>
            </a:pPr>
            <a:r>
              <a:rPr lang="en">
                <a:solidFill>
                  <a:srgbClr val="343541"/>
                </a:solidFill>
              </a:rPr>
              <a:t>Also known as a Multi-Layer Perceptron (MLP), is one of the simplest and most common types of artificial neural networks. </a:t>
            </a:r>
            <a:endParaRPr>
              <a:solidFill>
                <a:srgbClr val="343541"/>
              </a:solidFill>
            </a:endParaRPr>
          </a:p>
          <a:p>
            <a:pPr indent="-342900" lvl="0" marL="457200" rtl="0" algn="l">
              <a:spcBef>
                <a:spcPts val="0"/>
              </a:spcBef>
              <a:spcAft>
                <a:spcPts val="0"/>
              </a:spcAft>
              <a:buClr>
                <a:srgbClr val="343541"/>
              </a:buClr>
              <a:buSzPts val="1800"/>
              <a:buChar char="●"/>
            </a:pPr>
            <a:r>
              <a:rPr lang="en">
                <a:solidFill>
                  <a:srgbClr val="343541"/>
                </a:solidFill>
              </a:rPr>
              <a:t>It is used for a variety of machine learning tasks, including classification and regression. </a:t>
            </a:r>
            <a:endParaRPr>
              <a:solidFill>
                <a:srgbClr val="343541"/>
              </a:solidFill>
            </a:endParaRPr>
          </a:p>
          <a:p>
            <a:pPr indent="-342900" lvl="0" marL="457200" rtl="0" algn="l">
              <a:spcBef>
                <a:spcPts val="0"/>
              </a:spcBef>
              <a:spcAft>
                <a:spcPts val="0"/>
              </a:spcAft>
              <a:buClr>
                <a:srgbClr val="343541"/>
              </a:buClr>
              <a:buSzPts val="1800"/>
              <a:buChar char="●"/>
            </a:pPr>
            <a:r>
              <a:rPr lang="en">
                <a:solidFill>
                  <a:srgbClr val="343541"/>
                </a:solidFill>
              </a:rPr>
              <a:t>Data flows through the network in one direction, from input to output, without any feedback loops or recurrent connections.</a:t>
            </a:r>
            <a:endParaRPr>
              <a:solidFill>
                <a:srgbClr val="343541"/>
              </a:solidFill>
            </a:endParaRPr>
          </a:p>
          <a:p>
            <a:pPr indent="0" lvl="0" marL="457200" rtl="0" algn="l">
              <a:spcBef>
                <a:spcPts val="1200"/>
              </a:spcBef>
              <a:spcAft>
                <a:spcPts val="0"/>
              </a:spcAft>
              <a:buNone/>
            </a:pPr>
            <a:r>
              <a:t/>
            </a:r>
            <a:endParaRPr sz="1200">
              <a:solidFill>
                <a:srgbClr val="343541"/>
              </a:solidFill>
              <a:latin typeface="Roboto"/>
              <a:ea typeface="Roboto"/>
              <a:cs typeface="Roboto"/>
              <a:sym typeface="Roboto"/>
            </a:endParaRPr>
          </a:p>
          <a:p>
            <a:pPr indent="0" lvl="0" marL="457200" rtl="0" algn="l">
              <a:spcBef>
                <a:spcPts val="1200"/>
              </a:spcBef>
              <a:spcAft>
                <a:spcPts val="1200"/>
              </a:spcAft>
              <a:buNone/>
            </a:pPr>
            <a:r>
              <a:t/>
            </a:r>
            <a:endParaRPr sz="1200">
              <a:solidFill>
                <a:srgbClr val="34354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FNN </a:t>
            </a:r>
            <a:r>
              <a:rPr b="1" lang="en"/>
              <a:t>Layers</a:t>
            </a:r>
            <a:endParaRPr b="1"/>
          </a:p>
        </p:txBody>
      </p:sp>
      <p:sp>
        <p:nvSpPr>
          <p:cNvPr id="136" name="Google Shape;13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b="1" lang="en"/>
              <a:t>Input Layer</a:t>
            </a:r>
            <a:r>
              <a:rPr lang="en"/>
              <a:t>: This layer receives the raw input data. Each neuron in the input layer corresponds to a feature or input variable.</a:t>
            </a:r>
            <a:endParaRPr/>
          </a:p>
          <a:p>
            <a:pPr indent="-342900" lvl="0" marL="457200" rtl="0" algn="l">
              <a:spcBef>
                <a:spcPts val="0"/>
              </a:spcBef>
              <a:spcAft>
                <a:spcPts val="0"/>
              </a:spcAft>
              <a:buSzPts val="1800"/>
              <a:buChar char="●"/>
            </a:pPr>
            <a:r>
              <a:rPr b="1" lang="en"/>
              <a:t>Hidden Layers</a:t>
            </a:r>
            <a:r>
              <a:rPr lang="en"/>
              <a:t>: These are one or more layers between the input and output layers. Each neuron in a hidden layer is connected to every neuron in the previous and subsequent layers. These layers perform complex transformations on the input data.</a:t>
            </a:r>
            <a:endParaRPr/>
          </a:p>
          <a:p>
            <a:pPr indent="-342900" lvl="0" marL="457200" rtl="0" algn="l">
              <a:spcBef>
                <a:spcPts val="0"/>
              </a:spcBef>
              <a:spcAft>
                <a:spcPts val="0"/>
              </a:spcAft>
              <a:buSzPts val="1800"/>
              <a:buChar char="●"/>
            </a:pPr>
            <a:r>
              <a:rPr b="1" lang="en"/>
              <a:t>Output Layer</a:t>
            </a:r>
            <a:r>
              <a:rPr lang="en"/>
              <a:t>: The final layer produces the network's output, which could be a classification label, a regression value, or some other desired prediction.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8"/>
          <p:cNvPicPr preferRelativeResize="0"/>
          <p:nvPr/>
        </p:nvPicPr>
        <p:blipFill>
          <a:blip r:embed="rId3">
            <a:alphaModFix/>
          </a:blip>
          <a:stretch>
            <a:fillRect/>
          </a:stretch>
        </p:blipFill>
        <p:spPr>
          <a:xfrm>
            <a:off x="600900" y="1341125"/>
            <a:ext cx="7576401" cy="2709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9"/>
          <p:cNvSpPr txBox="1"/>
          <p:nvPr>
            <p:ph idx="1" type="body"/>
          </p:nvPr>
        </p:nvSpPr>
        <p:spPr>
          <a:xfrm>
            <a:off x="163100" y="649550"/>
            <a:ext cx="8520600" cy="34164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SzPts val="1800"/>
              <a:buChar char="●"/>
            </a:pPr>
            <a:r>
              <a:rPr lang="en"/>
              <a:t>Each neuron in the network receives input values, applies a weighted sum, adds a bias term, and then passes the result through an activation function. The activation function introduces non-linearity into the model, allowing it to learn complex relationships in the data.</a:t>
            </a:r>
            <a:endParaRPr/>
          </a:p>
          <a:p>
            <a:pPr indent="-342900" lvl="0" marL="457200" rtl="0" algn="l">
              <a:spcBef>
                <a:spcPts val="0"/>
              </a:spcBef>
              <a:spcAft>
                <a:spcPts val="0"/>
              </a:spcAft>
              <a:buSzPts val="1800"/>
              <a:buChar char="●"/>
            </a:pPr>
            <a:r>
              <a:rPr b="1" lang="en"/>
              <a:t>Training</a:t>
            </a:r>
            <a:r>
              <a:rPr lang="en"/>
              <a:t>: FNNs are trained using supervised learning. During training, the network's weights and biases are adjusted to minimize the difference between the predicted output and the actual target values. This is typically done using optimization algorithms like gradient descent and backpropagation.</a:t>
            </a:r>
            <a:endParaRPr/>
          </a:p>
          <a:p>
            <a:pPr indent="-342900" lvl="0" marL="457200" rtl="0" algn="l">
              <a:spcBef>
                <a:spcPts val="0"/>
              </a:spcBef>
              <a:spcAft>
                <a:spcPts val="0"/>
              </a:spcAft>
              <a:buSzPts val="1800"/>
              <a:buChar char="●"/>
            </a:pPr>
            <a:r>
              <a:rPr b="1" lang="en"/>
              <a:t>Activation Functions:</a:t>
            </a:r>
            <a:r>
              <a:rPr lang="en"/>
              <a:t> Common activation functions used in FNNs include sigmoid, hyperbolic tangent (tanh), and rectified linear unit (ReLU). The choice of activation function can impact the network's capacity to learn and the training process.</a:t>
            </a:r>
            <a:endParaRPr/>
          </a:p>
          <a:p>
            <a:pPr indent="0" lvl="0" marL="0" rtl="0" algn="l">
              <a:spcBef>
                <a:spcPts val="1200"/>
              </a:spcBef>
              <a:spcAft>
                <a:spcPts val="0"/>
              </a:spcAft>
              <a:buClr>
                <a:schemeClr val="dk1"/>
              </a:buClr>
              <a:buSzPts val="1100"/>
              <a:buFont typeface="Arial"/>
              <a:buNone/>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30"/>
          <p:cNvPicPr preferRelativeResize="0"/>
          <p:nvPr/>
        </p:nvPicPr>
        <p:blipFill>
          <a:blip r:embed="rId3">
            <a:alphaModFix/>
          </a:blip>
          <a:stretch>
            <a:fillRect/>
          </a:stretch>
        </p:blipFill>
        <p:spPr>
          <a:xfrm>
            <a:off x="152400" y="152400"/>
            <a:ext cx="8839199" cy="1508458"/>
          </a:xfrm>
          <a:prstGeom prst="rect">
            <a:avLst/>
          </a:prstGeom>
          <a:noFill/>
          <a:ln>
            <a:noFill/>
          </a:ln>
        </p:spPr>
      </p:pic>
      <p:pic>
        <p:nvPicPr>
          <p:cNvPr id="152" name="Google Shape;152;p30"/>
          <p:cNvPicPr preferRelativeResize="0"/>
          <p:nvPr/>
        </p:nvPicPr>
        <p:blipFill>
          <a:blip r:embed="rId4">
            <a:alphaModFix/>
          </a:blip>
          <a:stretch>
            <a:fillRect/>
          </a:stretch>
        </p:blipFill>
        <p:spPr>
          <a:xfrm>
            <a:off x="2109788" y="1882958"/>
            <a:ext cx="4924425" cy="2876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31"/>
          <p:cNvPicPr preferRelativeResize="0"/>
          <p:nvPr/>
        </p:nvPicPr>
        <p:blipFill>
          <a:blip r:embed="rId3">
            <a:alphaModFix/>
          </a:blip>
          <a:stretch>
            <a:fillRect/>
          </a:stretch>
        </p:blipFill>
        <p:spPr>
          <a:xfrm>
            <a:off x="237138" y="152400"/>
            <a:ext cx="8669717" cy="48387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 Processing</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chemeClr val="dk1"/>
              </a:buClr>
              <a:buSzPts val="1900"/>
              <a:buFont typeface="Roboto"/>
              <a:buChar char="●"/>
            </a:pPr>
            <a:r>
              <a:rPr lang="en" sz="1900">
                <a:solidFill>
                  <a:schemeClr val="dk1"/>
                </a:solidFill>
                <a:highlight>
                  <a:schemeClr val="lt1"/>
                </a:highlight>
                <a:latin typeface="Roboto"/>
                <a:ea typeface="Roboto"/>
                <a:cs typeface="Roboto"/>
                <a:sym typeface="Roboto"/>
              </a:rPr>
              <a:t>Preprocessing is a crucial data preparation step in machine learning and data analysis. </a:t>
            </a:r>
            <a:endParaRPr sz="1900">
              <a:solidFill>
                <a:schemeClr val="dk1"/>
              </a:solidFill>
              <a:highlight>
                <a:schemeClr val="lt1"/>
              </a:highlight>
              <a:latin typeface="Roboto"/>
              <a:ea typeface="Roboto"/>
              <a:cs typeface="Roboto"/>
              <a:sym typeface="Roboto"/>
            </a:endParaRPr>
          </a:p>
          <a:p>
            <a:pPr indent="-349250" lvl="0" marL="457200" rtl="0" algn="l">
              <a:spcBef>
                <a:spcPts val="0"/>
              </a:spcBef>
              <a:spcAft>
                <a:spcPts val="0"/>
              </a:spcAft>
              <a:buClr>
                <a:schemeClr val="dk1"/>
              </a:buClr>
              <a:buSzPts val="1900"/>
              <a:buFont typeface="Roboto"/>
              <a:buChar char="●"/>
            </a:pPr>
            <a:r>
              <a:rPr lang="en" sz="1900">
                <a:solidFill>
                  <a:schemeClr val="dk1"/>
                </a:solidFill>
                <a:highlight>
                  <a:schemeClr val="lt1"/>
                </a:highlight>
                <a:latin typeface="Roboto"/>
                <a:ea typeface="Roboto"/>
                <a:cs typeface="Roboto"/>
                <a:sym typeface="Roboto"/>
              </a:rPr>
              <a:t>It involves cleaning, transforming, and organizing raw data into a format suitable for analysis or model training. </a:t>
            </a:r>
            <a:endParaRPr sz="1900">
              <a:solidFill>
                <a:schemeClr val="dk1"/>
              </a:solidFill>
              <a:highlight>
                <a:schemeClr val="lt1"/>
              </a:highlight>
              <a:latin typeface="Roboto"/>
              <a:ea typeface="Roboto"/>
              <a:cs typeface="Roboto"/>
              <a:sym typeface="Roboto"/>
            </a:endParaRPr>
          </a:p>
          <a:p>
            <a:pPr indent="-349250" lvl="0" marL="457200" rtl="0" algn="l">
              <a:spcBef>
                <a:spcPts val="0"/>
              </a:spcBef>
              <a:spcAft>
                <a:spcPts val="0"/>
              </a:spcAft>
              <a:buClr>
                <a:schemeClr val="dk1"/>
              </a:buClr>
              <a:buSzPts val="1900"/>
              <a:buFont typeface="Roboto"/>
              <a:buChar char="●"/>
            </a:pPr>
            <a:r>
              <a:rPr lang="en" sz="1900">
                <a:solidFill>
                  <a:schemeClr val="dk1"/>
                </a:solidFill>
                <a:highlight>
                  <a:schemeClr val="lt1"/>
                </a:highlight>
                <a:latin typeface="Roboto"/>
                <a:ea typeface="Roboto"/>
                <a:cs typeface="Roboto"/>
                <a:sym typeface="Roboto"/>
              </a:rPr>
              <a:t>Preprocessing tasks can include handling missing values, scaling or normalizing data, encoding categorical variables, and feature selection. </a:t>
            </a:r>
            <a:endParaRPr sz="1900">
              <a:solidFill>
                <a:schemeClr val="dk1"/>
              </a:solidFill>
              <a:highlight>
                <a:schemeClr val="lt1"/>
              </a:highlight>
              <a:latin typeface="Roboto"/>
              <a:ea typeface="Roboto"/>
              <a:cs typeface="Roboto"/>
              <a:sym typeface="Roboto"/>
            </a:endParaRPr>
          </a:p>
          <a:p>
            <a:pPr indent="-349250" lvl="0" marL="457200" rtl="0" algn="l">
              <a:spcBef>
                <a:spcPts val="0"/>
              </a:spcBef>
              <a:spcAft>
                <a:spcPts val="0"/>
              </a:spcAft>
              <a:buClr>
                <a:schemeClr val="dk1"/>
              </a:buClr>
              <a:buSzPts val="1900"/>
              <a:buFont typeface="Roboto"/>
              <a:buChar char="●"/>
            </a:pPr>
            <a:r>
              <a:rPr lang="en" sz="1900">
                <a:solidFill>
                  <a:schemeClr val="dk1"/>
                </a:solidFill>
                <a:highlight>
                  <a:schemeClr val="lt1"/>
                </a:highlight>
                <a:latin typeface="Roboto"/>
                <a:ea typeface="Roboto"/>
                <a:cs typeface="Roboto"/>
                <a:sym typeface="Roboto"/>
              </a:rPr>
              <a:t>The goal of preprocessing is to enhance data quality, reduce noise, and make it ready for effective analysis, improving the accuracy and efficiency of subsequent data-driven tasks</a:t>
            </a:r>
            <a:endParaRPr sz="2500">
              <a:solidFill>
                <a:schemeClr val="dk1"/>
              </a:solidFill>
              <a:highlight>
                <a:schemeClr val="lt1"/>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32"/>
          <p:cNvPicPr preferRelativeResize="0"/>
          <p:nvPr/>
        </p:nvPicPr>
        <p:blipFill>
          <a:blip r:embed="rId3">
            <a:alphaModFix/>
          </a:blip>
          <a:stretch>
            <a:fillRect/>
          </a:stretch>
        </p:blipFill>
        <p:spPr>
          <a:xfrm>
            <a:off x="431200" y="897675"/>
            <a:ext cx="8401050" cy="3162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MATLAB Implementation </a:t>
            </a:r>
            <a:endParaRPr/>
          </a:p>
        </p:txBody>
      </p:sp>
      <p:sp>
        <p:nvSpPr>
          <p:cNvPr id="168" name="Google Shape;16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MATLAB, classifier models are essential tools for solving classification problems. These models include Support Vector Machines (SVM), K-Nearest Neighbors (K-NN), Naive Bayes, Decision Trees, Random Forest, and more. </a:t>
            </a:r>
            <a:endParaRPr/>
          </a:p>
          <a:p>
            <a:pPr indent="-342900" lvl="0" marL="457200" rtl="0" algn="l">
              <a:spcBef>
                <a:spcPts val="0"/>
              </a:spcBef>
              <a:spcAft>
                <a:spcPts val="0"/>
              </a:spcAft>
              <a:buSzPts val="1800"/>
              <a:buChar char="●"/>
            </a:pPr>
            <a:r>
              <a:rPr lang="en"/>
              <a:t>MATLAB provides a versatile environment for creating, training, and evaluating these classifiers. </a:t>
            </a:r>
            <a:endParaRPr/>
          </a:p>
          <a:p>
            <a:pPr indent="-342900" lvl="0" marL="457200" rtl="0" algn="l">
              <a:spcBef>
                <a:spcPts val="0"/>
              </a:spcBef>
              <a:spcAft>
                <a:spcPts val="0"/>
              </a:spcAft>
              <a:buSzPts val="1800"/>
              <a:buChar char="●"/>
            </a:pPr>
            <a:r>
              <a:rPr lang="en"/>
              <a:t>Whether you need to classify data into categories or make predictions, MATLAB's machine learning and statistics toolboxes offer a range of options for building accurate and efficient classification models tailored to your specific needs.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Importing table values</a:t>
            </a:r>
            <a:endParaRPr/>
          </a:p>
        </p:txBody>
      </p:sp>
      <p:pic>
        <p:nvPicPr>
          <p:cNvPr id="174" name="Google Shape;174;p34"/>
          <p:cNvPicPr preferRelativeResize="0"/>
          <p:nvPr/>
        </p:nvPicPr>
        <p:blipFill>
          <a:blip r:embed="rId3">
            <a:alphaModFix/>
          </a:blip>
          <a:stretch>
            <a:fillRect/>
          </a:stretch>
        </p:blipFill>
        <p:spPr>
          <a:xfrm>
            <a:off x="152400" y="1170125"/>
            <a:ext cx="8016325" cy="38209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5"/>
          <p:cNvSpPr txBox="1"/>
          <p:nvPr>
            <p:ph type="title"/>
          </p:nvPr>
        </p:nvSpPr>
        <p:spPr>
          <a:xfrm>
            <a:off x="137475" y="96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session</a:t>
            </a:r>
            <a:endParaRPr/>
          </a:p>
        </p:txBody>
      </p:sp>
      <p:pic>
        <p:nvPicPr>
          <p:cNvPr id="180" name="Google Shape;180;p35"/>
          <p:cNvPicPr preferRelativeResize="0"/>
          <p:nvPr/>
        </p:nvPicPr>
        <p:blipFill>
          <a:blip r:embed="rId3">
            <a:alphaModFix/>
          </a:blip>
          <a:stretch>
            <a:fillRect/>
          </a:stretch>
        </p:blipFill>
        <p:spPr>
          <a:xfrm>
            <a:off x="1420925" y="669250"/>
            <a:ext cx="5953697" cy="44742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6"/>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Confusion</a:t>
            </a:r>
            <a:r>
              <a:rPr lang="en"/>
              <a:t> matrix</a:t>
            </a:r>
            <a:endParaRPr/>
          </a:p>
        </p:txBody>
      </p:sp>
      <p:pic>
        <p:nvPicPr>
          <p:cNvPr id="186" name="Google Shape;186;p36"/>
          <p:cNvPicPr preferRelativeResize="0"/>
          <p:nvPr/>
        </p:nvPicPr>
        <p:blipFill rotWithShape="1">
          <a:blip r:embed="rId3">
            <a:alphaModFix/>
          </a:blip>
          <a:srcRect b="0" l="12981" r="12150" t="0"/>
          <a:stretch/>
        </p:blipFill>
        <p:spPr>
          <a:xfrm>
            <a:off x="2229525" y="572700"/>
            <a:ext cx="4684943" cy="4451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Scatter plot</a:t>
            </a:r>
            <a:endParaRPr/>
          </a:p>
        </p:txBody>
      </p:sp>
      <p:pic>
        <p:nvPicPr>
          <p:cNvPr id="192" name="Google Shape;192;p37"/>
          <p:cNvPicPr preferRelativeResize="0"/>
          <p:nvPr/>
        </p:nvPicPr>
        <p:blipFill>
          <a:blip r:embed="rId3">
            <a:alphaModFix/>
          </a:blip>
          <a:stretch>
            <a:fillRect/>
          </a:stretch>
        </p:blipFill>
        <p:spPr>
          <a:xfrm>
            <a:off x="1002963" y="1169124"/>
            <a:ext cx="7138075" cy="39743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8"/>
          <p:cNvSpPr txBox="1"/>
          <p:nvPr>
            <p:ph type="title"/>
          </p:nvPr>
        </p:nvSpPr>
        <p:spPr>
          <a:xfrm>
            <a:off x="218775" y="1999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a:t>
            </a:r>
            <a:endParaRPr/>
          </a:p>
        </p:txBody>
      </p:sp>
      <p:pic>
        <p:nvPicPr>
          <p:cNvPr id="198" name="Google Shape;198;p38"/>
          <p:cNvPicPr preferRelativeResize="0"/>
          <p:nvPr/>
        </p:nvPicPr>
        <p:blipFill>
          <a:blip r:embed="rId3">
            <a:alphaModFix/>
          </a:blip>
          <a:stretch>
            <a:fillRect/>
          </a:stretch>
        </p:blipFill>
        <p:spPr>
          <a:xfrm>
            <a:off x="4164500" y="0"/>
            <a:ext cx="4979512" cy="5143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9"/>
          <p:cNvSpPr txBox="1"/>
          <p:nvPr>
            <p:ph type="title"/>
          </p:nvPr>
        </p:nvSpPr>
        <p:spPr>
          <a:xfrm>
            <a:off x="441400" y="2222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a:t>
            </a:r>
            <a:endParaRPr/>
          </a:p>
        </p:txBody>
      </p:sp>
      <p:pic>
        <p:nvPicPr>
          <p:cNvPr id="204" name="Google Shape;204;p39"/>
          <p:cNvPicPr preferRelativeResize="0"/>
          <p:nvPr/>
        </p:nvPicPr>
        <p:blipFill>
          <a:blip r:embed="rId3">
            <a:alphaModFix/>
          </a:blip>
          <a:stretch>
            <a:fillRect/>
          </a:stretch>
        </p:blipFill>
        <p:spPr>
          <a:xfrm>
            <a:off x="4200898" y="0"/>
            <a:ext cx="4943104" cy="5143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Model Implementation</a:t>
            </a:r>
            <a:endParaRPr/>
          </a:p>
        </p:txBody>
      </p:sp>
      <p:sp>
        <p:nvSpPr>
          <p:cNvPr id="210" name="Google Shape;210;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2105" lvl="0" marL="457200" rtl="0" algn="l">
              <a:lnSpc>
                <a:spcPct val="105000"/>
              </a:lnSpc>
              <a:spcBef>
                <a:spcPts val="0"/>
              </a:spcBef>
              <a:spcAft>
                <a:spcPts val="0"/>
              </a:spcAft>
              <a:buSzPts val="1630"/>
              <a:buChar char="●"/>
            </a:pPr>
            <a:r>
              <a:rPr lang="en" sz="1629"/>
              <a:t>This implementation focuses on the development of a robust and user-friendly driver behavior classifier system using Python. </a:t>
            </a:r>
            <a:endParaRPr sz="1629"/>
          </a:p>
          <a:p>
            <a:pPr indent="-332105" lvl="0" marL="457200" rtl="0" algn="l">
              <a:lnSpc>
                <a:spcPct val="105000"/>
              </a:lnSpc>
              <a:spcBef>
                <a:spcPts val="0"/>
              </a:spcBef>
              <a:spcAft>
                <a:spcPts val="0"/>
              </a:spcAft>
              <a:buSzPts val="1630"/>
              <a:buChar char="●"/>
            </a:pPr>
            <a:r>
              <a:rPr lang="en" sz="1629"/>
              <a:t>The primary objective is to create a model capable of discerning between "good" and "bad" driver behavior based on key driving metrics. </a:t>
            </a:r>
            <a:endParaRPr sz="1629"/>
          </a:p>
          <a:p>
            <a:pPr indent="-332105" lvl="0" marL="457200" rtl="0" algn="l">
              <a:lnSpc>
                <a:spcPct val="105000"/>
              </a:lnSpc>
              <a:spcBef>
                <a:spcPts val="0"/>
              </a:spcBef>
              <a:spcAft>
                <a:spcPts val="0"/>
              </a:spcAft>
              <a:buSzPts val="1630"/>
              <a:buChar char="●"/>
            </a:pPr>
            <a:r>
              <a:rPr lang="en" sz="1629"/>
              <a:t>Leveraging the power of the Logistic Regression algorithm, this project showcases the entire process, from data preprocessing to model training. </a:t>
            </a:r>
            <a:endParaRPr sz="1629"/>
          </a:p>
          <a:p>
            <a:pPr indent="-332105" lvl="0" marL="457200" rtl="0" algn="l">
              <a:lnSpc>
                <a:spcPct val="105000"/>
              </a:lnSpc>
              <a:spcBef>
                <a:spcPts val="0"/>
              </a:spcBef>
              <a:spcAft>
                <a:spcPts val="0"/>
              </a:spcAft>
              <a:buSzPts val="1630"/>
              <a:buChar char="●"/>
            </a:pPr>
            <a:r>
              <a:rPr lang="en" sz="1629"/>
              <a:t>Furthermore, a graphical user interface (GUI) has been incorporated to empower users with a straightforward tool for real-time assessment of driving behavior, along with compelling visualizations. </a:t>
            </a:r>
            <a:endParaRPr sz="1629"/>
          </a:p>
          <a:p>
            <a:pPr indent="-332105" lvl="0" marL="457200" rtl="0" algn="l">
              <a:lnSpc>
                <a:spcPct val="105000"/>
              </a:lnSpc>
              <a:spcBef>
                <a:spcPts val="0"/>
              </a:spcBef>
              <a:spcAft>
                <a:spcPts val="0"/>
              </a:spcAft>
              <a:buSzPts val="1630"/>
              <a:buChar char="●"/>
            </a:pPr>
            <a:r>
              <a:rPr lang="en" sz="1629"/>
              <a:t>This comprehensive approach ensures the practicality and effectiveness of the system, aligning it with applications in the realms of road safety and autonomous driving systems.</a:t>
            </a:r>
            <a:endParaRPr sz="1629"/>
          </a:p>
          <a:p>
            <a:pPr indent="0" lvl="0" marL="0" rtl="0" algn="l">
              <a:lnSpc>
                <a:spcPct val="105000"/>
              </a:lnSpc>
              <a:spcBef>
                <a:spcPts val="1200"/>
              </a:spcBef>
              <a:spcAft>
                <a:spcPts val="1200"/>
              </a:spcAft>
              <a:buSzPts val="935"/>
              <a:buNone/>
            </a:pPr>
            <a:r>
              <a:t/>
            </a:r>
            <a:endParaRPr sz="1629"/>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used :</a:t>
            </a:r>
            <a:endParaRPr/>
          </a:p>
        </p:txBody>
      </p:sp>
      <p:sp>
        <p:nvSpPr>
          <p:cNvPr id="216" name="Google Shape;216;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highlight>
                  <a:schemeClr val="lt1"/>
                </a:highlight>
                <a:latin typeface="Roboto"/>
                <a:ea typeface="Roboto"/>
                <a:cs typeface="Roboto"/>
                <a:sym typeface="Roboto"/>
              </a:rPr>
              <a:t>The core of this driver behavior classifier system relies on the implementation of a Logistic Regression model. Logistic Regression is a well-established and interpretable classification algorithm that is exceptionally well-suited for binary classification tasks, such as distinguishing between "good" and "bad" driver behavior.</a:t>
            </a:r>
            <a:endParaRPr>
              <a:solidFill>
                <a:schemeClr val="dk1"/>
              </a:solidFill>
              <a:highlight>
                <a:schemeClr val="lt1"/>
              </a:highlight>
              <a:latin typeface="Roboto"/>
              <a:ea typeface="Roboto"/>
              <a:cs typeface="Roboto"/>
              <a:sym typeface="Roboto"/>
            </a:endParaRPr>
          </a:p>
          <a:p>
            <a:pPr indent="0" lvl="0" marL="0" rtl="0" algn="l">
              <a:spcBef>
                <a:spcPts val="1200"/>
              </a:spcBef>
              <a:spcAft>
                <a:spcPts val="1200"/>
              </a:spcAft>
              <a:buNone/>
            </a:pPr>
            <a:r>
              <a:rPr lang="en" sz="1900" u="sng">
                <a:solidFill>
                  <a:schemeClr val="dk1"/>
                </a:solidFill>
                <a:highlight>
                  <a:schemeClr val="lt1"/>
                </a:highlight>
                <a:latin typeface="Roboto"/>
                <a:ea typeface="Roboto"/>
                <a:cs typeface="Roboto"/>
                <a:sym typeface="Roboto"/>
              </a:rPr>
              <a:t>Logistic Regression Algorithm</a:t>
            </a:r>
            <a:r>
              <a:rPr lang="en" sz="1900">
                <a:solidFill>
                  <a:schemeClr val="dk1"/>
                </a:solidFill>
                <a:highlight>
                  <a:schemeClr val="lt1"/>
                </a:highlight>
                <a:latin typeface="Roboto"/>
                <a:ea typeface="Roboto"/>
                <a:cs typeface="Roboto"/>
                <a:sym typeface="Roboto"/>
              </a:rPr>
              <a:t>: </a:t>
            </a:r>
            <a:br>
              <a:rPr lang="en" sz="1900">
                <a:solidFill>
                  <a:schemeClr val="dk1"/>
                </a:solidFill>
                <a:highlight>
                  <a:schemeClr val="lt1"/>
                </a:highlight>
                <a:latin typeface="Roboto"/>
                <a:ea typeface="Roboto"/>
                <a:cs typeface="Roboto"/>
                <a:sym typeface="Roboto"/>
              </a:rPr>
            </a:br>
            <a:r>
              <a:rPr lang="en" sz="1900">
                <a:solidFill>
                  <a:schemeClr val="dk1"/>
                </a:solidFill>
                <a:highlight>
                  <a:schemeClr val="lt1"/>
                </a:highlight>
                <a:latin typeface="Roboto"/>
                <a:ea typeface="Roboto"/>
                <a:cs typeface="Roboto"/>
                <a:sym typeface="Roboto"/>
              </a:rPr>
              <a:t>	Logistic Regression operates by transforming a linear combination of input features into a probability score, which is then mapped to a binary outcome.</a:t>
            </a:r>
            <a:endParaRPr sz="2500">
              <a:solidFill>
                <a:schemeClr val="dk1"/>
              </a:solidFill>
              <a:highlight>
                <a:schemeClr val="lt1"/>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Pre Processing Steps</a:t>
            </a:r>
            <a:endParaRPr/>
          </a:p>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chemeClr val="dk1"/>
              </a:buClr>
              <a:buSzPts val="2200"/>
              <a:buAutoNum type="arabicPeriod"/>
            </a:pPr>
            <a:r>
              <a:rPr lang="en" sz="1600">
                <a:solidFill>
                  <a:schemeClr val="dk1"/>
                </a:solidFill>
                <a:highlight>
                  <a:schemeClr val="lt1"/>
                </a:highlight>
                <a:latin typeface="Roboto"/>
                <a:ea typeface="Roboto"/>
                <a:cs typeface="Roboto"/>
                <a:sym typeface="Roboto"/>
              </a:rPr>
              <a:t>Data preprocessing involves several key steps to prepare data for analysis or machine learning. </a:t>
            </a:r>
            <a:endParaRPr sz="1600">
              <a:solidFill>
                <a:schemeClr val="dk1"/>
              </a:solidFill>
              <a:highlight>
                <a:schemeClr val="lt1"/>
              </a:highlight>
              <a:latin typeface="Roboto"/>
              <a:ea typeface="Roboto"/>
              <a:cs typeface="Roboto"/>
              <a:sym typeface="Roboto"/>
            </a:endParaRPr>
          </a:p>
          <a:p>
            <a:pPr indent="-368300" lvl="0" marL="457200" rtl="0" algn="l">
              <a:spcBef>
                <a:spcPts val="0"/>
              </a:spcBef>
              <a:spcAft>
                <a:spcPts val="0"/>
              </a:spcAft>
              <a:buClr>
                <a:schemeClr val="dk1"/>
              </a:buClr>
              <a:buSzPts val="2200"/>
              <a:buAutoNum type="arabicPeriod"/>
            </a:pPr>
            <a:r>
              <a:rPr lang="en" sz="1600">
                <a:solidFill>
                  <a:schemeClr val="dk1"/>
                </a:solidFill>
                <a:highlight>
                  <a:schemeClr val="lt1"/>
                </a:highlight>
                <a:latin typeface="Roboto"/>
                <a:ea typeface="Roboto"/>
                <a:cs typeface="Roboto"/>
                <a:sym typeface="Roboto"/>
              </a:rPr>
              <a:t>These steps include handling missing data, dealing with outliers, encoding categorical features, scaling or normalizing data, performing feature engineering, and potentially reducing dimensionality.</a:t>
            </a:r>
            <a:endParaRPr sz="1600">
              <a:solidFill>
                <a:schemeClr val="dk1"/>
              </a:solidFill>
              <a:highlight>
                <a:schemeClr val="lt1"/>
              </a:highlight>
              <a:latin typeface="Roboto"/>
              <a:ea typeface="Roboto"/>
              <a:cs typeface="Roboto"/>
              <a:sym typeface="Roboto"/>
            </a:endParaRPr>
          </a:p>
          <a:p>
            <a:pPr indent="-368300" lvl="0" marL="457200" rtl="0" algn="l">
              <a:spcBef>
                <a:spcPts val="0"/>
              </a:spcBef>
              <a:spcAft>
                <a:spcPts val="0"/>
              </a:spcAft>
              <a:buClr>
                <a:schemeClr val="dk1"/>
              </a:buClr>
              <a:buSzPts val="2200"/>
              <a:buAutoNum type="arabicPeriod"/>
            </a:pPr>
            <a:r>
              <a:rPr lang="en" sz="1600">
                <a:solidFill>
                  <a:schemeClr val="dk1"/>
                </a:solidFill>
                <a:highlight>
                  <a:schemeClr val="lt1"/>
                </a:highlight>
                <a:latin typeface="Roboto"/>
                <a:ea typeface="Roboto"/>
                <a:cs typeface="Roboto"/>
                <a:sym typeface="Roboto"/>
              </a:rPr>
              <a:t> It's essential to ensure data quality, consistency, and relevance, and the specific order and techniques used can vary depending on the dataset and the goals of the analysis or modeling task.</a:t>
            </a:r>
            <a:endParaRPr sz="2200">
              <a:solidFill>
                <a:schemeClr val="dk1"/>
              </a:solidFill>
              <a:highlight>
                <a:schemeClr val="lt1"/>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42"/>
          <p:cNvPicPr preferRelativeResize="0"/>
          <p:nvPr/>
        </p:nvPicPr>
        <p:blipFill>
          <a:blip r:embed="rId3">
            <a:alphaModFix/>
          </a:blip>
          <a:stretch>
            <a:fillRect/>
          </a:stretch>
        </p:blipFill>
        <p:spPr>
          <a:xfrm>
            <a:off x="4670950" y="117550"/>
            <a:ext cx="4381500" cy="3590925"/>
          </a:xfrm>
          <a:prstGeom prst="rect">
            <a:avLst/>
          </a:prstGeom>
          <a:noFill/>
          <a:ln>
            <a:noFill/>
          </a:ln>
        </p:spPr>
      </p:pic>
      <p:sp>
        <p:nvSpPr>
          <p:cNvPr id="222" name="Google Shape;222;p42"/>
          <p:cNvSpPr txBox="1"/>
          <p:nvPr/>
        </p:nvSpPr>
        <p:spPr>
          <a:xfrm>
            <a:off x="0" y="0"/>
            <a:ext cx="4730100" cy="5160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rgbClr val="161616"/>
              </a:buClr>
              <a:buSzPts val="1500"/>
              <a:buChar char="●"/>
            </a:pPr>
            <a:r>
              <a:rPr lang="en" sz="1500">
                <a:solidFill>
                  <a:srgbClr val="161616"/>
                </a:solidFill>
                <a:highlight>
                  <a:srgbClr val="FFFFFF"/>
                </a:highlight>
              </a:rPr>
              <a:t>This type of statistical model (also known as </a:t>
            </a:r>
            <a:r>
              <a:rPr i="1" lang="en" sz="1500">
                <a:solidFill>
                  <a:srgbClr val="161616"/>
                </a:solidFill>
                <a:highlight>
                  <a:srgbClr val="FFFFFF"/>
                </a:highlight>
              </a:rPr>
              <a:t>logit model</a:t>
            </a:r>
            <a:r>
              <a:rPr lang="en" sz="1500">
                <a:solidFill>
                  <a:srgbClr val="161616"/>
                </a:solidFill>
                <a:highlight>
                  <a:srgbClr val="FFFFFF"/>
                </a:highlight>
              </a:rPr>
              <a:t>) is often used for classification and predictive analytics. </a:t>
            </a:r>
            <a:endParaRPr sz="1500">
              <a:solidFill>
                <a:srgbClr val="161616"/>
              </a:solidFill>
              <a:highlight>
                <a:srgbClr val="FFFFFF"/>
              </a:highlight>
            </a:endParaRPr>
          </a:p>
          <a:p>
            <a:pPr indent="-323850" lvl="0" marL="457200" rtl="0" algn="l">
              <a:lnSpc>
                <a:spcPct val="115000"/>
              </a:lnSpc>
              <a:spcBef>
                <a:spcPts val="0"/>
              </a:spcBef>
              <a:spcAft>
                <a:spcPts val="0"/>
              </a:spcAft>
              <a:buClr>
                <a:srgbClr val="161616"/>
              </a:buClr>
              <a:buSzPts val="1500"/>
              <a:buChar char="●"/>
            </a:pPr>
            <a:r>
              <a:rPr lang="en" sz="1500">
                <a:solidFill>
                  <a:srgbClr val="161616"/>
                </a:solidFill>
                <a:highlight>
                  <a:srgbClr val="FFFFFF"/>
                </a:highlight>
              </a:rPr>
              <a:t>Logistic regression estimates the probability of an event occurring, such as voted or didn’t vote, based on a given dataset of independent variables. </a:t>
            </a:r>
            <a:endParaRPr sz="1500">
              <a:solidFill>
                <a:srgbClr val="161616"/>
              </a:solidFill>
              <a:highlight>
                <a:srgbClr val="FFFFFF"/>
              </a:highlight>
            </a:endParaRPr>
          </a:p>
          <a:p>
            <a:pPr indent="-323850" lvl="0" marL="457200" rtl="0" algn="l">
              <a:lnSpc>
                <a:spcPct val="115000"/>
              </a:lnSpc>
              <a:spcBef>
                <a:spcPts val="0"/>
              </a:spcBef>
              <a:spcAft>
                <a:spcPts val="0"/>
              </a:spcAft>
              <a:buClr>
                <a:srgbClr val="161616"/>
              </a:buClr>
              <a:buSzPts val="1500"/>
              <a:buChar char="●"/>
            </a:pPr>
            <a:r>
              <a:rPr lang="en" sz="1500">
                <a:solidFill>
                  <a:srgbClr val="161616"/>
                </a:solidFill>
                <a:highlight>
                  <a:srgbClr val="FFFFFF"/>
                </a:highlight>
              </a:rPr>
              <a:t>Since the outcome is a probability, the dependent variable is bounded between 0 and 1. </a:t>
            </a:r>
            <a:endParaRPr sz="1500">
              <a:solidFill>
                <a:srgbClr val="161616"/>
              </a:solidFill>
              <a:highlight>
                <a:srgbClr val="FFFFFF"/>
              </a:highlight>
            </a:endParaRPr>
          </a:p>
          <a:p>
            <a:pPr indent="-323850" lvl="0" marL="457200" rtl="0" algn="l">
              <a:lnSpc>
                <a:spcPct val="115000"/>
              </a:lnSpc>
              <a:spcBef>
                <a:spcPts val="0"/>
              </a:spcBef>
              <a:spcAft>
                <a:spcPts val="0"/>
              </a:spcAft>
              <a:buClr>
                <a:srgbClr val="161616"/>
              </a:buClr>
              <a:buSzPts val="1500"/>
              <a:buChar char="●"/>
            </a:pPr>
            <a:r>
              <a:rPr lang="en" sz="1500">
                <a:solidFill>
                  <a:srgbClr val="161616"/>
                </a:solidFill>
                <a:highlight>
                  <a:srgbClr val="FFFFFF"/>
                </a:highlight>
              </a:rPr>
              <a:t>In logistic regression, a logit transformation is applied on the odds—that is, the probability of success divided by the probability of failure. </a:t>
            </a:r>
            <a:endParaRPr sz="1500">
              <a:solidFill>
                <a:srgbClr val="161616"/>
              </a:solidFill>
              <a:highlight>
                <a:srgbClr val="FFFFFF"/>
              </a:highlight>
            </a:endParaRPr>
          </a:p>
          <a:p>
            <a:pPr indent="-323850" lvl="0" marL="457200" rtl="0" algn="l">
              <a:lnSpc>
                <a:spcPct val="115000"/>
              </a:lnSpc>
              <a:spcBef>
                <a:spcPts val="0"/>
              </a:spcBef>
              <a:spcAft>
                <a:spcPts val="0"/>
              </a:spcAft>
              <a:buClr>
                <a:srgbClr val="161616"/>
              </a:buClr>
              <a:buSzPts val="1500"/>
              <a:buChar char="●"/>
            </a:pPr>
            <a:r>
              <a:rPr lang="en" sz="1500">
                <a:solidFill>
                  <a:srgbClr val="161616"/>
                </a:solidFill>
                <a:highlight>
                  <a:srgbClr val="FFFFFF"/>
                </a:highlight>
              </a:rPr>
              <a:t>This is also commonly known as the log odds, or the natural logarithm of odds, and this logistic function is represented by the following formulas: </a:t>
            </a:r>
            <a:endParaRPr sz="1500">
              <a:solidFill>
                <a:srgbClr val="161616"/>
              </a:solidFill>
              <a:highlight>
                <a:srgbClr val="FFFFFF"/>
              </a:highlight>
            </a:endParaRPr>
          </a:p>
          <a:p>
            <a:pPr indent="0" lvl="0" marL="0" rtl="0" algn="l">
              <a:lnSpc>
                <a:spcPct val="115000"/>
              </a:lnSpc>
              <a:spcBef>
                <a:spcPts val="1800"/>
              </a:spcBef>
              <a:spcAft>
                <a:spcPts val="1800"/>
              </a:spcAft>
              <a:buNone/>
            </a:pPr>
            <a:r>
              <a:t/>
            </a:r>
            <a:endParaRPr sz="1500">
              <a:solidFill>
                <a:srgbClr val="161616"/>
              </a:solidFill>
              <a:highlight>
                <a:srgbClr val="FFFFFF"/>
              </a:highlight>
            </a:endParaRPr>
          </a:p>
        </p:txBody>
      </p:sp>
      <p:sp>
        <p:nvSpPr>
          <p:cNvPr id="223" name="Google Shape;223;p42"/>
          <p:cNvSpPr txBox="1"/>
          <p:nvPr/>
        </p:nvSpPr>
        <p:spPr>
          <a:xfrm>
            <a:off x="4670950" y="3708475"/>
            <a:ext cx="4972500" cy="91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rgbClr val="161616"/>
                </a:solidFill>
                <a:highlight>
                  <a:srgbClr val="FFFFFF"/>
                </a:highlight>
              </a:rPr>
              <a:t>Logit(pi) = 1/(1+ exp(-pi))</a:t>
            </a:r>
            <a:endParaRPr sz="1500">
              <a:solidFill>
                <a:srgbClr val="161616"/>
              </a:solidFill>
              <a:highlight>
                <a:srgbClr val="FFFFFF"/>
              </a:highlight>
            </a:endParaRPr>
          </a:p>
          <a:p>
            <a:pPr indent="0" lvl="0" marL="0" rtl="0" algn="l">
              <a:lnSpc>
                <a:spcPct val="115000"/>
              </a:lnSpc>
              <a:spcBef>
                <a:spcPts val="1800"/>
              </a:spcBef>
              <a:spcAft>
                <a:spcPts val="1800"/>
              </a:spcAft>
              <a:buNone/>
            </a:pPr>
            <a:r>
              <a:rPr lang="en" sz="1500">
                <a:solidFill>
                  <a:srgbClr val="161616"/>
                </a:solidFill>
                <a:highlight>
                  <a:srgbClr val="FFFFFF"/>
                </a:highlight>
              </a:rPr>
              <a:t>ln(pi/(1-pi)) = Beta_0 + Beta_1*X_1 + … + B_k*K_k</a:t>
            </a:r>
            <a:endParaRPr sz="1500">
              <a:solidFill>
                <a:srgbClr val="161616"/>
              </a:solidFill>
              <a:highlight>
                <a:srgbClr val="FFFFFF"/>
              </a:high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3"/>
          <p:cNvSpPr txBox="1"/>
          <p:nvPr>
            <p:ph idx="1" type="body"/>
          </p:nvPr>
        </p:nvSpPr>
        <p:spPr>
          <a:xfrm>
            <a:off x="311700" y="188350"/>
            <a:ext cx="8507100" cy="476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161616"/>
              </a:buClr>
              <a:buSzPts val="1800"/>
              <a:buChar char="●"/>
            </a:pPr>
            <a:r>
              <a:rPr lang="en">
                <a:solidFill>
                  <a:srgbClr val="161616"/>
                </a:solidFill>
                <a:highlight>
                  <a:srgbClr val="FFFFFF"/>
                </a:highlight>
              </a:rPr>
              <a:t>In this logistic regression equation, logit(pi) is the dependent or response variable and x is the independent variable. </a:t>
            </a:r>
            <a:endParaRPr>
              <a:solidFill>
                <a:srgbClr val="161616"/>
              </a:solidFill>
              <a:highlight>
                <a:srgbClr val="FFFFFF"/>
              </a:highlight>
            </a:endParaRPr>
          </a:p>
          <a:p>
            <a:pPr indent="-342900" lvl="0" marL="457200" rtl="0" algn="l">
              <a:spcBef>
                <a:spcPts val="0"/>
              </a:spcBef>
              <a:spcAft>
                <a:spcPts val="0"/>
              </a:spcAft>
              <a:buClr>
                <a:srgbClr val="161616"/>
              </a:buClr>
              <a:buSzPts val="1800"/>
              <a:buChar char="●"/>
            </a:pPr>
            <a:r>
              <a:rPr lang="en">
                <a:solidFill>
                  <a:srgbClr val="161616"/>
                </a:solidFill>
                <a:highlight>
                  <a:srgbClr val="FFFFFF"/>
                </a:highlight>
              </a:rPr>
              <a:t>The beta parameter, or coefficient, in this model is commonly estimated via maximum likelihood estimation (MLE). </a:t>
            </a:r>
            <a:endParaRPr>
              <a:solidFill>
                <a:srgbClr val="161616"/>
              </a:solidFill>
              <a:highlight>
                <a:srgbClr val="FFFFFF"/>
              </a:highlight>
            </a:endParaRPr>
          </a:p>
          <a:p>
            <a:pPr indent="-342900" lvl="0" marL="457200" rtl="0" algn="l">
              <a:spcBef>
                <a:spcPts val="0"/>
              </a:spcBef>
              <a:spcAft>
                <a:spcPts val="0"/>
              </a:spcAft>
              <a:buClr>
                <a:srgbClr val="161616"/>
              </a:buClr>
              <a:buSzPts val="1800"/>
              <a:buChar char="●"/>
            </a:pPr>
            <a:r>
              <a:rPr lang="en">
                <a:solidFill>
                  <a:srgbClr val="161616"/>
                </a:solidFill>
                <a:highlight>
                  <a:srgbClr val="FFFFFF"/>
                </a:highlight>
              </a:rPr>
              <a:t>This method tests different values of beta through multiple iterations to optimize for the best fit of log odds. </a:t>
            </a:r>
            <a:endParaRPr>
              <a:solidFill>
                <a:srgbClr val="161616"/>
              </a:solidFill>
              <a:highlight>
                <a:srgbClr val="FFFFFF"/>
              </a:highlight>
            </a:endParaRPr>
          </a:p>
          <a:p>
            <a:pPr indent="-342900" lvl="0" marL="457200" rtl="0" algn="l">
              <a:spcBef>
                <a:spcPts val="0"/>
              </a:spcBef>
              <a:spcAft>
                <a:spcPts val="0"/>
              </a:spcAft>
              <a:buClr>
                <a:srgbClr val="161616"/>
              </a:buClr>
              <a:buSzPts val="1800"/>
              <a:buChar char="●"/>
            </a:pPr>
            <a:r>
              <a:rPr lang="en">
                <a:solidFill>
                  <a:srgbClr val="161616"/>
                </a:solidFill>
                <a:highlight>
                  <a:srgbClr val="FFFFFF"/>
                </a:highlight>
              </a:rPr>
              <a:t>All of these iterations produce the log likelihood function, and logistic regression seeks to maximize this function to find the best parameter estimate. </a:t>
            </a:r>
            <a:endParaRPr>
              <a:solidFill>
                <a:srgbClr val="161616"/>
              </a:solidFill>
              <a:highlight>
                <a:srgbClr val="FFFFFF"/>
              </a:highlight>
            </a:endParaRPr>
          </a:p>
          <a:p>
            <a:pPr indent="-342900" lvl="0" marL="457200" rtl="0" algn="l">
              <a:spcBef>
                <a:spcPts val="0"/>
              </a:spcBef>
              <a:spcAft>
                <a:spcPts val="0"/>
              </a:spcAft>
              <a:buClr>
                <a:srgbClr val="161616"/>
              </a:buClr>
              <a:buSzPts val="1800"/>
              <a:buChar char="●"/>
            </a:pPr>
            <a:r>
              <a:rPr lang="en">
                <a:solidFill>
                  <a:srgbClr val="161616"/>
                </a:solidFill>
                <a:highlight>
                  <a:srgbClr val="FFFFFF"/>
                </a:highlight>
              </a:rPr>
              <a:t>Once the optimal coefficient (or coefficients if there is more than one independent variable) is found, the conditional probabilities for each observation can be calculated, logged, and summed together to yield a predicted probability. </a:t>
            </a:r>
            <a:endParaRPr>
              <a:solidFill>
                <a:srgbClr val="161616"/>
              </a:solidFill>
              <a:highlight>
                <a:srgbClr val="FFFFFF"/>
              </a:highlight>
            </a:endParaRPr>
          </a:p>
          <a:p>
            <a:pPr indent="-342900" lvl="0" marL="457200" rtl="0" algn="l">
              <a:spcBef>
                <a:spcPts val="0"/>
              </a:spcBef>
              <a:spcAft>
                <a:spcPts val="0"/>
              </a:spcAft>
              <a:buClr>
                <a:srgbClr val="161616"/>
              </a:buClr>
              <a:buSzPts val="1800"/>
              <a:buChar char="●"/>
            </a:pPr>
            <a:r>
              <a:rPr lang="en">
                <a:solidFill>
                  <a:srgbClr val="161616"/>
                </a:solidFill>
                <a:highlight>
                  <a:srgbClr val="FFFFFF"/>
                </a:highlight>
              </a:rPr>
              <a:t>For binary classification, a probability less than .5 will predict 0 while a probability greater than 0.5 will predict 1.  </a:t>
            </a:r>
            <a:endParaRPr sz="2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44"/>
          <p:cNvPicPr preferRelativeResize="0"/>
          <p:nvPr/>
        </p:nvPicPr>
        <p:blipFill>
          <a:blip r:embed="rId3">
            <a:alphaModFix/>
          </a:blip>
          <a:stretch>
            <a:fillRect/>
          </a:stretch>
        </p:blipFill>
        <p:spPr>
          <a:xfrm>
            <a:off x="-188300" y="152400"/>
            <a:ext cx="9332300" cy="4904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5"/>
          <p:cNvSpPr txBox="1"/>
          <p:nvPr>
            <p:ph idx="1" type="body"/>
          </p:nvPr>
        </p:nvSpPr>
        <p:spPr>
          <a:xfrm>
            <a:off x="311700" y="188350"/>
            <a:ext cx="8520600" cy="4811100"/>
          </a:xfrm>
          <a:prstGeom prst="rect">
            <a:avLst/>
          </a:prstGeom>
        </p:spPr>
        <p:txBody>
          <a:bodyPr anchorCtr="0" anchor="t" bIns="91425" lIns="91425" spcFirstLastPara="1" rIns="91425" wrap="square" tIns="91425">
            <a:noAutofit/>
          </a:bodyPr>
          <a:lstStyle/>
          <a:p>
            <a:pPr indent="-228600" lvl="0" marL="457200" rtl="0" algn="l">
              <a:lnSpc>
                <a:spcPct val="105000"/>
              </a:lnSpc>
              <a:spcBef>
                <a:spcPts val="1500"/>
              </a:spcBef>
              <a:spcAft>
                <a:spcPts val="0"/>
              </a:spcAft>
              <a:buClr>
                <a:schemeClr val="dk1"/>
              </a:buClr>
              <a:buSzPts val="1400"/>
              <a:buFont typeface="Roboto"/>
              <a:buNone/>
            </a:pPr>
            <a:r>
              <a:rPr lang="en" sz="1400" u="sng">
                <a:solidFill>
                  <a:schemeClr val="dk1"/>
                </a:solidFill>
                <a:highlight>
                  <a:schemeClr val="lt1"/>
                </a:highlight>
                <a:latin typeface="Roboto"/>
                <a:ea typeface="Roboto"/>
                <a:cs typeface="Roboto"/>
                <a:sym typeface="Roboto"/>
              </a:rPr>
              <a:t>Initialization:</a:t>
            </a:r>
            <a:endParaRPr sz="1400" u="sng">
              <a:solidFill>
                <a:schemeClr val="dk1"/>
              </a:solidFill>
              <a:highlight>
                <a:schemeClr val="lt1"/>
              </a:highlight>
              <a:latin typeface="Roboto"/>
              <a:ea typeface="Roboto"/>
              <a:cs typeface="Roboto"/>
              <a:sym typeface="Roboto"/>
            </a:endParaRPr>
          </a:p>
          <a:p>
            <a:pPr indent="-317500" lvl="1" marL="914400" rtl="0" algn="l">
              <a:lnSpc>
                <a:spcPct val="105000"/>
              </a:lnSpc>
              <a:spcBef>
                <a:spcPts val="0"/>
              </a:spcBef>
              <a:spcAft>
                <a:spcPts val="0"/>
              </a:spcAft>
              <a:buClr>
                <a:schemeClr val="dk1"/>
              </a:buClr>
              <a:buSzPts val="1400"/>
              <a:buFont typeface="Roboto"/>
              <a:buChar char="●"/>
            </a:pPr>
            <a:r>
              <a:rPr lang="en">
                <a:solidFill>
                  <a:schemeClr val="dk1"/>
                </a:solidFill>
                <a:highlight>
                  <a:schemeClr val="lt1"/>
                </a:highlight>
                <a:latin typeface="Roboto"/>
                <a:ea typeface="Roboto"/>
                <a:cs typeface="Roboto"/>
                <a:sym typeface="Roboto"/>
              </a:rPr>
              <a:t>Initialize model parameters (weights and bias).</a:t>
            </a:r>
            <a:endParaRPr>
              <a:solidFill>
                <a:schemeClr val="dk1"/>
              </a:solidFill>
              <a:highlight>
                <a:schemeClr val="lt1"/>
              </a:highlight>
              <a:latin typeface="Roboto"/>
              <a:ea typeface="Roboto"/>
              <a:cs typeface="Roboto"/>
              <a:sym typeface="Roboto"/>
            </a:endParaRPr>
          </a:p>
          <a:p>
            <a:pPr indent="-317500" lvl="1" marL="914400" rtl="0" algn="l">
              <a:lnSpc>
                <a:spcPct val="105000"/>
              </a:lnSpc>
              <a:spcBef>
                <a:spcPts val="0"/>
              </a:spcBef>
              <a:spcAft>
                <a:spcPts val="0"/>
              </a:spcAft>
              <a:buClr>
                <a:schemeClr val="dk1"/>
              </a:buClr>
              <a:buSzPts val="1400"/>
              <a:buFont typeface="Roboto"/>
              <a:buChar char="●"/>
            </a:pPr>
            <a:r>
              <a:rPr lang="en">
                <a:solidFill>
                  <a:schemeClr val="dk1"/>
                </a:solidFill>
                <a:highlight>
                  <a:schemeClr val="lt1"/>
                </a:highlight>
                <a:latin typeface="Roboto"/>
                <a:ea typeface="Roboto"/>
                <a:cs typeface="Roboto"/>
                <a:sym typeface="Roboto"/>
              </a:rPr>
              <a:t>Set hyperparameters (learning rate, epochs).</a:t>
            </a:r>
            <a:endParaRPr>
              <a:solidFill>
                <a:schemeClr val="dk1"/>
              </a:solidFill>
              <a:highlight>
                <a:schemeClr val="lt1"/>
              </a:highlight>
              <a:latin typeface="Roboto"/>
              <a:ea typeface="Roboto"/>
              <a:cs typeface="Roboto"/>
              <a:sym typeface="Roboto"/>
            </a:endParaRPr>
          </a:p>
          <a:p>
            <a:pPr indent="-228600" lvl="0" marL="457200" rtl="0" algn="l">
              <a:lnSpc>
                <a:spcPct val="105000"/>
              </a:lnSpc>
              <a:spcBef>
                <a:spcPts val="0"/>
              </a:spcBef>
              <a:spcAft>
                <a:spcPts val="0"/>
              </a:spcAft>
              <a:buClr>
                <a:schemeClr val="dk1"/>
              </a:buClr>
              <a:buSzPts val="1400"/>
              <a:buFont typeface="Roboto"/>
              <a:buNone/>
            </a:pPr>
            <a:r>
              <a:rPr lang="en" sz="1400" u="sng">
                <a:solidFill>
                  <a:schemeClr val="dk1"/>
                </a:solidFill>
                <a:highlight>
                  <a:schemeClr val="lt1"/>
                </a:highlight>
                <a:latin typeface="Roboto"/>
                <a:ea typeface="Roboto"/>
                <a:cs typeface="Roboto"/>
                <a:sym typeface="Roboto"/>
              </a:rPr>
              <a:t>Sigmoid Function:</a:t>
            </a:r>
            <a:endParaRPr sz="1400" u="sng">
              <a:solidFill>
                <a:schemeClr val="dk1"/>
              </a:solidFill>
              <a:highlight>
                <a:schemeClr val="lt1"/>
              </a:highlight>
              <a:latin typeface="Roboto"/>
              <a:ea typeface="Roboto"/>
              <a:cs typeface="Roboto"/>
              <a:sym typeface="Roboto"/>
            </a:endParaRPr>
          </a:p>
          <a:p>
            <a:pPr indent="-317500" lvl="1" marL="914400" rtl="0" algn="l">
              <a:lnSpc>
                <a:spcPct val="105000"/>
              </a:lnSpc>
              <a:spcBef>
                <a:spcPts val="0"/>
              </a:spcBef>
              <a:spcAft>
                <a:spcPts val="0"/>
              </a:spcAft>
              <a:buClr>
                <a:schemeClr val="dk1"/>
              </a:buClr>
              <a:buSzPts val="1400"/>
              <a:buFont typeface="Roboto"/>
              <a:buChar char="●"/>
            </a:pPr>
            <a:r>
              <a:rPr lang="en">
                <a:solidFill>
                  <a:schemeClr val="dk1"/>
                </a:solidFill>
                <a:highlight>
                  <a:schemeClr val="lt1"/>
                </a:highlight>
                <a:latin typeface="Roboto"/>
                <a:ea typeface="Roboto"/>
                <a:cs typeface="Roboto"/>
                <a:sym typeface="Roboto"/>
              </a:rPr>
              <a:t>Define the sigmoid function.</a:t>
            </a:r>
            <a:endParaRPr>
              <a:solidFill>
                <a:schemeClr val="dk1"/>
              </a:solidFill>
              <a:highlight>
                <a:schemeClr val="lt1"/>
              </a:highlight>
              <a:latin typeface="Roboto"/>
              <a:ea typeface="Roboto"/>
              <a:cs typeface="Roboto"/>
              <a:sym typeface="Roboto"/>
            </a:endParaRPr>
          </a:p>
          <a:p>
            <a:pPr indent="-228600" lvl="0" marL="457200" rtl="0" algn="l">
              <a:lnSpc>
                <a:spcPct val="105000"/>
              </a:lnSpc>
              <a:spcBef>
                <a:spcPts val="0"/>
              </a:spcBef>
              <a:spcAft>
                <a:spcPts val="0"/>
              </a:spcAft>
              <a:buClr>
                <a:schemeClr val="dk1"/>
              </a:buClr>
              <a:buSzPts val="1400"/>
              <a:buFont typeface="Roboto"/>
              <a:buNone/>
            </a:pPr>
            <a:r>
              <a:rPr lang="en" sz="1400" u="sng">
                <a:solidFill>
                  <a:schemeClr val="dk1"/>
                </a:solidFill>
                <a:highlight>
                  <a:schemeClr val="lt1"/>
                </a:highlight>
                <a:latin typeface="Roboto"/>
                <a:ea typeface="Roboto"/>
                <a:cs typeface="Roboto"/>
                <a:sym typeface="Roboto"/>
              </a:rPr>
              <a:t>Training:</a:t>
            </a:r>
            <a:endParaRPr sz="1400" u="sng">
              <a:solidFill>
                <a:schemeClr val="dk1"/>
              </a:solidFill>
              <a:highlight>
                <a:schemeClr val="lt1"/>
              </a:highlight>
              <a:latin typeface="Roboto"/>
              <a:ea typeface="Roboto"/>
              <a:cs typeface="Roboto"/>
              <a:sym typeface="Roboto"/>
            </a:endParaRPr>
          </a:p>
          <a:p>
            <a:pPr indent="-317500" lvl="1" marL="914400" rtl="0" algn="l">
              <a:lnSpc>
                <a:spcPct val="105000"/>
              </a:lnSpc>
              <a:spcBef>
                <a:spcPts val="0"/>
              </a:spcBef>
              <a:spcAft>
                <a:spcPts val="0"/>
              </a:spcAft>
              <a:buClr>
                <a:schemeClr val="dk1"/>
              </a:buClr>
              <a:buSzPts val="1400"/>
              <a:buFont typeface="Roboto"/>
              <a:buChar char="●"/>
            </a:pPr>
            <a:r>
              <a:rPr lang="en">
                <a:solidFill>
                  <a:schemeClr val="dk1"/>
                </a:solidFill>
                <a:highlight>
                  <a:schemeClr val="lt1"/>
                </a:highlight>
                <a:latin typeface="Roboto"/>
                <a:ea typeface="Roboto"/>
                <a:cs typeface="Roboto"/>
                <a:sym typeface="Roboto"/>
              </a:rPr>
              <a:t>For each training sample:</a:t>
            </a:r>
            <a:endParaRPr>
              <a:solidFill>
                <a:schemeClr val="dk1"/>
              </a:solidFill>
              <a:highlight>
                <a:schemeClr val="lt1"/>
              </a:highlight>
              <a:latin typeface="Roboto"/>
              <a:ea typeface="Roboto"/>
              <a:cs typeface="Roboto"/>
              <a:sym typeface="Roboto"/>
            </a:endParaRPr>
          </a:p>
          <a:p>
            <a:pPr indent="-317500" lvl="1" marL="914400" rtl="0" algn="l">
              <a:lnSpc>
                <a:spcPct val="105000"/>
              </a:lnSpc>
              <a:spcBef>
                <a:spcPts val="0"/>
              </a:spcBef>
              <a:spcAft>
                <a:spcPts val="0"/>
              </a:spcAft>
              <a:buClr>
                <a:schemeClr val="dk1"/>
              </a:buClr>
              <a:buSzPts val="1400"/>
              <a:buFont typeface="Roboto"/>
              <a:buChar char="●"/>
            </a:pPr>
            <a:r>
              <a:rPr lang="en">
                <a:solidFill>
                  <a:schemeClr val="dk1"/>
                </a:solidFill>
                <a:highlight>
                  <a:schemeClr val="lt1"/>
                </a:highlight>
                <a:latin typeface="Roboto"/>
                <a:ea typeface="Roboto"/>
                <a:cs typeface="Roboto"/>
                <a:sym typeface="Roboto"/>
              </a:rPr>
              <a:t>Calculate predicted probability using the sigmoid function.</a:t>
            </a:r>
            <a:endParaRPr>
              <a:solidFill>
                <a:schemeClr val="dk1"/>
              </a:solidFill>
              <a:highlight>
                <a:schemeClr val="lt1"/>
              </a:highlight>
              <a:latin typeface="Roboto"/>
              <a:ea typeface="Roboto"/>
              <a:cs typeface="Roboto"/>
              <a:sym typeface="Roboto"/>
            </a:endParaRPr>
          </a:p>
          <a:p>
            <a:pPr indent="-317500" lvl="1" marL="914400" rtl="0" algn="l">
              <a:lnSpc>
                <a:spcPct val="105000"/>
              </a:lnSpc>
              <a:spcBef>
                <a:spcPts val="0"/>
              </a:spcBef>
              <a:spcAft>
                <a:spcPts val="0"/>
              </a:spcAft>
              <a:buClr>
                <a:schemeClr val="dk1"/>
              </a:buClr>
              <a:buSzPts val="1400"/>
              <a:buFont typeface="Roboto"/>
              <a:buChar char="●"/>
            </a:pPr>
            <a:r>
              <a:rPr lang="en">
                <a:solidFill>
                  <a:schemeClr val="dk1"/>
                </a:solidFill>
                <a:highlight>
                  <a:schemeClr val="lt1"/>
                </a:highlight>
                <a:latin typeface="Roboto"/>
                <a:ea typeface="Roboto"/>
                <a:cs typeface="Roboto"/>
                <a:sym typeface="Roboto"/>
              </a:rPr>
              <a:t>Compute the error or loss.</a:t>
            </a:r>
            <a:endParaRPr>
              <a:solidFill>
                <a:schemeClr val="dk1"/>
              </a:solidFill>
              <a:highlight>
                <a:schemeClr val="lt1"/>
              </a:highlight>
              <a:latin typeface="Roboto"/>
              <a:ea typeface="Roboto"/>
              <a:cs typeface="Roboto"/>
              <a:sym typeface="Roboto"/>
            </a:endParaRPr>
          </a:p>
          <a:p>
            <a:pPr indent="-317500" lvl="1" marL="914400" rtl="0" algn="l">
              <a:lnSpc>
                <a:spcPct val="105000"/>
              </a:lnSpc>
              <a:spcBef>
                <a:spcPts val="0"/>
              </a:spcBef>
              <a:spcAft>
                <a:spcPts val="0"/>
              </a:spcAft>
              <a:buClr>
                <a:schemeClr val="dk1"/>
              </a:buClr>
              <a:buSzPts val="1400"/>
              <a:buFont typeface="Roboto"/>
              <a:buChar char="●"/>
            </a:pPr>
            <a:r>
              <a:rPr lang="en">
                <a:solidFill>
                  <a:schemeClr val="dk1"/>
                </a:solidFill>
                <a:highlight>
                  <a:schemeClr val="lt1"/>
                </a:highlight>
                <a:latin typeface="Roboto"/>
                <a:ea typeface="Roboto"/>
                <a:cs typeface="Roboto"/>
                <a:sym typeface="Roboto"/>
              </a:rPr>
              <a:t>Update model parameters using gradient descent.</a:t>
            </a:r>
            <a:endParaRPr>
              <a:solidFill>
                <a:schemeClr val="dk1"/>
              </a:solidFill>
              <a:highlight>
                <a:schemeClr val="lt1"/>
              </a:highlight>
              <a:latin typeface="Roboto"/>
              <a:ea typeface="Roboto"/>
              <a:cs typeface="Roboto"/>
              <a:sym typeface="Roboto"/>
            </a:endParaRPr>
          </a:p>
          <a:p>
            <a:pPr indent="-228600" lvl="0" marL="457200" rtl="0" algn="l">
              <a:lnSpc>
                <a:spcPct val="105000"/>
              </a:lnSpc>
              <a:spcBef>
                <a:spcPts val="0"/>
              </a:spcBef>
              <a:spcAft>
                <a:spcPts val="0"/>
              </a:spcAft>
              <a:buClr>
                <a:schemeClr val="dk1"/>
              </a:buClr>
              <a:buSzPts val="1400"/>
              <a:buFont typeface="Roboto"/>
              <a:buNone/>
            </a:pPr>
            <a:r>
              <a:rPr lang="en" sz="1400" u="sng">
                <a:solidFill>
                  <a:schemeClr val="dk1"/>
                </a:solidFill>
                <a:highlight>
                  <a:schemeClr val="lt1"/>
                </a:highlight>
                <a:latin typeface="Roboto"/>
                <a:ea typeface="Roboto"/>
                <a:cs typeface="Roboto"/>
                <a:sym typeface="Roboto"/>
              </a:rPr>
              <a:t>Model Evaluation:</a:t>
            </a:r>
            <a:endParaRPr sz="1400" u="sng">
              <a:solidFill>
                <a:schemeClr val="dk1"/>
              </a:solidFill>
              <a:highlight>
                <a:schemeClr val="lt1"/>
              </a:highlight>
              <a:latin typeface="Roboto"/>
              <a:ea typeface="Roboto"/>
              <a:cs typeface="Roboto"/>
              <a:sym typeface="Roboto"/>
            </a:endParaRPr>
          </a:p>
          <a:p>
            <a:pPr indent="-317500" lvl="1" marL="914400" rtl="0" algn="l">
              <a:lnSpc>
                <a:spcPct val="105000"/>
              </a:lnSpc>
              <a:spcBef>
                <a:spcPts val="0"/>
              </a:spcBef>
              <a:spcAft>
                <a:spcPts val="0"/>
              </a:spcAft>
              <a:buClr>
                <a:schemeClr val="dk1"/>
              </a:buClr>
              <a:buSzPts val="1400"/>
              <a:buFont typeface="Roboto"/>
              <a:buChar char="●"/>
            </a:pPr>
            <a:r>
              <a:rPr lang="en">
                <a:solidFill>
                  <a:schemeClr val="dk1"/>
                </a:solidFill>
                <a:highlight>
                  <a:schemeClr val="lt1"/>
                </a:highlight>
                <a:latin typeface="Roboto"/>
                <a:ea typeface="Roboto"/>
                <a:cs typeface="Roboto"/>
                <a:sym typeface="Roboto"/>
              </a:rPr>
              <a:t>Assess the model's performance on a validation or test dataset.</a:t>
            </a:r>
            <a:endParaRPr>
              <a:solidFill>
                <a:schemeClr val="dk1"/>
              </a:solidFill>
              <a:highlight>
                <a:schemeClr val="lt1"/>
              </a:highlight>
              <a:latin typeface="Roboto"/>
              <a:ea typeface="Roboto"/>
              <a:cs typeface="Roboto"/>
              <a:sym typeface="Roboto"/>
            </a:endParaRPr>
          </a:p>
          <a:p>
            <a:pPr indent="-317500" lvl="1" marL="914400" rtl="0" algn="l">
              <a:lnSpc>
                <a:spcPct val="105000"/>
              </a:lnSpc>
              <a:spcBef>
                <a:spcPts val="0"/>
              </a:spcBef>
              <a:spcAft>
                <a:spcPts val="0"/>
              </a:spcAft>
              <a:buClr>
                <a:schemeClr val="dk1"/>
              </a:buClr>
              <a:buSzPts val="1400"/>
              <a:buFont typeface="Roboto"/>
              <a:buChar char="●"/>
            </a:pPr>
            <a:r>
              <a:rPr lang="en">
                <a:solidFill>
                  <a:schemeClr val="dk1"/>
                </a:solidFill>
                <a:highlight>
                  <a:schemeClr val="lt1"/>
                </a:highlight>
                <a:latin typeface="Roboto"/>
                <a:ea typeface="Roboto"/>
                <a:cs typeface="Roboto"/>
                <a:sym typeface="Roboto"/>
              </a:rPr>
              <a:t>Calculate evaluation metrics.</a:t>
            </a:r>
            <a:endParaRPr>
              <a:solidFill>
                <a:schemeClr val="dk1"/>
              </a:solidFill>
              <a:highlight>
                <a:schemeClr val="lt1"/>
              </a:highlight>
              <a:latin typeface="Roboto"/>
              <a:ea typeface="Roboto"/>
              <a:cs typeface="Roboto"/>
              <a:sym typeface="Roboto"/>
            </a:endParaRPr>
          </a:p>
          <a:p>
            <a:pPr indent="-228600" lvl="0" marL="457200" rtl="0" algn="l">
              <a:lnSpc>
                <a:spcPct val="105000"/>
              </a:lnSpc>
              <a:spcBef>
                <a:spcPts val="0"/>
              </a:spcBef>
              <a:spcAft>
                <a:spcPts val="0"/>
              </a:spcAft>
              <a:buClr>
                <a:schemeClr val="dk1"/>
              </a:buClr>
              <a:buSzPts val="1400"/>
              <a:buFont typeface="Roboto"/>
              <a:buNone/>
            </a:pPr>
            <a:r>
              <a:rPr lang="en" sz="1400" u="sng">
                <a:solidFill>
                  <a:schemeClr val="dk1"/>
                </a:solidFill>
                <a:highlight>
                  <a:schemeClr val="lt1"/>
                </a:highlight>
                <a:latin typeface="Roboto"/>
                <a:ea typeface="Roboto"/>
                <a:cs typeface="Roboto"/>
                <a:sym typeface="Roboto"/>
              </a:rPr>
              <a:t>Prediction:</a:t>
            </a:r>
            <a:endParaRPr sz="1400" u="sng">
              <a:solidFill>
                <a:schemeClr val="dk1"/>
              </a:solidFill>
              <a:highlight>
                <a:schemeClr val="lt1"/>
              </a:highlight>
              <a:latin typeface="Roboto"/>
              <a:ea typeface="Roboto"/>
              <a:cs typeface="Roboto"/>
              <a:sym typeface="Roboto"/>
            </a:endParaRPr>
          </a:p>
          <a:p>
            <a:pPr indent="-317500" lvl="1" marL="914400" rtl="0" algn="l">
              <a:lnSpc>
                <a:spcPct val="105000"/>
              </a:lnSpc>
              <a:spcBef>
                <a:spcPts val="0"/>
              </a:spcBef>
              <a:spcAft>
                <a:spcPts val="0"/>
              </a:spcAft>
              <a:buClr>
                <a:schemeClr val="dk1"/>
              </a:buClr>
              <a:buSzPts val="1400"/>
              <a:buFont typeface="Roboto"/>
              <a:buChar char="●"/>
            </a:pPr>
            <a:r>
              <a:rPr lang="en">
                <a:solidFill>
                  <a:schemeClr val="dk1"/>
                </a:solidFill>
                <a:highlight>
                  <a:schemeClr val="lt1"/>
                </a:highlight>
                <a:latin typeface="Roboto"/>
                <a:ea typeface="Roboto"/>
                <a:cs typeface="Roboto"/>
                <a:sym typeface="Roboto"/>
              </a:rPr>
              <a:t>Use the trained model to make predictions on new data.</a:t>
            </a:r>
            <a:endParaRPr>
              <a:solidFill>
                <a:schemeClr val="dk1"/>
              </a:solidFill>
              <a:highlight>
                <a:schemeClr val="lt1"/>
              </a:highlight>
              <a:latin typeface="Roboto"/>
              <a:ea typeface="Roboto"/>
              <a:cs typeface="Roboto"/>
              <a:sym typeface="Roboto"/>
            </a:endParaRPr>
          </a:p>
          <a:p>
            <a:pPr indent="-228600" lvl="0" marL="457200" rtl="0" algn="l">
              <a:lnSpc>
                <a:spcPct val="105000"/>
              </a:lnSpc>
              <a:spcBef>
                <a:spcPts val="0"/>
              </a:spcBef>
              <a:spcAft>
                <a:spcPts val="0"/>
              </a:spcAft>
              <a:buClr>
                <a:schemeClr val="dk1"/>
              </a:buClr>
              <a:buSzPts val="1400"/>
              <a:buFont typeface="Roboto"/>
              <a:buNone/>
            </a:pPr>
            <a:r>
              <a:rPr lang="en" sz="1400" u="sng">
                <a:solidFill>
                  <a:schemeClr val="dk1"/>
                </a:solidFill>
                <a:highlight>
                  <a:schemeClr val="lt1"/>
                </a:highlight>
                <a:latin typeface="Roboto"/>
                <a:ea typeface="Roboto"/>
                <a:cs typeface="Roboto"/>
                <a:sym typeface="Roboto"/>
              </a:rPr>
              <a:t>Thresholding:</a:t>
            </a:r>
            <a:endParaRPr sz="1400" u="sng">
              <a:solidFill>
                <a:schemeClr val="dk1"/>
              </a:solidFill>
              <a:highlight>
                <a:schemeClr val="lt1"/>
              </a:highlight>
              <a:latin typeface="Roboto"/>
              <a:ea typeface="Roboto"/>
              <a:cs typeface="Roboto"/>
              <a:sym typeface="Roboto"/>
            </a:endParaRPr>
          </a:p>
          <a:p>
            <a:pPr indent="-317500" lvl="1" marL="914400" rtl="0" algn="l">
              <a:lnSpc>
                <a:spcPct val="105000"/>
              </a:lnSpc>
              <a:spcBef>
                <a:spcPts val="0"/>
              </a:spcBef>
              <a:spcAft>
                <a:spcPts val="0"/>
              </a:spcAft>
              <a:buClr>
                <a:schemeClr val="dk1"/>
              </a:buClr>
              <a:buSzPts val="1400"/>
              <a:buFont typeface="Roboto"/>
              <a:buChar char="●"/>
            </a:pPr>
            <a:r>
              <a:rPr lang="en">
                <a:solidFill>
                  <a:schemeClr val="dk1"/>
                </a:solidFill>
                <a:highlight>
                  <a:schemeClr val="lt1"/>
                </a:highlight>
                <a:latin typeface="Roboto"/>
                <a:ea typeface="Roboto"/>
                <a:cs typeface="Roboto"/>
                <a:sym typeface="Roboto"/>
              </a:rPr>
              <a:t>Apply a threshold (usually 0.5) to obtain binary classification results.</a:t>
            </a:r>
            <a:endParaRPr>
              <a:solidFill>
                <a:schemeClr val="dk1"/>
              </a:solidFill>
              <a:highlight>
                <a:schemeClr val="lt1"/>
              </a:highlight>
              <a:latin typeface="Roboto"/>
              <a:ea typeface="Roboto"/>
              <a:cs typeface="Roboto"/>
              <a:sym typeface="Roboto"/>
            </a:endParaRPr>
          </a:p>
          <a:p>
            <a:pPr indent="-228600" lvl="0" marL="457200" rtl="0" algn="l">
              <a:lnSpc>
                <a:spcPct val="105000"/>
              </a:lnSpc>
              <a:spcBef>
                <a:spcPts val="0"/>
              </a:spcBef>
              <a:spcAft>
                <a:spcPts val="0"/>
              </a:spcAft>
              <a:buClr>
                <a:schemeClr val="dk1"/>
              </a:buClr>
              <a:buSzPts val="1400"/>
              <a:buFont typeface="Roboto"/>
              <a:buNone/>
            </a:pPr>
            <a:r>
              <a:rPr lang="en" sz="1400" u="sng">
                <a:solidFill>
                  <a:schemeClr val="dk1"/>
                </a:solidFill>
                <a:highlight>
                  <a:schemeClr val="lt1"/>
                </a:highlight>
                <a:latin typeface="Roboto"/>
                <a:ea typeface="Roboto"/>
                <a:cs typeface="Roboto"/>
                <a:sym typeface="Roboto"/>
              </a:rPr>
              <a:t>Interpretation:</a:t>
            </a:r>
            <a:endParaRPr sz="1400" u="sng">
              <a:solidFill>
                <a:schemeClr val="dk1"/>
              </a:solidFill>
              <a:highlight>
                <a:schemeClr val="lt1"/>
              </a:highlight>
              <a:latin typeface="Roboto"/>
              <a:ea typeface="Roboto"/>
              <a:cs typeface="Roboto"/>
              <a:sym typeface="Roboto"/>
            </a:endParaRPr>
          </a:p>
          <a:p>
            <a:pPr indent="-317500" lvl="1" marL="914400" rtl="0" algn="l">
              <a:lnSpc>
                <a:spcPct val="105000"/>
              </a:lnSpc>
              <a:spcBef>
                <a:spcPts val="0"/>
              </a:spcBef>
              <a:spcAft>
                <a:spcPts val="0"/>
              </a:spcAft>
              <a:buClr>
                <a:schemeClr val="dk1"/>
              </a:buClr>
              <a:buSzPts val="1400"/>
              <a:buFont typeface="Roboto"/>
              <a:buChar char="●"/>
            </a:pPr>
            <a:r>
              <a:rPr lang="en">
                <a:solidFill>
                  <a:schemeClr val="dk1"/>
                </a:solidFill>
                <a:highlight>
                  <a:schemeClr val="lt1"/>
                </a:highlight>
                <a:latin typeface="Roboto"/>
                <a:ea typeface="Roboto"/>
                <a:cs typeface="Roboto"/>
                <a:sym typeface="Roboto"/>
              </a:rPr>
              <a:t>Examine feature weights for model interpretation.</a:t>
            </a:r>
            <a:endParaRPr>
              <a:solidFill>
                <a:schemeClr val="dk1"/>
              </a:solidFill>
              <a:highlight>
                <a:schemeClr val="lt1"/>
              </a:highlight>
              <a:latin typeface="Roboto"/>
              <a:ea typeface="Roboto"/>
              <a:cs typeface="Roboto"/>
              <a:sym typeface="Roboto"/>
            </a:endParaRPr>
          </a:p>
          <a:p>
            <a:pPr indent="-228600" lvl="0" marL="457200" rtl="0" algn="l">
              <a:lnSpc>
                <a:spcPct val="105000"/>
              </a:lnSpc>
              <a:spcBef>
                <a:spcPts val="0"/>
              </a:spcBef>
              <a:spcAft>
                <a:spcPts val="0"/>
              </a:spcAft>
              <a:buClr>
                <a:schemeClr val="dk1"/>
              </a:buClr>
              <a:buSzPts val="1400"/>
              <a:buFont typeface="Roboto"/>
              <a:buNone/>
            </a:pPr>
            <a:r>
              <a:rPr lang="en" sz="1400" u="sng">
                <a:solidFill>
                  <a:schemeClr val="dk1"/>
                </a:solidFill>
                <a:highlight>
                  <a:schemeClr val="lt1"/>
                </a:highlight>
                <a:latin typeface="Roboto"/>
                <a:ea typeface="Roboto"/>
                <a:cs typeface="Roboto"/>
                <a:sym typeface="Roboto"/>
              </a:rPr>
              <a:t>Conclusion:</a:t>
            </a:r>
            <a:endParaRPr sz="1400" u="sng">
              <a:solidFill>
                <a:schemeClr val="dk1"/>
              </a:solidFill>
              <a:highlight>
                <a:schemeClr val="lt1"/>
              </a:highlight>
              <a:latin typeface="Roboto"/>
              <a:ea typeface="Roboto"/>
              <a:cs typeface="Roboto"/>
              <a:sym typeface="Roboto"/>
            </a:endParaRPr>
          </a:p>
          <a:p>
            <a:pPr indent="-317500" lvl="1" marL="914400" rtl="0" algn="l">
              <a:lnSpc>
                <a:spcPct val="105000"/>
              </a:lnSpc>
              <a:spcBef>
                <a:spcPts val="0"/>
              </a:spcBef>
              <a:spcAft>
                <a:spcPts val="0"/>
              </a:spcAft>
              <a:buClr>
                <a:schemeClr val="dk1"/>
              </a:buClr>
              <a:buSzPts val="1400"/>
              <a:buFont typeface="Roboto"/>
              <a:buChar char="●"/>
            </a:pPr>
            <a:r>
              <a:rPr lang="en">
                <a:solidFill>
                  <a:schemeClr val="dk1"/>
                </a:solidFill>
                <a:highlight>
                  <a:schemeClr val="lt1"/>
                </a:highlight>
                <a:latin typeface="Roboto"/>
                <a:ea typeface="Roboto"/>
                <a:cs typeface="Roboto"/>
                <a:sym typeface="Roboto"/>
              </a:rPr>
              <a:t>Apply the model to real-world classification tasks.</a:t>
            </a:r>
            <a:endParaRPr>
              <a:solidFill>
                <a:schemeClr val="dk1"/>
              </a:solidFill>
              <a:highlight>
                <a:schemeClr val="lt1"/>
              </a:highlight>
              <a:latin typeface="Roboto"/>
              <a:ea typeface="Roboto"/>
              <a:cs typeface="Roboto"/>
              <a:sym typeface="Roboto"/>
            </a:endParaRPr>
          </a:p>
          <a:p>
            <a:pPr indent="0" lvl="0" marL="0" rtl="0" algn="l">
              <a:lnSpc>
                <a:spcPct val="105000"/>
              </a:lnSpc>
              <a:spcBef>
                <a:spcPts val="0"/>
              </a:spcBef>
              <a:spcAft>
                <a:spcPts val="1200"/>
              </a:spcAft>
              <a:buNone/>
            </a:pPr>
            <a:r>
              <a:t/>
            </a:r>
            <a:endParaRPr sz="2000">
              <a:solidFill>
                <a:schemeClr val="dk1"/>
              </a:solidFill>
              <a:highlight>
                <a:schemeClr val="lt1"/>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6"/>
          <p:cNvSpPr txBox="1"/>
          <p:nvPr>
            <p:ph type="title"/>
          </p:nvPr>
        </p:nvSpPr>
        <p:spPr>
          <a:xfrm>
            <a:off x="311700" y="131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a:t>
            </a:r>
            <a:endParaRPr/>
          </a:p>
        </p:txBody>
      </p:sp>
      <p:sp>
        <p:nvSpPr>
          <p:cNvPr id="244" name="Google Shape;244;p46"/>
          <p:cNvSpPr txBox="1"/>
          <p:nvPr>
            <p:ph idx="1" type="body"/>
          </p:nvPr>
        </p:nvSpPr>
        <p:spPr>
          <a:xfrm>
            <a:off x="311700" y="7041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400">
                <a:solidFill>
                  <a:schemeClr val="dk1"/>
                </a:solidFill>
                <a:highlight>
                  <a:schemeClr val="lt1"/>
                </a:highlight>
                <a:latin typeface="Roboto"/>
                <a:ea typeface="Roboto"/>
                <a:cs typeface="Roboto"/>
                <a:sym typeface="Roboto"/>
              </a:rPr>
              <a:t>Training Code Explanation:</a:t>
            </a:r>
            <a:endParaRPr sz="1400">
              <a:solidFill>
                <a:schemeClr val="dk1"/>
              </a:solidFill>
              <a:highlight>
                <a:schemeClr val="lt1"/>
              </a:highlight>
              <a:latin typeface="Roboto"/>
              <a:ea typeface="Roboto"/>
              <a:cs typeface="Roboto"/>
              <a:sym typeface="Roboto"/>
            </a:endParaRPr>
          </a:p>
          <a:p>
            <a:pPr indent="0" lvl="0" marL="0" rtl="0" algn="l">
              <a:spcBef>
                <a:spcPts val="1500"/>
              </a:spcBef>
              <a:spcAft>
                <a:spcPts val="0"/>
              </a:spcAft>
              <a:buClr>
                <a:schemeClr val="dk1"/>
              </a:buClr>
              <a:buSzPts val="1100"/>
              <a:buFont typeface="Arial"/>
              <a:buNone/>
            </a:pPr>
            <a:r>
              <a:rPr lang="en" sz="1400">
                <a:solidFill>
                  <a:schemeClr val="dk1"/>
                </a:solidFill>
                <a:highlight>
                  <a:schemeClr val="lt1"/>
                </a:highlight>
                <a:latin typeface="Roboto"/>
                <a:ea typeface="Roboto"/>
                <a:cs typeface="Roboto"/>
                <a:sym typeface="Roboto"/>
              </a:rPr>
              <a:t>The training code for the driver behavior classifier model using Logistic Regression consists of several key steps:</a:t>
            </a:r>
            <a:endParaRPr sz="1400">
              <a:solidFill>
                <a:schemeClr val="dk1"/>
              </a:solidFill>
              <a:highlight>
                <a:schemeClr val="lt1"/>
              </a:highlight>
              <a:latin typeface="Roboto"/>
              <a:ea typeface="Roboto"/>
              <a:cs typeface="Roboto"/>
              <a:sym typeface="Roboto"/>
            </a:endParaRPr>
          </a:p>
          <a:p>
            <a:pPr indent="-228600" lvl="0" marL="457200" rtl="0" algn="l">
              <a:spcBef>
                <a:spcPts val="1500"/>
              </a:spcBef>
              <a:spcAft>
                <a:spcPts val="0"/>
              </a:spcAft>
              <a:buClr>
                <a:schemeClr val="dk1"/>
              </a:buClr>
              <a:buSzPts val="1400"/>
              <a:buFont typeface="Roboto"/>
              <a:buNone/>
            </a:pPr>
            <a:r>
              <a:rPr lang="en" sz="1400">
                <a:solidFill>
                  <a:schemeClr val="dk1"/>
                </a:solidFill>
                <a:highlight>
                  <a:schemeClr val="lt1"/>
                </a:highlight>
                <a:latin typeface="Roboto"/>
                <a:ea typeface="Roboto"/>
                <a:cs typeface="Roboto"/>
                <a:sym typeface="Roboto"/>
              </a:rPr>
              <a:t>Data Preprocessing:</a:t>
            </a:r>
            <a:endParaRPr sz="1400">
              <a:solidFill>
                <a:schemeClr val="dk1"/>
              </a:solidFill>
              <a:highlight>
                <a:schemeClr val="lt1"/>
              </a:highlight>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highlight>
                  <a:schemeClr val="lt1"/>
                </a:highlight>
                <a:latin typeface="Roboto"/>
                <a:ea typeface="Roboto"/>
                <a:cs typeface="Roboto"/>
                <a:sym typeface="Roboto"/>
              </a:rPr>
              <a:t>The initial phase involves loading and preprocessing the training data. Relevant columns, such as time, speed, acceleration, and the target variable (good or bad driving), are selected. Missing data is handled, outliers are addressed, and features are scaled and encoded as needed.</a:t>
            </a:r>
            <a:endParaRPr>
              <a:solidFill>
                <a:schemeClr val="dk1"/>
              </a:solidFill>
              <a:highlight>
                <a:schemeClr val="lt1"/>
              </a:highlight>
              <a:latin typeface="Roboto"/>
              <a:ea typeface="Roboto"/>
              <a:cs typeface="Roboto"/>
              <a:sym typeface="Roboto"/>
            </a:endParaRPr>
          </a:p>
          <a:p>
            <a:pPr indent="0" lvl="0" marL="0" rtl="0" algn="l">
              <a:spcBef>
                <a:spcPts val="1500"/>
              </a:spcBef>
              <a:spcAft>
                <a:spcPts val="1200"/>
              </a:spcAft>
              <a:buNone/>
            </a:pPr>
            <a:r>
              <a:t/>
            </a:r>
            <a:endParaRPr sz="2000">
              <a:solidFill>
                <a:schemeClr val="dk1"/>
              </a:solidFill>
              <a:highlight>
                <a:schemeClr val="lt1"/>
              </a:highlight>
            </a:endParaRPr>
          </a:p>
        </p:txBody>
      </p:sp>
      <p:pic>
        <p:nvPicPr>
          <p:cNvPr id="245" name="Google Shape;245;p46"/>
          <p:cNvPicPr preferRelativeResize="0"/>
          <p:nvPr/>
        </p:nvPicPr>
        <p:blipFill>
          <a:blip r:embed="rId3">
            <a:alphaModFix/>
          </a:blip>
          <a:stretch>
            <a:fillRect/>
          </a:stretch>
        </p:blipFill>
        <p:spPr>
          <a:xfrm>
            <a:off x="1036988" y="3177500"/>
            <a:ext cx="7070037" cy="1966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7"/>
          <p:cNvSpPr txBox="1"/>
          <p:nvPr>
            <p:ph idx="1" type="body"/>
          </p:nvPr>
        </p:nvSpPr>
        <p:spPr>
          <a:xfrm>
            <a:off x="311700" y="292900"/>
            <a:ext cx="8520600" cy="3416400"/>
          </a:xfrm>
          <a:prstGeom prst="rect">
            <a:avLst/>
          </a:prstGeom>
        </p:spPr>
        <p:txBody>
          <a:bodyPr anchorCtr="0" anchor="t" bIns="91425" lIns="91425" spcFirstLastPara="1" rIns="91425" wrap="square" tIns="91425">
            <a:normAutofit/>
          </a:bodyPr>
          <a:lstStyle/>
          <a:p>
            <a:pPr indent="-228600" lvl="0" marL="457200" rtl="0" algn="l">
              <a:spcBef>
                <a:spcPts val="1500"/>
              </a:spcBef>
              <a:spcAft>
                <a:spcPts val="0"/>
              </a:spcAft>
              <a:buClr>
                <a:schemeClr val="dk1"/>
              </a:buClr>
              <a:buSzPts val="1600"/>
              <a:buFont typeface="Roboto"/>
              <a:buNone/>
            </a:pPr>
            <a:r>
              <a:rPr lang="en" sz="1600">
                <a:solidFill>
                  <a:schemeClr val="dk1"/>
                </a:solidFill>
                <a:highlight>
                  <a:schemeClr val="lt1"/>
                </a:highlight>
                <a:latin typeface="Roboto"/>
                <a:ea typeface="Roboto"/>
                <a:cs typeface="Roboto"/>
                <a:sym typeface="Roboto"/>
              </a:rPr>
              <a:t>Data Splitting:</a:t>
            </a:r>
            <a:endParaRPr sz="1600">
              <a:solidFill>
                <a:schemeClr val="dk1"/>
              </a:solidFill>
              <a:highlight>
                <a:schemeClr val="lt1"/>
              </a:highlight>
              <a:latin typeface="Roboto"/>
              <a:ea typeface="Roboto"/>
              <a:cs typeface="Roboto"/>
              <a:sym typeface="Roboto"/>
            </a:endParaRPr>
          </a:p>
          <a:p>
            <a:pPr indent="-330200" lvl="1" marL="914400" rtl="0" algn="l">
              <a:spcBef>
                <a:spcPts val="0"/>
              </a:spcBef>
              <a:spcAft>
                <a:spcPts val="0"/>
              </a:spcAft>
              <a:buClr>
                <a:schemeClr val="dk1"/>
              </a:buClr>
              <a:buSzPts val="1600"/>
              <a:buFont typeface="Roboto"/>
              <a:buChar char="●"/>
            </a:pPr>
            <a:r>
              <a:rPr lang="en" sz="1600">
                <a:solidFill>
                  <a:schemeClr val="dk1"/>
                </a:solidFill>
                <a:highlight>
                  <a:schemeClr val="lt1"/>
                </a:highlight>
                <a:latin typeface="Roboto"/>
                <a:ea typeface="Roboto"/>
                <a:cs typeface="Roboto"/>
                <a:sym typeface="Roboto"/>
              </a:rPr>
              <a:t>The dataset is divided into training and testing subsets to evaluate the model's performance. An 80/20 split is commonly used, with 80% of the data allocated for training and 20% for testing.</a:t>
            </a:r>
            <a:endParaRPr sz="1600">
              <a:solidFill>
                <a:schemeClr val="dk1"/>
              </a:solidFill>
              <a:highlight>
                <a:schemeClr val="lt1"/>
              </a:highlight>
              <a:latin typeface="Roboto"/>
              <a:ea typeface="Roboto"/>
              <a:cs typeface="Roboto"/>
              <a:sym typeface="Roboto"/>
            </a:endParaRPr>
          </a:p>
          <a:p>
            <a:pPr indent="0" lvl="0" marL="0" rtl="0" algn="l">
              <a:spcBef>
                <a:spcPts val="1500"/>
              </a:spcBef>
              <a:spcAft>
                <a:spcPts val="1200"/>
              </a:spcAft>
              <a:buNone/>
            </a:pPr>
            <a:r>
              <a:t/>
            </a:r>
            <a:endParaRPr sz="2200"/>
          </a:p>
        </p:txBody>
      </p:sp>
      <p:pic>
        <p:nvPicPr>
          <p:cNvPr id="251" name="Google Shape;251;p47"/>
          <p:cNvPicPr preferRelativeResize="0"/>
          <p:nvPr/>
        </p:nvPicPr>
        <p:blipFill>
          <a:blip r:embed="rId3">
            <a:alphaModFix/>
          </a:blip>
          <a:stretch>
            <a:fillRect/>
          </a:stretch>
        </p:blipFill>
        <p:spPr>
          <a:xfrm>
            <a:off x="261925" y="2028250"/>
            <a:ext cx="8620125" cy="18669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8"/>
          <p:cNvSpPr txBox="1"/>
          <p:nvPr>
            <p:ph idx="1" type="body"/>
          </p:nvPr>
        </p:nvSpPr>
        <p:spPr>
          <a:xfrm>
            <a:off x="311700" y="144025"/>
            <a:ext cx="8520600" cy="4809000"/>
          </a:xfrm>
          <a:prstGeom prst="rect">
            <a:avLst/>
          </a:prstGeom>
        </p:spPr>
        <p:txBody>
          <a:bodyPr anchorCtr="0" anchor="t" bIns="91425" lIns="91425" spcFirstLastPara="1" rIns="91425" wrap="square" tIns="91425">
            <a:noAutofit/>
          </a:bodyPr>
          <a:lstStyle/>
          <a:p>
            <a:pPr indent="-228600" lvl="0" marL="457200" rtl="0" algn="l">
              <a:spcBef>
                <a:spcPts val="1500"/>
              </a:spcBef>
              <a:spcAft>
                <a:spcPts val="0"/>
              </a:spcAft>
              <a:buClr>
                <a:schemeClr val="dk1"/>
              </a:buClr>
              <a:buSzPts val="1600"/>
              <a:buFont typeface="Roboto"/>
              <a:buNone/>
            </a:pPr>
            <a:r>
              <a:rPr lang="en" sz="1600">
                <a:solidFill>
                  <a:schemeClr val="dk1"/>
                </a:solidFill>
                <a:highlight>
                  <a:schemeClr val="lt1"/>
                </a:highlight>
                <a:latin typeface="Roboto"/>
                <a:ea typeface="Roboto"/>
                <a:cs typeface="Roboto"/>
                <a:sym typeface="Roboto"/>
              </a:rPr>
              <a:t>Model Selection:</a:t>
            </a:r>
            <a:endParaRPr sz="1600">
              <a:solidFill>
                <a:schemeClr val="dk1"/>
              </a:solidFill>
              <a:highlight>
                <a:schemeClr val="lt1"/>
              </a:highlight>
              <a:latin typeface="Roboto"/>
              <a:ea typeface="Roboto"/>
              <a:cs typeface="Roboto"/>
              <a:sym typeface="Roboto"/>
            </a:endParaRPr>
          </a:p>
          <a:p>
            <a:pPr indent="-330200" lvl="1" marL="914400" rtl="0" algn="l">
              <a:spcBef>
                <a:spcPts val="0"/>
              </a:spcBef>
              <a:spcAft>
                <a:spcPts val="0"/>
              </a:spcAft>
              <a:buClr>
                <a:schemeClr val="dk1"/>
              </a:buClr>
              <a:buSzPts val="1600"/>
              <a:buFont typeface="Roboto"/>
              <a:buChar char="●"/>
            </a:pPr>
            <a:r>
              <a:rPr lang="en" sz="1600">
                <a:solidFill>
                  <a:schemeClr val="dk1"/>
                </a:solidFill>
                <a:highlight>
                  <a:schemeClr val="lt1"/>
                </a:highlight>
                <a:latin typeface="Roboto"/>
                <a:ea typeface="Roboto"/>
                <a:cs typeface="Roboto"/>
                <a:sym typeface="Roboto"/>
              </a:rPr>
              <a:t>In this case, Logistic Regression is chosen as the classification algorithm. This algorithm is appropriate for binary classification, making it suitable for distinguishing between "good" and "bad" driver behavior.</a:t>
            </a:r>
            <a:endParaRPr sz="1600">
              <a:solidFill>
                <a:schemeClr val="dk1"/>
              </a:solidFill>
              <a:highlight>
                <a:schemeClr val="lt1"/>
              </a:highlight>
              <a:latin typeface="Roboto"/>
              <a:ea typeface="Roboto"/>
              <a:cs typeface="Roboto"/>
              <a:sym typeface="Roboto"/>
            </a:endParaRPr>
          </a:p>
          <a:p>
            <a:pPr indent="-228600" lvl="0" marL="457200" rtl="0" algn="l">
              <a:spcBef>
                <a:spcPts val="0"/>
              </a:spcBef>
              <a:spcAft>
                <a:spcPts val="0"/>
              </a:spcAft>
              <a:buClr>
                <a:schemeClr val="dk1"/>
              </a:buClr>
              <a:buSzPts val="1600"/>
              <a:buFont typeface="Roboto"/>
              <a:buNone/>
            </a:pPr>
            <a:r>
              <a:rPr lang="en" sz="1600">
                <a:solidFill>
                  <a:schemeClr val="dk1"/>
                </a:solidFill>
                <a:highlight>
                  <a:schemeClr val="lt1"/>
                </a:highlight>
                <a:latin typeface="Roboto"/>
                <a:ea typeface="Roboto"/>
                <a:cs typeface="Roboto"/>
                <a:sym typeface="Roboto"/>
              </a:rPr>
              <a:t>Model Training:</a:t>
            </a:r>
            <a:endParaRPr sz="1600">
              <a:solidFill>
                <a:schemeClr val="dk1"/>
              </a:solidFill>
              <a:highlight>
                <a:schemeClr val="lt1"/>
              </a:highlight>
              <a:latin typeface="Roboto"/>
              <a:ea typeface="Roboto"/>
              <a:cs typeface="Roboto"/>
              <a:sym typeface="Roboto"/>
            </a:endParaRPr>
          </a:p>
          <a:p>
            <a:pPr indent="-330200" lvl="1" marL="914400" rtl="0" algn="l">
              <a:spcBef>
                <a:spcPts val="0"/>
              </a:spcBef>
              <a:spcAft>
                <a:spcPts val="0"/>
              </a:spcAft>
              <a:buClr>
                <a:schemeClr val="dk1"/>
              </a:buClr>
              <a:buSzPts val="1600"/>
              <a:buFont typeface="Roboto"/>
              <a:buChar char="●"/>
            </a:pPr>
            <a:r>
              <a:rPr lang="en" sz="1600">
                <a:solidFill>
                  <a:schemeClr val="dk1"/>
                </a:solidFill>
                <a:highlight>
                  <a:schemeClr val="lt1"/>
                </a:highlight>
                <a:latin typeface="Roboto"/>
                <a:ea typeface="Roboto"/>
                <a:cs typeface="Roboto"/>
                <a:sym typeface="Roboto"/>
              </a:rPr>
              <a:t>The selected model is trained using the training dataset. During training, the model learns to adjust its parameters (weights and bias) to minimize the difference between its predictions and the true target labels. This is achieved through gradient descent and backpropagation.</a:t>
            </a:r>
            <a:endParaRPr sz="1600">
              <a:solidFill>
                <a:schemeClr val="dk1"/>
              </a:solidFill>
              <a:highlight>
                <a:schemeClr val="lt1"/>
              </a:highlight>
              <a:latin typeface="Roboto"/>
              <a:ea typeface="Roboto"/>
              <a:cs typeface="Roboto"/>
              <a:sym typeface="Roboto"/>
            </a:endParaRPr>
          </a:p>
          <a:p>
            <a:pPr indent="-228600" lvl="0" marL="457200" rtl="0" algn="l">
              <a:spcBef>
                <a:spcPts val="0"/>
              </a:spcBef>
              <a:spcAft>
                <a:spcPts val="0"/>
              </a:spcAft>
              <a:buClr>
                <a:schemeClr val="dk1"/>
              </a:buClr>
              <a:buSzPts val="1600"/>
              <a:buFont typeface="Roboto"/>
              <a:buNone/>
            </a:pPr>
            <a:r>
              <a:rPr lang="en" sz="1600">
                <a:solidFill>
                  <a:schemeClr val="dk1"/>
                </a:solidFill>
                <a:highlight>
                  <a:schemeClr val="lt1"/>
                </a:highlight>
                <a:latin typeface="Roboto"/>
                <a:ea typeface="Roboto"/>
                <a:cs typeface="Roboto"/>
                <a:sym typeface="Roboto"/>
              </a:rPr>
              <a:t>Model Evaluation:</a:t>
            </a:r>
            <a:endParaRPr sz="1600">
              <a:solidFill>
                <a:schemeClr val="dk1"/>
              </a:solidFill>
              <a:highlight>
                <a:schemeClr val="lt1"/>
              </a:highlight>
              <a:latin typeface="Roboto"/>
              <a:ea typeface="Roboto"/>
              <a:cs typeface="Roboto"/>
              <a:sym typeface="Roboto"/>
            </a:endParaRPr>
          </a:p>
          <a:p>
            <a:pPr indent="-330200" lvl="1" marL="914400" rtl="0" algn="l">
              <a:spcBef>
                <a:spcPts val="0"/>
              </a:spcBef>
              <a:spcAft>
                <a:spcPts val="0"/>
              </a:spcAft>
              <a:buClr>
                <a:schemeClr val="dk1"/>
              </a:buClr>
              <a:buSzPts val="1600"/>
              <a:buFont typeface="Roboto"/>
              <a:buChar char="●"/>
            </a:pPr>
            <a:r>
              <a:rPr lang="en" sz="1600">
                <a:solidFill>
                  <a:schemeClr val="dk1"/>
                </a:solidFill>
                <a:highlight>
                  <a:schemeClr val="lt1"/>
                </a:highlight>
                <a:latin typeface="Roboto"/>
                <a:ea typeface="Roboto"/>
                <a:cs typeface="Roboto"/>
                <a:sym typeface="Roboto"/>
              </a:rPr>
              <a:t>The trained model is evaluated using the testing dataset. Various evaluation metrics, such as accuracy, precision, recall, and the confusion matrix, are computed to assess the model's effectiveness in classifying driver behavior.</a:t>
            </a:r>
            <a:endParaRPr sz="1600">
              <a:solidFill>
                <a:schemeClr val="dk1"/>
              </a:solidFill>
              <a:highlight>
                <a:schemeClr val="lt1"/>
              </a:highlight>
              <a:latin typeface="Roboto"/>
              <a:ea typeface="Roboto"/>
              <a:cs typeface="Roboto"/>
              <a:sym typeface="Roboto"/>
            </a:endParaRPr>
          </a:p>
          <a:p>
            <a:pPr indent="0" lvl="0" marL="0" rtl="0" algn="l">
              <a:spcBef>
                <a:spcPts val="1500"/>
              </a:spcBef>
              <a:spcAft>
                <a:spcPts val="1200"/>
              </a:spcAft>
              <a:buNone/>
            </a:pPr>
            <a:r>
              <a:t/>
            </a:r>
            <a:endParaRPr sz="22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49"/>
          <p:cNvPicPr preferRelativeResize="0"/>
          <p:nvPr/>
        </p:nvPicPr>
        <p:blipFill>
          <a:blip r:embed="rId3">
            <a:alphaModFix/>
          </a:blip>
          <a:stretch>
            <a:fillRect/>
          </a:stretch>
        </p:blipFill>
        <p:spPr>
          <a:xfrm>
            <a:off x="267625" y="456038"/>
            <a:ext cx="8608750" cy="42314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a:t>
            </a:r>
            <a:endParaRPr/>
          </a:p>
        </p:txBody>
      </p:sp>
      <p:pic>
        <p:nvPicPr>
          <p:cNvPr id="267" name="Google Shape;267;p50"/>
          <p:cNvPicPr preferRelativeResize="0"/>
          <p:nvPr/>
        </p:nvPicPr>
        <p:blipFill>
          <a:blip r:embed="rId3">
            <a:alphaModFix/>
          </a:blip>
          <a:stretch>
            <a:fillRect/>
          </a:stretch>
        </p:blipFill>
        <p:spPr>
          <a:xfrm>
            <a:off x="152400" y="1170125"/>
            <a:ext cx="8839199" cy="419044"/>
          </a:xfrm>
          <a:prstGeom prst="rect">
            <a:avLst/>
          </a:prstGeom>
          <a:noFill/>
          <a:ln>
            <a:noFill/>
          </a:ln>
        </p:spPr>
      </p:pic>
      <p:sp>
        <p:nvSpPr>
          <p:cNvPr id="268" name="Google Shape;268;p50"/>
          <p:cNvSpPr txBox="1"/>
          <p:nvPr>
            <p:ph type="title"/>
          </p:nvPr>
        </p:nvSpPr>
        <p:spPr>
          <a:xfrm>
            <a:off x="311700" y="1741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GUI - Interface</a:t>
            </a:r>
            <a:endParaRPr/>
          </a:p>
        </p:txBody>
      </p:sp>
      <p:pic>
        <p:nvPicPr>
          <p:cNvPr id="269" name="Google Shape;269;p50"/>
          <p:cNvPicPr preferRelativeResize="0"/>
          <p:nvPr/>
        </p:nvPicPr>
        <p:blipFill>
          <a:blip r:embed="rId4">
            <a:alphaModFix/>
          </a:blip>
          <a:stretch>
            <a:fillRect/>
          </a:stretch>
        </p:blipFill>
        <p:spPr>
          <a:xfrm>
            <a:off x="1519238" y="2314275"/>
            <a:ext cx="6105525" cy="15906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51"/>
          <p:cNvSpPr txBox="1"/>
          <p:nvPr>
            <p:ph idx="1" type="body"/>
          </p:nvPr>
        </p:nvSpPr>
        <p:spPr>
          <a:xfrm>
            <a:off x="311700" y="72200"/>
            <a:ext cx="8520600" cy="3416400"/>
          </a:xfrm>
          <a:prstGeom prst="rect">
            <a:avLst/>
          </a:prstGeom>
        </p:spPr>
        <p:txBody>
          <a:bodyPr anchorCtr="0" anchor="t" bIns="91425" lIns="91425" spcFirstLastPara="1" rIns="91425" wrap="square" tIns="91425">
            <a:normAutofit/>
          </a:bodyPr>
          <a:lstStyle/>
          <a:p>
            <a:pPr indent="-228600" lvl="0" marL="457200" rtl="0" algn="l">
              <a:spcBef>
                <a:spcPts val="1500"/>
              </a:spcBef>
              <a:spcAft>
                <a:spcPts val="0"/>
              </a:spcAft>
              <a:buClr>
                <a:schemeClr val="dk1"/>
              </a:buClr>
              <a:buSzPts val="1200"/>
              <a:buFont typeface="Roboto"/>
              <a:buNone/>
            </a:pPr>
            <a:r>
              <a:rPr lang="en" sz="1200">
                <a:solidFill>
                  <a:schemeClr val="dk1"/>
                </a:solidFill>
                <a:highlight>
                  <a:schemeClr val="lt1"/>
                </a:highlight>
                <a:latin typeface="Roboto"/>
                <a:ea typeface="Roboto"/>
                <a:cs typeface="Roboto"/>
                <a:sym typeface="Roboto"/>
              </a:rPr>
              <a:t>File Import:</a:t>
            </a:r>
            <a:endParaRPr sz="1200">
              <a:solidFill>
                <a:schemeClr val="dk1"/>
              </a:solidFill>
              <a:highlight>
                <a:schemeClr val="lt1"/>
              </a:highlight>
              <a:latin typeface="Roboto"/>
              <a:ea typeface="Roboto"/>
              <a:cs typeface="Roboto"/>
              <a:sym typeface="Roboto"/>
            </a:endParaRPr>
          </a:p>
          <a:p>
            <a:pPr indent="-304800" lvl="1" marL="914400" rtl="0" algn="l">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Users can interact with the GUI to select and import their own CSV files containing driving data. This step allows customization and real-world application of the model.</a:t>
            </a:r>
            <a:endParaRPr sz="1200">
              <a:solidFill>
                <a:schemeClr val="dk1"/>
              </a:solidFill>
              <a:highlight>
                <a:schemeClr val="lt1"/>
              </a:highlight>
              <a:latin typeface="Roboto"/>
              <a:ea typeface="Roboto"/>
              <a:cs typeface="Roboto"/>
              <a:sym typeface="Roboto"/>
            </a:endParaRPr>
          </a:p>
          <a:p>
            <a:pPr indent="-228600" lvl="0" marL="457200" rtl="0" algn="l">
              <a:spcBef>
                <a:spcPts val="0"/>
              </a:spcBef>
              <a:spcAft>
                <a:spcPts val="0"/>
              </a:spcAft>
              <a:buClr>
                <a:schemeClr val="dk1"/>
              </a:buClr>
              <a:buSzPts val="1200"/>
              <a:buFont typeface="Roboto"/>
              <a:buNone/>
            </a:pPr>
            <a:r>
              <a:rPr lang="en" sz="1200">
                <a:solidFill>
                  <a:schemeClr val="dk1"/>
                </a:solidFill>
                <a:highlight>
                  <a:schemeClr val="lt1"/>
                </a:highlight>
                <a:latin typeface="Roboto"/>
                <a:ea typeface="Roboto"/>
                <a:cs typeface="Roboto"/>
                <a:sym typeface="Roboto"/>
              </a:rPr>
              <a:t>Percentage Display:</a:t>
            </a:r>
            <a:endParaRPr sz="1200">
              <a:solidFill>
                <a:schemeClr val="dk1"/>
              </a:solidFill>
              <a:highlight>
                <a:schemeClr val="lt1"/>
              </a:highlight>
              <a:latin typeface="Roboto"/>
              <a:ea typeface="Roboto"/>
              <a:cs typeface="Roboto"/>
              <a:sym typeface="Roboto"/>
            </a:endParaRPr>
          </a:p>
          <a:p>
            <a:pPr indent="-304800" lvl="1" marL="914400" rtl="0" algn="l">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The GUI displays the percentage of "good" and "bad" driving behavior based on the input data and the trained Logistic Regression model. This information is presented to users in a clear and understandable manner.</a:t>
            </a:r>
            <a:endParaRPr sz="1200">
              <a:solidFill>
                <a:schemeClr val="dk1"/>
              </a:solidFill>
              <a:highlight>
                <a:schemeClr val="lt1"/>
              </a:highlight>
              <a:latin typeface="Roboto"/>
              <a:ea typeface="Roboto"/>
              <a:cs typeface="Roboto"/>
              <a:sym typeface="Roboto"/>
            </a:endParaRPr>
          </a:p>
          <a:p>
            <a:pPr indent="-228600" lvl="0" marL="457200" rtl="0" algn="l">
              <a:spcBef>
                <a:spcPts val="0"/>
              </a:spcBef>
              <a:spcAft>
                <a:spcPts val="0"/>
              </a:spcAft>
              <a:buClr>
                <a:schemeClr val="dk1"/>
              </a:buClr>
              <a:buSzPts val="1200"/>
              <a:buFont typeface="Roboto"/>
              <a:buNone/>
            </a:pPr>
            <a:r>
              <a:t/>
            </a:r>
            <a:endParaRPr sz="1200">
              <a:solidFill>
                <a:schemeClr val="dk1"/>
              </a:solidFill>
              <a:highlight>
                <a:schemeClr val="lt1"/>
              </a:highlight>
              <a:latin typeface="Roboto"/>
              <a:ea typeface="Roboto"/>
              <a:cs typeface="Roboto"/>
              <a:sym typeface="Roboto"/>
            </a:endParaRPr>
          </a:p>
          <a:p>
            <a:pPr indent="0" lvl="0" marL="0" rtl="0" algn="l">
              <a:spcBef>
                <a:spcPts val="1500"/>
              </a:spcBef>
              <a:spcAft>
                <a:spcPts val="1200"/>
              </a:spcAft>
              <a:buNone/>
            </a:pPr>
            <a:r>
              <a:t/>
            </a:r>
            <a:endParaRPr>
              <a:solidFill>
                <a:schemeClr val="dk1"/>
              </a:solidFill>
              <a:highlight>
                <a:schemeClr val="lt1"/>
              </a:highlight>
            </a:endParaRPr>
          </a:p>
        </p:txBody>
      </p:sp>
      <p:pic>
        <p:nvPicPr>
          <p:cNvPr id="275" name="Google Shape;275;p51"/>
          <p:cNvPicPr preferRelativeResize="0"/>
          <p:nvPr/>
        </p:nvPicPr>
        <p:blipFill>
          <a:blip r:embed="rId3">
            <a:alphaModFix/>
          </a:blip>
          <a:stretch>
            <a:fillRect/>
          </a:stretch>
        </p:blipFill>
        <p:spPr>
          <a:xfrm>
            <a:off x="1856975" y="1776328"/>
            <a:ext cx="5430051" cy="2793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a:t>
            </a:r>
            <a:endParaRPr/>
          </a:p>
        </p:txBody>
      </p:sp>
      <p:pic>
        <p:nvPicPr>
          <p:cNvPr id="73" name="Google Shape;73;p16"/>
          <p:cNvPicPr preferRelativeResize="0"/>
          <p:nvPr/>
        </p:nvPicPr>
        <p:blipFill>
          <a:blip r:embed="rId3">
            <a:alphaModFix/>
          </a:blip>
          <a:stretch>
            <a:fillRect/>
          </a:stretch>
        </p:blipFill>
        <p:spPr>
          <a:xfrm>
            <a:off x="311700" y="1017725"/>
            <a:ext cx="8621614" cy="412577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52"/>
          <p:cNvPicPr preferRelativeResize="0"/>
          <p:nvPr/>
        </p:nvPicPr>
        <p:blipFill>
          <a:blip r:embed="rId3">
            <a:alphaModFix/>
          </a:blip>
          <a:stretch>
            <a:fillRect/>
          </a:stretch>
        </p:blipFill>
        <p:spPr>
          <a:xfrm>
            <a:off x="300025" y="838200"/>
            <a:ext cx="8543925" cy="34671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a:t>
            </a:r>
            <a:endParaRPr/>
          </a:p>
        </p:txBody>
      </p:sp>
      <p:pic>
        <p:nvPicPr>
          <p:cNvPr id="286" name="Google Shape;286;p53"/>
          <p:cNvPicPr preferRelativeResize="0"/>
          <p:nvPr/>
        </p:nvPicPr>
        <p:blipFill>
          <a:blip r:embed="rId3">
            <a:alphaModFix/>
          </a:blip>
          <a:stretch>
            <a:fillRect/>
          </a:stretch>
        </p:blipFill>
        <p:spPr>
          <a:xfrm>
            <a:off x="2109788" y="962025"/>
            <a:ext cx="4924425" cy="32194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pic>
        <p:nvPicPr>
          <p:cNvPr id="291" name="Google Shape;291;p54"/>
          <p:cNvPicPr preferRelativeResize="0"/>
          <p:nvPr/>
        </p:nvPicPr>
        <p:blipFill>
          <a:blip r:embed="rId3">
            <a:alphaModFix/>
          </a:blip>
          <a:stretch>
            <a:fillRect/>
          </a:stretch>
        </p:blipFill>
        <p:spPr>
          <a:xfrm>
            <a:off x="953250" y="152400"/>
            <a:ext cx="7237489" cy="48387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id="296" name="Google Shape;296;p55"/>
          <p:cNvPicPr preferRelativeResize="0"/>
          <p:nvPr/>
        </p:nvPicPr>
        <p:blipFill>
          <a:blip r:embed="rId3">
            <a:alphaModFix/>
          </a:blip>
          <a:stretch>
            <a:fillRect/>
          </a:stretch>
        </p:blipFill>
        <p:spPr>
          <a:xfrm>
            <a:off x="2301213" y="152400"/>
            <a:ext cx="4541586" cy="48386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a:t>
            </a:r>
            <a:endParaRPr/>
          </a:p>
        </p:txBody>
      </p:sp>
      <p:pic>
        <p:nvPicPr>
          <p:cNvPr id="79" name="Google Shape;79;p17"/>
          <p:cNvPicPr preferRelativeResize="0"/>
          <p:nvPr/>
        </p:nvPicPr>
        <p:blipFill>
          <a:blip r:embed="rId3">
            <a:alphaModFix/>
          </a:blip>
          <a:stretch>
            <a:fillRect/>
          </a:stretch>
        </p:blipFill>
        <p:spPr>
          <a:xfrm>
            <a:off x="407950" y="1017725"/>
            <a:ext cx="5878549" cy="3961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6001" lvl="0" marL="457200" rtl="0" algn="l">
              <a:lnSpc>
                <a:spcPct val="105000"/>
              </a:lnSpc>
              <a:spcBef>
                <a:spcPts val="0"/>
              </a:spcBef>
              <a:spcAft>
                <a:spcPts val="0"/>
              </a:spcAft>
              <a:buClr>
                <a:schemeClr val="dk1"/>
              </a:buClr>
              <a:buSzPts val="1849"/>
              <a:buFont typeface="Roboto"/>
              <a:buChar char="●"/>
            </a:pPr>
            <a:r>
              <a:rPr lang="en" sz="1848">
                <a:solidFill>
                  <a:schemeClr val="dk1"/>
                </a:solidFill>
                <a:highlight>
                  <a:schemeClr val="lt1"/>
                </a:highlight>
                <a:latin typeface="Roboto"/>
                <a:ea typeface="Roboto"/>
                <a:cs typeface="Roboto"/>
                <a:sym typeface="Roboto"/>
              </a:rPr>
              <a:t>The provided Python script performs data preprocessing on a GPS dataset contained in a CSV file. </a:t>
            </a:r>
            <a:endParaRPr sz="1848">
              <a:solidFill>
                <a:schemeClr val="dk1"/>
              </a:solidFill>
              <a:highlight>
                <a:schemeClr val="lt1"/>
              </a:highlight>
              <a:latin typeface="Roboto"/>
              <a:ea typeface="Roboto"/>
              <a:cs typeface="Roboto"/>
              <a:sym typeface="Roboto"/>
            </a:endParaRPr>
          </a:p>
          <a:p>
            <a:pPr indent="-346001" lvl="0" marL="457200" rtl="0" algn="l">
              <a:lnSpc>
                <a:spcPct val="105000"/>
              </a:lnSpc>
              <a:spcBef>
                <a:spcPts val="0"/>
              </a:spcBef>
              <a:spcAft>
                <a:spcPts val="0"/>
              </a:spcAft>
              <a:buClr>
                <a:schemeClr val="dk1"/>
              </a:buClr>
              <a:buSzPts val="1849"/>
              <a:buFont typeface="Roboto"/>
              <a:buChar char="●"/>
            </a:pPr>
            <a:r>
              <a:rPr lang="en" sz="1848">
                <a:solidFill>
                  <a:schemeClr val="dk1"/>
                </a:solidFill>
                <a:highlight>
                  <a:schemeClr val="lt1"/>
                </a:highlight>
                <a:latin typeface="Roboto"/>
                <a:ea typeface="Roboto"/>
                <a:cs typeface="Roboto"/>
                <a:sym typeface="Roboto"/>
              </a:rPr>
              <a:t>It starts by importing the necessary libraries, including pandas for data manipulation and matplotlib for data visualization. </a:t>
            </a:r>
            <a:endParaRPr sz="1848">
              <a:solidFill>
                <a:schemeClr val="dk1"/>
              </a:solidFill>
              <a:highlight>
                <a:schemeClr val="lt1"/>
              </a:highlight>
              <a:latin typeface="Roboto"/>
              <a:ea typeface="Roboto"/>
              <a:cs typeface="Roboto"/>
              <a:sym typeface="Roboto"/>
            </a:endParaRPr>
          </a:p>
          <a:p>
            <a:pPr indent="-346001" lvl="0" marL="457200" rtl="0" algn="l">
              <a:lnSpc>
                <a:spcPct val="105000"/>
              </a:lnSpc>
              <a:spcBef>
                <a:spcPts val="0"/>
              </a:spcBef>
              <a:spcAft>
                <a:spcPts val="0"/>
              </a:spcAft>
              <a:buClr>
                <a:schemeClr val="dk1"/>
              </a:buClr>
              <a:buSzPts val="1849"/>
              <a:buFont typeface="Roboto"/>
              <a:buChar char="●"/>
            </a:pPr>
            <a:r>
              <a:rPr lang="en" sz="1848">
                <a:solidFill>
                  <a:schemeClr val="dk1"/>
                </a:solidFill>
                <a:highlight>
                  <a:schemeClr val="lt1"/>
                </a:highlight>
                <a:latin typeface="Roboto"/>
                <a:ea typeface="Roboto"/>
                <a:cs typeface="Roboto"/>
                <a:sym typeface="Roboto"/>
              </a:rPr>
              <a:t>The script then loads the CSV data, converting a Unix timestamp column to a datetime format and sorting the DataFrame by timestamp. </a:t>
            </a:r>
            <a:endParaRPr sz="1848">
              <a:solidFill>
                <a:schemeClr val="dk1"/>
              </a:solidFill>
              <a:highlight>
                <a:schemeClr val="lt1"/>
              </a:highlight>
              <a:latin typeface="Roboto"/>
              <a:ea typeface="Roboto"/>
              <a:cs typeface="Roboto"/>
              <a:sym typeface="Roboto"/>
            </a:endParaRPr>
          </a:p>
          <a:p>
            <a:pPr indent="-346001" lvl="0" marL="457200" rtl="0" algn="l">
              <a:lnSpc>
                <a:spcPct val="105000"/>
              </a:lnSpc>
              <a:spcBef>
                <a:spcPts val="0"/>
              </a:spcBef>
              <a:spcAft>
                <a:spcPts val="0"/>
              </a:spcAft>
              <a:buClr>
                <a:schemeClr val="dk1"/>
              </a:buClr>
              <a:buSzPts val="1849"/>
              <a:buFont typeface="Roboto"/>
              <a:buChar char="●"/>
            </a:pPr>
            <a:r>
              <a:rPr lang="en" sz="1848">
                <a:solidFill>
                  <a:schemeClr val="dk1"/>
                </a:solidFill>
                <a:highlight>
                  <a:schemeClr val="lt1"/>
                </a:highlight>
                <a:latin typeface="Roboto"/>
                <a:ea typeface="Roboto"/>
                <a:cs typeface="Roboto"/>
                <a:sym typeface="Roboto"/>
              </a:rPr>
              <a:t>Next, it calculates the time in seconds relative to the first timestamp and computes the acceleration in meters per second squared. </a:t>
            </a:r>
            <a:endParaRPr sz="1848">
              <a:solidFill>
                <a:schemeClr val="dk1"/>
              </a:solidFill>
              <a:highlight>
                <a:schemeClr val="lt1"/>
              </a:highlight>
              <a:latin typeface="Roboto"/>
              <a:ea typeface="Roboto"/>
              <a:cs typeface="Roboto"/>
              <a:sym typeface="Roboto"/>
            </a:endParaRPr>
          </a:p>
          <a:p>
            <a:pPr indent="-346001" lvl="0" marL="457200" rtl="0" algn="l">
              <a:lnSpc>
                <a:spcPct val="105000"/>
              </a:lnSpc>
              <a:spcBef>
                <a:spcPts val="0"/>
              </a:spcBef>
              <a:spcAft>
                <a:spcPts val="0"/>
              </a:spcAft>
              <a:buClr>
                <a:schemeClr val="dk1"/>
              </a:buClr>
              <a:buSzPts val="1849"/>
              <a:buFont typeface="Roboto"/>
              <a:buChar char="●"/>
            </a:pPr>
            <a:r>
              <a:rPr lang="en" sz="1848">
                <a:solidFill>
                  <a:schemeClr val="dk1"/>
                </a:solidFill>
                <a:highlight>
                  <a:schemeClr val="lt1"/>
                </a:highlight>
                <a:latin typeface="Roboto"/>
                <a:ea typeface="Roboto"/>
                <a:cs typeface="Roboto"/>
                <a:sym typeface="Roboto"/>
              </a:rPr>
              <a:t>The processed data is stored in a new DataFrame and saved to a separate CSV file.</a:t>
            </a:r>
            <a:endParaRPr sz="1848">
              <a:solidFill>
                <a:schemeClr val="dk1"/>
              </a:solidFill>
              <a:highlight>
                <a:schemeClr val="lt1"/>
              </a:highlight>
              <a:latin typeface="Roboto"/>
              <a:ea typeface="Roboto"/>
              <a:cs typeface="Roboto"/>
              <a:sym typeface="Roboto"/>
            </a:endParaRPr>
          </a:p>
          <a:p>
            <a:pPr indent="0" lvl="0" marL="0" rtl="0" algn="l">
              <a:lnSpc>
                <a:spcPct val="105000"/>
              </a:lnSpc>
              <a:spcBef>
                <a:spcPts val="1500"/>
              </a:spcBef>
              <a:spcAft>
                <a:spcPts val="0"/>
              </a:spcAft>
              <a:buClr>
                <a:schemeClr val="dk1"/>
              </a:buClr>
              <a:buSzPts val="688"/>
              <a:buFont typeface="Arial"/>
              <a:buNone/>
            </a:pPr>
            <a:r>
              <a:t/>
            </a:r>
            <a:endParaRPr sz="1848">
              <a:solidFill>
                <a:schemeClr val="dk1"/>
              </a:solidFill>
              <a:highlight>
                <a:schemeClr val="lt1"/>
              </a:highlight>
              <a:latin typeface="Roboto"/>
              <a:ea typeface="Roboto"/>
              <a:cs typeface="Roboto"/>
              <a:sym typeface="Roboto"/>
            </a:endParaRPr>
          </a:p>
          <a:p>
            <a:pPr indent="0" lvl="0" marL="0" rtl="0" algn="l">
              <a:lnSpc>
                <a:spcPct val="105000"/>
              </a:lnSpc>
              <a:spcBef>
                <a:spcPts val="1500"/>
              </a:spcBef>
              <a:spcAft>
                <a:spcPts val="0"/>
              </a:spcAft>
              <a:buSzPts val="688"/>
              <a:buNone/>
            </a:pPr>
            <a:r>
              <a:t/>
            </a:r>
            <a:endParaRPr sz="1437">
              <a:solidFill>
                <a:schemeClr val="dk1"/>
              </a:solidFill>
              <a:highlight>
                <a:schemeClr val="lt1"/>
              </a:highlight>
              <a:latin typeface="Roboto"/>
              <a:ea typeface="Roboto"/>
              <a:cs typeface="Roboto"/>
              <a:sym typeface="Roboto"/>
            </a:endParaRPr>
          </a:p>
          <a:p>
            <a:pPr indent="0" lvl="0" marL="0" rtl="0" algn="l">
              <a:lnSpc>
                <a:spcPct val="105000"/>
              </a:lnSpc>
              <a:spcBef>
                <a:spcPts val="1500"/>
              </a:spcBef>
              <a:spcAft>
                <a:spcPts val="0"/>
              </a:spcAft>
              <a:buSzPts val="688"/>
              <a:buNone/>
            </a:pPr>
            <a:r>
              <a:rPr lang="en" sz="1250">
                <a:solidFill>
                  <a:srgbClr val="D1D5DB"/>
                </a:solidFill>
                <a:highlight>
                  <a:srgbClr val="444654"/>
                </a:highlight>
                <a:latin typeface="Roboto"/>
                <a:ea typeface="Roboto"/>
                <a:cs typeface="Roboto"/>
                <a:sym typeface="Roboto"/>
              </a:rPr>
              <a:t>	</a:t>
            </a:r>
            <a:endParaRPr sz="1250">
              <a:solidFill>
                <a:srgbClr val="D1D5DB"/>
              </a:solidFill>
              <a:highlight>
                <a:srgbClr val="444654"/>
              </a:highlight>
              <a:latin typeface="Roboto"/>
              <a:ea typeface="Roboto"/>
              <a:cs typeface="Roboto"/>
              <a:sym typeface="Roboto"/>
            </a:endParaRPr>
          </a:p>
          <a:p>
            <a:pPr indent="0" lvl="0" marL="0" rtl="0" algn="l">
              <a:lnSpc>
                <a:spcPct val="105000"/>
              </a:lnSpc>
              <a:spcBef>
                <a:spcPts val="1500"/>
              </a:spcBef>
              <a:spcAft>
                <a:spcPts val="1200"/>
              </a:spcAft>
              <a:buSzPts val="688"/>
              <a:buNone/>
            </a:pPr>
            <a:r>
              <a:t/>
            </a:r>
            <a:endParaRPr sz="1250">
              <a:solidFill>
                <a:srgbClr val="D1D5DB"/>
              </a:solidFill>
              <a:highlight>
                <a:srgbClr val="444654"/>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Input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2" name="Google Shape;92;p19"/>
          <p:cNvPicPr preferRelativeResize="0"/>
          <p:nvPr/>
        </p:nvPicPr>
        <p:blipFill>
          <a:blip r:embed="rId3">
            <a:alphaModFix/>
          </a:blip>
          <a:stretch>
            <a:fillRect/>
          </a:stretch>
        </p:blipFill>
        <p:spPr>
          <a:xfrm>
            <a:off x="0" y="1324366"/>
            <a:ext cx="9143999" cy="249476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a:t>
            </a:r>
            <a:endParaRPr/>
          </a:p>
        </p:txBody>
      </p:sp>
      <p:pic>
        <p:nvPicPr>
          <p:cNvPr id="98" name="Google Shape;98;p20"/>
          <p:cNvPicPr preferRelativeResize="0"/>
          <p:nvPr/>
        </p:nvPicPr>
        <p:blipFill>
          <a:blip r:embed="rId3">
            <a:alphaModFix/>
          </a:blip>
          <a:stretch>
            <a:fillRect/>
          </a:stretch>
        </p:blipFill>
        <p:spPr>
          <a:xfrm>
            <a:off x="1567100" y="956575"/>
            <a:ext cx="5452826" cy="4114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a:t>
            </a:r>
            <a:endParaRPr/>
          </a:p>
        </p:txBody>
      </p:sp>
      <p:pic>
        <p:nvPicPr>
          <p:cNvPr id="104" name="Google Shape;104;p21"/>
          <p:cNvPicPr preferRelativeResize="0"/>
          <p:nvPr/>
        </p:nvPicPr>
        <p:blipFill>
          <a:blip r:embed="rId3">
            <a:alphaModFix/>
          </a:blip>
          <a:stretch>
            <a:fillRect/>
          </a:stretch>
        </p:blipFill>
        <p:spPr>
          <a:xfrm>
            <a:off x="517076" y="948375"/>
            <a:ext cx="7842250" cy="41364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