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y="5143500" cx="9144000"/>
  <p:notesSz cx="6858000" cy="9144000"/>
  <p:embeddedFontLst>
    <p:embeddedFont>
      <p:font typeface="Montserrat"/>
      <p:regular r:id="rId38"/>
      <p:bold r:id="rId39"/>
      <p:italic r:id="rId40"/>
      <p:boldItalic r:id="rId41"/>
    </p:embeddedFont>
    <p:embeddedFont>
      <p:font typeface="Lato"/>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01BF6FD-9BAA-4B7F-A2DB-85AD4504EB76}">
  <a:tblStyle styleId="{501BF6FD-9BAA-4B7F-A2DB-85AD4504EB7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italic.fntdata"/><Relationship Id="rId20" Type="http://schemas.openxmlformats.org/officeDocument/2006/relationships/slide" Target="slides/slide14.xml"/><Relationship Id="rId42" Type="http://schemas.openxmlformats.org/officeDocument/2006/relationships/font" Target="fonts/Lato-regular.fntdata"/><Relationship Id="rId41" Type="http://schemas.openxmlformats.org/officeDocument/2006/relationships/font" Target="fonts/Montserrat-boldItalic.fntdata"/><Relationship Id="rId22" Type="http://schemas.openxmlformats.org/officeDocument/2006/relationships/slide" Target="slides/slide16.xml"/><Relationship Id="rId44" Type="http://schemas.openxmlformats.org/officeDocument/2006/relationships/font" Target="fonts/Lato-italic.fntdata"/><Relationship Id="rId21" Type="http://schemas.openxmlformats.org/officeDocument/2006/relationships/slide" Target="slides/slide15.xml"/><Relationship Id="rId43" Type="http://schemas.openxmlformats.org/officeDocument/2006/relationships/font" Target="fonts/Lato-bold.fntdata"/><Relationship Id="rId24" Type="http://schemas.openxmlformats.org/officeDocument/2006/relationships/slide" Target="slides/slide18.xml"/><Relationship Id="rId23" Type="http://schemas.openxmlformats.org/officeDocument/2006/relationships/slide" Target="slides/slide17.xml"/><Relationship Id="rId45"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Montserrat-bold.fntdata"/><Relationship Id="rId16" Type="http://schemas.openxmlformats.org/officeDocument/2006/relationships/slide" Target="slides/slide10.xml"/><Relationship Id="rId38" Type="http://schemas.openxmlformats.org/officeDocument/2006/relationships/font" Target="fonts/Montserrat-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b63fb5e5fe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b63fb5e5fe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b63fb5e5fe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b63fb5e5fe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b63fb5e5fe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b63fb5e5fe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b63fb5e5fe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b63fb5e5fe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b63fb5e5fe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b63fb5e5fe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b63fb5e5fe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b63fb5e5fe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b63fb5e5fe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b63fb5e5fe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b63fb5e5fe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b63fb5e5fe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b63fb5e5fe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b63fb5e5fe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b63fb5e5fe_0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b63fb5e5fe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b63fb5e5fe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b63fb5e5fe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b63fb5e5fe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b63fb5e5fe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b63fb5e5fe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b63fb5e5fe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b63fb5e5fe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b63fb5e5fe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b63fb5e5fe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1b63fb5e5fe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b63fb5e5fe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b63fb5e5fe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b63fb5e5fe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b63fb5e5fe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b63fb5e5fe_0_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b63fb5e5fe_0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b63fb5e5fe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b63fb5e5fe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b63fb5e5fe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1b63fb5e5fe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b63fb5e5fe_0_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1b63fb5e5fe_0_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b63fb5e5fe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b63fb5e5fe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b63fb5e5fe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1b63fb5e5fe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b63fb5e5fe_0_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1b63fb5e5fe_0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b63fb5e5fe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b63fb5e5fe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b63fb5e5fe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b63fb5e5fe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b63fb5e5fe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b63fb5e5fe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b63fb5e5fe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b63fb5e5fe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b63fb5e5fe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b63fb5e5fe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b63fb5e5fe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b63fb5e5fe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9.png"/><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0.png"/><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data.gov.in/" TargetMode="External"/><Relationship Id="rId4" Type="http://schemas.openxmlformats.org/officeDocument/2006/relationships/hyperlink" Target="https://tn.data.gov.in/" TargetMode="External"/><Relationship Id="rId5" Type="http://schemas.openxmlformats.org/officeDocument/2006/relationships/hyperlink" Target="https://github.com/praveen0222/District-Wise-Electricity-Consumption-Analysis-of-Tamil-Nadu-" TargetMode="External"/><Relationship Id="rId6" Type="http://schemas.openxmlformats.org/officeDocument/2006/relationships/hyperlink" Target="https://docs.google.com/spreadsheets/d/1jbXHenoJZQLGy53wL2fBye3vmSrFgnh49fdM_F-Vsw8/edit?usp=sharing" TargetMode="External"/><Relationship Id="rId7" Type="http://schemas.openxmlformats.org/officeDocument/2006/relationships/hyperlink" Target="http://projects.datameet.org/maps/district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036525" y="686025"/>
            <a:ext cx="5874900" cy="1817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Tamil Nadu District Wise Power Consumption Analysis</a:t>
            </a:r>
            <a:endParaRPr/>
          </a:p>
        </p:txBody>
      </p:sp>
      <p:sp>
        <p:nvSpPr>
          <p:cNvPr id="135" name="Google Shape;135;p13"/>
          <p:cNvSpPr txBox="1"/>
          <p:nvPr>
            <p:ph idx="1" type="subTitle"/>
          </p:nvPr>
        </p:nvSpPr>
        <p:spPr>
          <a:xfrm>
            <a:off x="5096350" y="3924925"/>
            <a:ext cx="3470700" cy="506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1500"/>
              <a:t>Chandragiri Praveen Gandhi</a:t>
            </a:r>
            <a:endParaRPr b="1" sz="1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pic>
        <p:nvPicPr>
          <p:cNvPr id="192" name="Google Shape;192;p22"/>
          <p:cNvPicPr preferRelativeResize="0"/>
          <p:nvPr/>
        </p:nvPicPr>
        <p:blipFill>
          <a:blip r:embed="rId3">
            <a:alphaModFix/>
          </a:blip>
          <a:stretch>
            <a:fillRect/>
          </a:stretch>
        </p:blipFill>
        <p:spPr>
          <a:xfrm>
            <a:off x="499400" y="1540575"/>
            <a:ext cx="4916975" cy="3032800"/>
          </a:xfrm>
          <a:prstGeom prst="rect">
            <a:avLst/>
          </a:prstGeom>
          <a:noFill/>
          <a:ln>
            <a:noFill/>
          </a:ln>
        </p:spPr>
      </p:pic>
      <p:sp>
        <p:nvSpPr>
          <p:cNvPr id="193" name="Google Shape;193;p22"/>
          <p:cNvSpPr txBox="1"/>
          <p:nvPr>
            <p:ph type="title"/>
          </p:nvPr>
        </p:nvSpPr>
        <p:spPr>
          <a:xfrm>
            <a:off x="1297500" y="393750"/>
            <a:ext cx="7038900" cy="535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500"/>
              <a:t>2017-18 District Wise Analysis</a:t>
            </a:r>
            <a:endParaRPr b="1" sz="2500"/>
          </a:p>
        </p:txBody>
      </p:sp>
      <p:sp>
        <p:nvSpPr>
          <p:cNvPr id="194" name="Google Shape;194;p22"/>
          <p:cNvSpPr txBox="1"/>
          <p:nvPr/>
        </p:nvSpPr>
        <p:spPr>
          <a:xfrm>
            <a:off x="5658650" y="1705000"/>
            <a:ext cx="3000000" cy="2555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The Graph represents here is for </a:t>
            </a:r>
            <a:r>
              <a:rPr b="1" lang="en">
                <a:solidFill>
                  <a:schemeClr val="lt1"/>
                </a:solidFill>
                <a:latin typeface="Lato"/>
                <a:ea typeface="Lato"/>
                <a:cs typeface="Lato"/>
                <a:sym typeface="Lato"/>
              </a:rPr>
              <a:t>Cuddalore </a:t>
            </a:r>
            <a:r>
              <a:rPr b="1" lang="en">
                <a:solidFill>
                  <a:schemeClr val="lt1"/>
                </a:solidFill>
                <a:latin typeface="Lato"/>
                <a:ea typeface="Lato"/>
                <a:cs typeface="Lato"/>
                <a:sym typeface="Lato"/>
              </a:rPr>
              <a:t>District.</a:t>
            </a:r>
            <a:endParaRPr b="1">
              <a:solidFill>
                <a:schemeClr val="lt1"/>
              </a:solidFill>
              <a:latin typeface="Lato"/>
              <a:ea typeface="Lato"/>
              <a:cs typeface="Lato"/>
              <a:sym typeface="Lato"/>
            </a:endParaRPr>
          </a:p>
          <a:p>
            <a:pPr indent="0" lvl="0" marL="0" rtl="0" algn="l">
              <a:spcBef>
                <a:spcPts val="0"/>
              </a:spcBef>
              <a:spcAft>
                <a:spcPts val="0"/>
              </a:spcAft>
              <a:buNone/>
            </a:pPr>
            <a:r>
              <a:t/>
            </a:r>
            <a:endParaRPr b="1">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The total power consumption in MU(i.e, Million Units) for this district is </a:t>
            </a:r>
            <a:r>
              <a:rPr b="1" lang="en">
                <a:solidFill>
                  <a:schemeClr val="lt1"/>
                </a:solidFill>
                <a:latin typeface="Lato"/>
                <a:ea typeface="Lato"/>
                <a:cs typeface="Lato"/>
                <a:sym typeface="Lato"/>
              </a:rPr>
              <a:t>1327.62 MU </a:t>
            </a:r>
            <a:r>
              <a:rPr lang="en">
                <a:solidFill>
                  <a:schemeClr val="lt1"/>
                </a:solidFill>
                <a:latin typeface="Lato"/>
                <a:ea typeface="Lato"/>
                <a:cs typeface="Lato"/>
                <a:sym typeface="Lato"/>
              </a:rPr>
              <a:t>and the sector which uses Highest power resource is </a:t>
            </a:r>
            <a:r>
              <a:rPr b="1" lang="en">
                <a:solidFill>
                  <a:schemeClr val="lt1"/>
                </a:solidFill>
                <a:latin typeface="Lato"/>
                <a:ea typeface="Lato"/>
                <a:cs typeface="Lato"/>
                <a:sym typeface="Lato"/>
              </a:rPr>
              <a:t>Agriculture &amp; Huts </a:t>
            </a:r>
            <a:r>
              <a:rPr lang="en">
                <a:solidFill>
                  <a:schemeClr val="lt1"/>
                </a:solidFill>
                <a:latin typeface="Lato"/>
                <a:ea typeface="Lato"/>
                <a:cs typeface="Lato"/>
                <a:sym typeface="Lato"/>
              </a:rPr>
              <a:t>with </a:t>
            </a:r>
            <a:r>
              <a:rPr b="1" lang="en">
                <a:solidFill>
                  <a:schemeClr val="lt1"/>
                </a:solidFill>
                <a:latin typeface="Lato"/>
                <a:ea typeface="Lato"/>
                <a:cs typeface="Lato"/>
                <a:sym typeface="Lato"/>
              </a:rPr>
              <a:t>3</a:t>
            </a:r>
            <a:r>
              <a:rPr b="1" lang="en">
                <a:solidFill>
                  <a:schemeClr val="lt1"/>
                </a:solidFill>
                <a:latin typeface="Lato"/>
                <a:ea typeface="Lato"/>
                <a:cs typeface="Lato"/>
                <a:sym typeface="Lato"/>
              </a:rPr>
              <a:t>9%</a:t>
            </a:r>
            <a:r>
              <a:rPr lang="en">
                <a:solidFill>
                  <a:schemeClr val="lt1"/>
                </a:solidFill>
                <a:latin typeface="Lato"/>
                <a:ea typeface="Lato"/>
                <a:cs typeface="Lato"/>
                <a:sym typeface="Lato"/>
              </a:rPr>
              <a:t> of total </a:t>
            </a:r>
            <a:r>
              <a:rPr lang="en">
                <a:solidFill>
                  <a:schemeClr val="lt1"/>
                </a:solidFill>
                <a:latin typeface="Lato"/>
                <a:ea typeface="Lato"/>
                <a:cs typeface="Lato"/>
                <a:sym typeface="Lato"/>
              </a:rPr>
              <a:t>consumed </a:t>
            </a:r>
            <a:r>
              <a:rPr lang="en">
                <a:solidFill>
                  <a:schemeClr val="lt1"/>
                </a:solidFill>
                <a:latin typeface="Lato"/>
                <a:ea typeface="Lato"/>
                <a:cs typeface="Lato"/>
                <a:sym typeface="Lato"/>
              </a:rPr>
              <a:t>power resources.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Among the five districts namely </a:t>
            </a:r>
            <a:r>
              <a:rPr b="1" lang="en" sz="1600"/>
              <a:t>The Nilgiris, Salem, Erode, Tirunelveli </a:t>
            </a:r>
            <a:r>
              <a:rPr lang="en" sz="1600"/>
              <a:t>and </a:t>
            </a:r>
            <a:r>
              <a:rPr b="1" lang="en" sz="1600"/>
              <a:t>Cuddalore </a:t>
            </a:r>
            <a:r>
              <a:rPr lang="en" sz="1600"/>
              <a:t>, The highest power consumed district is </a:t>
            </a:r>
            <a:r>
              <a:rPr b="1" lang="en" sz="1600"/>
              <a:t>Erode </a:t>
            </a:r>
            <a:r>
              <a:rPr lang="en" sz="1600"/>
              <a:t>with </a:t>
            </a:r>
            <a:r>
              <a:rPr b="1" lang="en" sz="1600"/>
              <a:t>3632.74 MU.</a:t>
            </a:r>
            <a:endParaRPr b="1" sz="1600"/>
          </a:p>
          <a:p>
            <a:pPr indent="-330200" lvl="0" marL="457200" rtl="0" algn="l">
              <a:spcBef>
                <a:spcPts val="0"/>
              </a:spcBef>
              <a:spcAft>
                <a:spcPts val="0"/>
              </a:spcAft>
              <a:buSzPts val="1600"/>
              <a:buChar char="●"/>
            </a:pPr>
            <a:r>
              <a:rPr lang="en" sz="1600"/>
              <a:t>The Sector which consumed the highest electricity among the five districts is </a:t>
            </a:r>
            <a:r>
              <a:rPr b="1" lang="en" sz="1600"/>
              <a:t>Industries </a:t>
            </a:r>
            <a:r>
              <a:rPr lang="en" sz="1600"/>
              <a:t>in </a:t>
            </a:r>
            <a:r>
              <a:rPr b="1" lang="en" sz="1600"/>
              <a:t>Erode District</a:t>
            </a:r>
            <a:r>
              <a:rPr lang="en" sz="1600"/>
              <a:t>.</a:t>
            </a:r>
            <a:endParaRPr sz="1600"/>
          </a:p>
          <a:p>
            <a:pPr indent="-330200" lvl="0" marL="457200" rtl="0" algn="l">
              <a:spcBef>
                <a:spcPts val="0"/>
              </a:spcBef>
              <a:spcAft>
                <a:spcPts val="0"/>
              </a:spcAft>
              <a:buSzPts val="1600"/>
              <a:buChar char="●"/>
            </a:pPr>
            <a:r>
              <a:rPr lang="en" sz="1600"/>
              <a:t>And the sector common in other districts are mostly for </a:t>
            </a:r>
            <a:r>
              <a:rPr b="1" lang="en" sz="1600"/>
              <a:t>Domestic purposes</a:t>
            </a:r>
            <a:r>
              <a:rPr lang="en" sz="1600"/>
              <a:t>, which consumed the highest.</a:t>
            </a:r>
            <a:endParaRPr sz="1600"/>
          </a:p>
          <a:p>
            <a:pPr indent="-330200" lvl="0" marL="457200" rtl="0" algn="l">
              <a:spcBef>
                <a:spcPts val="0"/>
              </a:spcBef>
              <a:spcAft>
                <a:spcPts val="0"/>
              </a:spcAft>
              <a:buSzPts val="1600"/>
              <a:buChar char="●"/>
            </a:pPr>
            <a:r>
              <a:rPr lang="en" sz="1600"/>
              <a:t>Only sector with </a:t>
            </a:r>
            <a:r>
              <a:rPr b="1" lang="en" sz="1600"/>
              <a:t>Agriculture and Huts</a:t>
            </a:r>
            <a:r>
              <a:rPr lang="en" sz="1600"/>
              <a:t> in </a:t>
            </a:r>
            <a:r>
              <a:rPr b="1" lang="en" sz="1600"/>
              <a:t>Cuddalore District</a:t>
            </a:r>
            <a:r>
              <a:rPr lang="en" sz="1600"/>
              <a:t> has consumed the highest power/electricty.</a:t>
            </a:r>
            <a:endParaRPr sz="1600"/>
          </a:p>
        </p:txBody>
      </p:sp>
      <p:sp>
        <p:nvSpPr>
          <p:cNvPr id="200" name="Google Shape;200;p23"/>
          <p:cNvSpPr txBox="1"/>
          <p:nvPr>
            <p:ph type="title"/>
          </p:nvPr>
        </p:nvSpPr>
        <p:spPr>
          <a:xfrm>
            <a:off x="1297500" y="393750"/>
            <a:ext cx="7038900" cy="535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500"/>
              <a:t>2017-18 District Wise Analysis - Inferences</a:t>
            </a:r>
            <a:endParaRPr b="1" sz="25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4"/>
          <p:cNvSpPr txBox="1"/>
          <p:nvPr>
            <p:ph type="title"/>
          </p:nvPr>
        </p:nvSpPr>
        <p:spPr>
          <a:xfrm>
            <a:off x="1052550" y="2179925"/>
            <a:ext cx="7038900" cy="535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sz="2500"/>
              <a:t>2018-19 District Wise Analysis</a:t>
            </a:r>
            <a:endParaRPr b="1" sz="25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5"/>
          <p:cNvSpPr txBox="1"/>
          <p:nvPr>
            <p:ph type="title"/>
          </p:nvPr>
        </p:nvSpPr>
        <p:spPr>
          <a:xfrm>
            <a:off x="1297500" y="393750"/>
            <a:ext cx="7038900" cy="535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500"/>
              <a:t>2018-19 District Wise Analysis</a:t>
            </a:r>
            <a:endParaRPr b="1" sz="2500"/>
          </a:p>
        </p:txBody>
      </p:sp>
      <p:sp>
        <p:nvSpPr>
          <p:cNvPr id="211" name="Google Shape;211;p25"/>
          <p:cNvSpPr txBox="1"/>
          <p:nvPr/>
        </p:nvSpPr>
        <p:spPr>
          <a:xfrm>
            <a:off x="1064550" y="929550"/>
            <a:ext cx="7014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latin typeface="Lato"/>
                <a:ea typeface="Lato"/>
                <a:cs typeface="Lato"/>
                <a:sym typeface="Lato"/>
              </a:rPr>
              <a:t>The analysis is based on  a Sector wise power consumption on each district, to gather how much total consumption units are given to this district and also to get an insight of which area uses highest power resources.</a:t>
            </a:r>
            <a:endParaRPr b="1">
              <a:solidFill>
                <a:schemeClr val="lt1"/>
              </a:solidFill>
              <a:latin typeface="Lato"/>
              <a:ea typeface="Lato"/>
              <a:cs typeface="Lato"/>
              <a:sym typeface="Lato"/>
            </a:endParaRPr>
          </a:p>
        </p:txBody>
      </p:sp>
      <p:pic>
        <p:nvPicPr>
          <p:cNvPr id="212" name="Google Shape;212;p25"/>
          <p:cNvPicPr preferRelativeResize="0"/>
          <p:nvPr/>
        </p:nvPicPr>
        <p:blipFill>
          <a:blip r:embed="rId3">
            <a:alphaModFix/>
          </a:blip>
          <a:stretch>
            <a:fillRect/>
          </a:stretch>
        </p:blipFill>
        <p:spPr>
          <a:xfrm>
            <a:off x="573800" y="1760850"/>
            <a:ext cx="4619625" cy="2895600"/>
          </a:xfrm>
          <a:prstGeom prst="rect">
            <a:avLst/>
          </a:prstGeom>
          <a:noFill/>
          <a:ln>
            <a:noFill/>
          </a:ln>
        </p:spPr>
      </p:pic>
      <p:sp>
        <p:nvSpPr>
          <p:cNvPr id="213" name="Google Shape;213;p25"/>
          <p:cNvSpPr txBox="1"/>
          <p:nvPr/>
        </p:nvSpPr>
        <p:spPr>
          <a:xfrm>
            <a:off x="5341800" y="1958250"/>
            <a:ext cx="3507600" cy="2124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The Graph represents here is for </a:t>
            </a:r>
            <a:r>
              <a:rPr b="1" lang="en">
                <a:solidFill>
                  <a:schemeClr val="lt1"/>
                </a:solidFill>
                <a:latin typeface="Lato"/>
                <a:ea typeface="Lato"/>
                <a:cs typeface="Lato"/>
                <a:sym typeface="Lato"/>
              </a:rPr>
              <a:t>Nilgiris District.</a:t>
            </a:r>
            <a:endParaRPr b="1">
              <a:solidFill>
                <a:schemeClr val="lt1"/>
              </a:solidFill>
              <a:latin typeface="Lato"/>
              <a:ea typeface="Lato"/>
              <a:cs typeface="Lato"/>
              <a:sym typeface="Lato"/>
            </a:endParaRPr>
          </a:p>
          <a:p>
            <a:pPr indent="0" lvl="0" marL="457200" rtl="0" algn="l">
              <a:spcBef>
                <a:spcPts val="0"/>
              </a:spcBef>
              <a:spcAft>
                <a:spcPts val="0"/>
              </a:spcAft>
              <a:buNone/>
            </a:pPr>
            <a:r>
              <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The total power consumption in MU(i.e, Million Units) for this district is </a:t>
            </a:r>
            <a:r>
              <a:rPr b="1" lang="en">
                <a:solidFill>
                  <a:schemeClr val="lt1"/>
                </a:solidFill>
                <a:latin typeface="Lato"/>
                <a:ea typeface="Lato"/>
                <a:cs typeface="Lato"/>
                <a:sym typeface="Lato"/>
              </a:rPr>
              <a:t>268.29 MU</a:t>
            </a:r>
            <a:r>
              <a:rPr b="1" lang="en">
                <a:solidFill>
                  <a:schemeClr val="lt1"/>
                </a:solidFill>
                <a:latin typeface="Lato"/>
                <a:ea typeface="Lato"/>
                <a:cs typeface="Lato"/>
                <a:sym typeface="Lato"/>
              </a:rPr>
              <a:t> </a:t>
            </a:r>
            <a:r>
              <a:rPr lang="en">
                <a:solidFill>
                  <a:schemeClr val="lt1"/>
                </a:solidFill>
                <a:latin typeface="Lato"/>
                <a:ea typeface="Lato"/>
                <a:cs typeface="Lato"/>
                <a:sym typeface="Lato"/>
              </a:rPr>
              <a:t>and the sector which uses Highest power resource is </a:t>
            </a:r>
            <a:r>
              <a:rPr b="1" lang="en">
                <a:solidFill>
                  <a:schemeClr val="lt1"/>
                </a:solidFill>
                <a:latin typeface="Lato"/>
                <a:ea typeface="Lato"/>
                <a:cs typeface="Lato"/>
                <a:sym typeface="Lato"/>
              </a:rPr>
              <a:t>Domestic </a:t>
            </a:r>
            <a:r>
              <a:rPr lang="en">
                <a:solidFill>
                  <a:schemeClr val="lt1"/>
                </a:solidFill>
                <a:latin typeface="Lato"/>
                <a:ea typeface="Lato"/>
                <a:cs typeface="Lato"/>
                <a:sym typeface="Lato"/>
              </a:rPr>
              <a:t>with </a:t>
            </a:r>
            <a:r>
              <a:rPr b="1" lang="en">
                <a:solidFill>
                  <a:schemeClr val="lt1"/>
                </a:solidFill>
                <a:latin typeface="Lato"/>
                <a:ea typeface="Lato"/>
                <a:cs typeface="Lato"/>
                <a:sym typeface="Lato"/>
              </a:rPr>
              <a:t>57</a:t>
            </a:r>
            <a:r>
              <a:rPr b="1" lang="en">
                <a:solidFill>
                  <a:schemeClr val="lt1"/>
                </a:solidFill>
                <a:latin typeface="Lato"/>
                <a:ea typeface="Lato"/>
                <a:cs typeface="Lato"/>
                <a:sym typeface="Lato"/>
              </a:rPr>
              <a:t>% </a:t>
            </a:r>
            <a:r>
              <a:rPr lang="en">
                <a:solidFill>
                  <a:schemeClr val="lt1"/>
                </a:solidFill>
                <a:latin typeface="Lato"/>
                <a:ea typeface="Lato"/>
                <a:cs typeface="Lato"/>
                <a:sym typeface="Lato"/>
              </a:rPr>
              <a:t> of total consumed power resources</a:t>
            </a:r>
            <a:r>
              <a:rPr b="1" lang="en">
                <a:solidFill>
                  <a:schemeClr val="lt1"/>
                </a:solidFill>
                <a:latin typeface="Lato"/>
                <a:ea typeface="Lato"/>
                <a:cs typeface="Lato"/>
                <a:sym typeface="Lato"/>
              </a:rPr>
              <a:t>.</a:t>
            </a:r>
            <a:endParaRPr b="1">
              <a:solidFill>
                <a:schemeClr val="lt1"/>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pic>
        <p:nvPicPr>
          <p:cNvPr id="218" name="Google Shape;218;p26"/>
          <p:cNvPicPr preferRelativeResize="0"/>
          <p:nvPr/>
        </p:nvPicPr>
        <p:blipFill>
          <a:blip r:embed="rId3">
            <a:alphaModFix/>
          </a:blip>
          <a:stretch>
            <a:fillRect/>
          </a:stretch>
        </p:blipFill>
        <p:spPr>
          <a:xfrm>
            <a:off x="586175" y="1695725"/>
            <a:ext cx="4724400" cy="2886075"/>
          </a:xfrm>
          <a:prstGeom prst="rect">
            <a:avLst/>
          </a:prstGeom>
          <a:noFill/>
          <a:ln>
            <a:noFill/>
          </a:ln>
        </p:spPr>
      </p:pic>
      <p:sp>
        <p:nvSpPr>
          <p:cNvPr id="219" name="Google Shape;219;p26"/>
          <p:cNvSpPr txBox="1"/>
          <p:nvPr/>
        </p:nvSpPr>
        <p:spPr>
          <a:xfrm>
            <a:off x="5391375" y="1841300"/>
            <a:ext cx="3000000" cy="2339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The Graph represents here is for </a:t>
            </a:r>
            <a:r>
              <a:rPr b="1" lang="en">
                <a:solidFill>
                  <a:schemeClr val="lt1"/>
                </a:solidFill>
                <a:latin typeface="Lato"/>
                <a:ea typeface="Lato"/>
                <a:cs typeface="Lato"/>
                <a:sym typeface="Lato"/>
              </a:rPr>
              <a:t>Salem District.</a:t>
            </a:r>
            <a:endParaRPr b="1">
              <a:solidFill>
                <a:schemeClr val="lt1"/>
              </a:solidFill>
              <a:latin typeface="Lato"/>
              <a:ea typeface="Lato"/>
              <a:cs typeface="Lato"/>
              <a:sym typeface="Lato"/>
            </a:endParaRPr>
          </a:p>
          <a:p>
            <a:pPr indent="0" lvl="0" marL="0" rtl="0" algn="l">
              <a:spcBef>
                <a:spcPts val="0"/>
              </a:spcBef>
              <a:spcAft>
                <a:spcPts val="0"/>
              </a:spcAft>
              <a:buNone/>
            </a:pPr>
            <a:r>
              <a:t/>
            </a:r>
            <a:endParaRPr b="1">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The total power consumption in MU(i.e, Million Units) for this district is</a:t>
            </a:r>
            <a:r>
              <a:rPr b="1" lang="en">
                <a:solidFill>
                  <a:schemeClr val="lt1"/>
                </a:solidFill>
                <a:latin typeface="Lato"/>
                <a:ea typeface="Lato"/>
                <a:cs typeface="Lato"/>
                <a:sym typeface="Lato"/>
              </a:rPr>
              <a:t> 3745.20 </a:t>
            </a:r>
            <a:r>
              <a:rPr b="1" lang="en">
                <a:solidFill>
                  <a:schemeClr val="lt1"/>
                </a:solidFill>
                <a:latin typeface="Lato"/>
                <a:ea typeface="Lato"/>
                <a:cs typeface="Lato"/>
                <a:sym typeface="Lato"/>
              </a:rPr>
              <a:t>MU </a:t>
            </a:r>
            <a:r>
              <a:rPr lang="en">
                <a:solidFill>
                  <a:schemeClr val="lt1"/>
                </a:solidFill>
                <a:latin typeface="Lato"/>
                <a:ea typeface="Lato"/>
                <a:cs typeface="Lato"/>
                <a:sym typeface="Lato"/>
              </a:rPr>
              <a:t>and the sector which uses Highest power resource is </a:t>
            </a:r>
            <a:r>
              <a:rPr b="1" lang="en">
                <a:solidFill>
                  <a:schemeClr val="lt1"/>
                </a:solidFill>
                <a:latin typeface="Lato"/>
                <a:ea typeface="Lato"/>
                <a:cs typeface="Lato"/>
                <a:sym typeface="Lato"/>
              </a:rPr>
              <a:t>Domestic </a:t>
            </a:r>
            <a:r>
              <a:rPr lang="en">
                <a:solidFill>
                  <a:schemeClr val="lt1"/>
                </a:solidFill>
                <a:latin typeface="Lato"/>
                <a:ea typeface="Lato"/>
                <a:cs typeface="Lato"/>
                <a:sym typeface="Lato"/>
              </a:rPr>
              <a:t>with </a:t>
            </a:r>
            <a:r>
              <a:rPr b="1" lang="en">
                <a:solidFill>
                  <a:schemeClr val="lt1"/>
                </a:solidFill>
                <a:latin typeface="Lato"/>
                <a:ea typeface="Lato"/>
                <a:cs typeface="Lato"/>
                <a:sym typeface="Lato"/>
              </a:rPr>
              <a:t>33%</a:t>
            </a:r>
            <a:r>
              <a:rPr lang="en">
                <a:solidFill>
                  <a:schemeClr val="lt1"/>
                </a:solidFill>
                <a:latin typeface="Lato"/>
                <a:ea typeface="Lato"/>
                <a:cs typeface="Lato"/>
                <a:sym typeface="Lato"/>
              </a:rPr>
              <a:t> of total consumed power resources.</a:t>
            </a:r>
            <a:endParaRPr/>
          </a:p>
        </p:txBody>
      </p:sp>
      <p:sp>
        <p:nvSpPr>
          <p:cNvPr id="220" name="Google Shape;220;p26"/>
          <p:cNvSpPr txBox="1"/>
          <p:nvPr>
            <p:ph type="title"/>
          </p:nvPr>
        </p:nvSpPr>
        <p:spPr>
          <a:xfrm>
            <a:off x="1297500" y="393750"/>
            <a:ext cx="7038900" cy="535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500"/>
              <a:t>2018-19 District Wise Analysis</a:t>
            </a:r>
            <a:endParaRPr b="1" sz="25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7"/>
          <p:cNvSpPr txBox="1"/>
          <p:nvPr>
            <p:ph type="title"/>
          </p:nvPr>
        </p:nvSpPr>
        <p:spPr>
          <a:xfrm>
            <a:off x="1297500" y="393750"/>
            <a:ext cx="7038900" cy="535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500"/>
              <a:t>2018-19 District Wise Analysis</a:t>
            </a:r>
            <a:endParaRPr b="1" sz="2500"/>
          </a:p>
        </p:txBody>
      </p:sp>
      <p:sp>
        <p:nvSpPr>
          <p:cNvPr id="226" name="Google Shape;226;p27"/>
          <p:cNvSpPr txBox="1"/>
          <p:nvPr/>
        </p:nvSpPr>
        <p:spPr>
          <a:xfrm>
            <a:off x="5391375" y="1841300"/>
            <a:ext cx="3000000" cy="2555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The Graph represents here is for </a:t>
            </a:r>
            <a:r>
              <a:rPr b="1" lang="en">
                <a:solidFill>
                  <a:schemeClr val="lt1"/>
                </a:solidFill>
                <a:latin typeface="Lato"/>
                <a:ea typeface="Lato"/>
                <a:cs typeface="Lato"/>
                <a:sym typeface="Lato"/>
              </a:rPr>
              <a:t>Erode </a:t>
            </a:r>
            <a:r>
              <a:rPr b="1" lang="en">
                <a:solidFill>
                  <a:schemeClr val="lt1"/>
                </a:solidFill>
                <a:latin typeface="Lato"/>
                <a:ea typeface="Lato"/>
                <a:cs typeface="Lato"/>
                <a:sym typeface="Lato"/>
              </a:rPr>
              <a:t>District.</a:t>
            </a:r>
            <a:endParaRPr b="1">
              <a:solidFill>
                <a:schemeClr val="lt1"/>
              </a:solidFill>
              <a:latin typeface="Lato"/>
              <a:ea typeface="Lato"/>
              <a:cs typeface="Lato"/>
              <a:sym typeface="Lato"/>
            </a:endParaRPr>
          </a:p>
          <a:p>
            <a:pPr indent="0" lvl="0" marL="0" rtl="0" algn="l">
              <a:spcBef>
                <a:spcPts val="0"/>
              </a:spcBef>
              <a:spcAft>
                <a:spcPts val="0"/>
              </a:spcAft>
              <a:buNone/>
            </a:pPr>
            <a:r>
              <a:t/>
            </a:r>
            <a:endParaRPr b="1">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The total power consumption in MU(i.e, Million Units) for this district is </a:t>
            </a:r>
            <a:r>
              <a:rPr b="1" lang="en">
                <a:solidFill>
                  <a:schemeClr val="lt1"/>
                </a:solidFill>
                <a:latin typeface="Lato"/>
                <a:ea typeface="Lato"/>
                <a:cs typeface="Lato"/>
                <a:sym typeface="Lato"/>
              </a:rPr>
              <a:t>2738.39</a:t>
            </a:r>
            <a:r>
              <a:rPr b="1" lang="en">
                <a:solidFill>
                  <a:schemeClr val="lt1"/>
                </a:solidFill>
                <a:latin typeface="Lato"/>
                <a:ea typeface="Lato"/>
                <a:cs typeface="Lato"/>
                <a:sym typeface="Lato"/>
              </a:rPr>
              <a:t> MU </a:t>
            </a:r>
            <a:r>
              <a:rPr lang="en">
                <a:solidFill>
                  <a:schemeClr val="lt1"/>
                </a:solidFill>
                <a:latin typeface="Lato"/>
                <a:ea typeface="Lato"/>
                <a:cs typeface="Lato"/>
                <a:sym typeface="Lato"/>
              </a:rPr>
              <a:t>and the sector which uses Highest power resource is both </a:t>
            </a:r>
            <a:r>
              <a:rPr b="1" lang="en">
                <a:solidFill>
                  <a:schemeClr val="lt1"/>
                </a:solidFill>
                <a:latin typeface="Lato"/>
                <a:ea typeface="Lato"/>
                <a:cs typeface="Lato"/>
                <a:sym typeface="Lato"/>
              </a:rPr>
              <a:t>Agriculture and Huts &amp; </a:t>
            </a:r>
            <a:r>
              <a:rPr b="1" lang="en">
                <a:solidFill>
                  <a:schemeClr val="lt1"/>
                </a:solidFill>
                <a:latin typeface="Lato"/>
                <a:ea typeface="Lato"/>
                <a:cs typeface="Lato"/>
                <a:sym typeface="Lato"/>
              </a:rPr>
              <a:t>Domestic </a:t>
            </a:r>
            <a:r>
              <a:rPr lang="en">
                <a:solidFill>
                  <a:schemeClr val="lt1"/>
                </a:solidFill>
                <a:latin typeface="Lato"/>
                <a:ea typeface="Lato"/>
                <a:cs typeface="Lato"/>
                <a:sym typeface="Lato"/>
              </a:rPr>
              <a:t>with </a:t>
            </a:r>
            <a:r>
              <a:rPr b="1" lang="en">
                <a:solidFill>
                  <a:schemeClr val="lt1"/>
                </a:solidFill>
                <a:latin typeface="Lato"/>
                <a:ea typeface="Lato"/>
                <a:cs typeface="Lato"/>
                <a:sym typeface="Lato"/>
              </a:rPr>
              <a:t>30%</a:t>
            </a:r>
            <a:r>
              <a:rPr lang="en">
                <a:solidFill>
                  <a:schemeClr val="lt1"/>
                </a:solidFill>
                <a:latin typeface="Lato"/>
                <a:ea typeface="Lato"/>
                <a:cs typeface="Lato"/>
                <a:sym typeface="Lato"/>
              </a:rPr>
              <a:t> of total consumed power resources.</a:t>
            </a:r>
            <a:endParaRPr/>
          </a:p>
        </p:txBody>
      </p:sp>
      <p:pic>
        <p:nvPicPr>
          <p:cNvPr id="227" name="Google Shape;227;p27"/>
          <p:cNvPicPr preferRelativeResize="0"/>
          <p:nvPr/>
        </p:nvPicPr>
        <p:blipFill>
          <a:blip r:embed="rId3">
            <a:alphaModFix/>
          </a:blip>
          <a:stretch>
            <a:fillRect/>
          </a:stretch>
        </p:blipFill>
        <p:spPr>
          <a:xfrm>
            <a:off x="288750" y="1627275"/>
            <a:ext cx="4810125" cy="2971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8"/>
          <p:cNvSpPr txBox="1"/>
          <p:nvPr>
            <p:ph type="title"/>
          </p:nvPr>
        </p:nvSpPr>
        <p:spPr>
          <a:xfrm>
            <a:off x="1297500" y="393750"/>
            <a:ext cx="7038900" cy="535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500"/>
              <a:t>2018-19 District Wise Analysis</a:t>
            </a:r>
            <a:endParaRPr b="1" sz="2500"/>
          </a:p>
        </p:txBody>
      </p:sp>
      <p:sp>
        <p:nvSpPr>
          <p:cNvPr id="233" name="Google Shape;233;p28"/>
          <p:cNvSpPr txBox="1"/>
          <p:nvPr/>
        </p:nvSpPr>
        <p:spPr>
          <a:xfrm>
            <a:off x="5336400" y="1729775"/>
            <a:ext cx="3000000" cy="2339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The Graph represents here is for </a:t>
            </a:r>
            <a:r>
              <a:rPr b="1" lang="en">
                <a:solidFill>
                  <a:schemeClr val="lt1"/>
                </a:solidFill>
                <a:latin typeface="Lato"/>
                <a:ea typeface="Lato"/>
                <a:cs typeface="Lato"/>
                <a:sym typeface="Lato"/>
              </a:rPr>
              <a:t>Tirunelveli District.</a:t>
            </a:r>
            <a:endParaRPr b="1">
              <a:solidFill>
                <a:schemeClr val="lt1"/>
              </a:solidFill>
              <a:latin typeface="Lato"/>
              <a:ea typeface="Lato"/>
              <a:cs typeface="Lato"/>
              <a:sym typeface="Lato"/>
            </a:endParaRPr>
          </a:p>
          <a:p>
            <a:pPr indent="0" lvl="0" marL="0" rtl="0" algn="l">
              <a:spcBef>
                <a:spcPts val="0"/>
              </a:spcBef>
              <a:spcAft>
                <a:spcPts val="0"/>
              </a:spcAft>
              <a:buNone/>
            </a:pPr>
            <a:r>
              <a:t/>
            </a:r>
            <a:endParaRPr b="1">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The total power consumption in MU(i.e, Million Units) for this district is </a:t>
            </a:r>
            <a:r>
              <a:rPr b="1" lang="en">
                <a:solidFill>
                  <a:schemeClr val="lt1"/>
                </a:solidFill>
                <a:latin typeface="Lato"/>
                <a:ea typeface="Lato"/>
                <a:cs typeface="Lato"/>
                <a:sym typeface="Lato"/>
              </a:rPr>
              <a:t>1545</a:t>
            </a:r>
            <a:r>
              <a:rPr b="1" lang="en">
                <a:solidFill>
                  <a:schemeClr val="lt1"/>
                </a:solidFill>
                <a:latin typeface="Lato"/>
                <a:ea typeface="Lato"/>
                <a:cs typeface="Lato"/>
                <a:sym typeface="Lato"/>
              </a:rPr>
              <a:t>.82 MU </a:t>
            </a:r>
            <a:r>
              <a:rPr lang="en">
                <a:solidFill>
                  <a:schemeClr val="lt1"/>
                </a:solidFill>
                <a:latin typeface="Lato"/>
                <a:ea typeface="Lato"/>
                <a:cs typeface="Lato"/>
                <a:sym typeface="Lato"/>
              </a:rPr>
              <a:t>and the sector which uses Highest power resource is </a:t>
            </a:r>
            <a:r>
              <a:rPr b="1" lang="en">
                <a:solidFill>
                  <a:schemeClr val="lt1"/>
                </a:solidFill>
                <a:latin typeface="Lato"/>
                <a:ea typeface="Lato"/>
                <a:cs typeface="Lato"/>
                <a:sym typeface="Lato"/>
              </a:rPr>
              <a:t>Domestic </a:t>
            </a:r>
            <a:r>
              <a:rPr lang="en">
                <a:solidFill>
                  <a:schemeClr val="lt1"/>
                </a:solidFill>
                <a:latin typeface="Lato"/>
                <a:ea typeface="Lato"/>
                <a:cs typeface="Lato"/>
                <a:sym typeface="Lato"/>
              </a:rPr>
              <a:t>with </a:t>
            </a:r>
            <a:r>
              <a:rPr b="1" lang="en">
                <a:solidFill>
                  <a:schemeClr val="lt1"/>
                </a:solidFill>
                <a:latin typeface="Lato"/>
                <a:ea typeface="Lato"/>
                <a:cs typeface="Lato"/>
                <a:sym typeface="Lato"/>
              </a:rPr>
              <a:t>60%</a:t>
            </a:r>
            <a:r>
              <a:rPr lang="en">
                <a:solidFill>
                  <a:schemeClr val="lt1"/>
                </a:solidFill>
                <a:latin typeface="Lato"/>
                <a:ea typeface="Lato"/>
                <a:cs typeface="Lato"/>
                <a:sym typeface="Lato"/>
              </a:rPr>
              <a:t> of total consumed power resources.</a:t>
            </a:r>
            <a:endParaRPr/>
          </a:p>
        </p:txBody>
      </p:sp>
      <p:pic>
        <p:nvPicPr>
          <p:cNvPr id="234" name="Google Shape;234;p28"/>
          <p:cNvPicPr preferRelativeResize="0"/>
          <p:nvPr/>
        </p:nvPicPr>
        <p:blipFill>
          <a:blip r:embed="rId3">
            <a:alphaModFix/>
          </a:blip>
          <a:stretch>
            <a:fillRect/>
          </a:stretch>
        </p:blipFill>
        <p:spPr>
          <a:xfrm>
            <a:off x="387900" y="1614875"/>
            <a:ext cx="4724400" cy="29241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9"/>
          <p:cNvSpPr txBox="1"/>
          <p:nvPr>
            <p:ph type="title"/>
          </p:nvPr>
        </p:nvSpPr>
        <p:spPr>
          <a:xfrm>
            <a:off x="1297500" y="393750"/>
            <a:ext cx="7038900" cy="535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500"/>
              <a:t>2018-19 District Wise Analysis</a:t>
            </a:r>
            <a:endParaRPr b="1" sz="2500"/>
          </a:p>
        </p:txBody>
      </p:sp>
      <p:sp>
        <p:nvSpPr>
          <p:cNvPr id="240" name="Google Shape;240;p29"/>
          <p:cNvSpPr txBox="1"/>
          <p:nvPr/>
        </p:nvSpPr>
        <p:spPr>
          <a:xfrm>
            <a:off x="5658650" y="1705000"/>
            <a:ext cx="3000000" cy="2339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The Graph represents here is for </a:t>
            </a:r>
            <a:r>
              <a:rPr b="1" lang="en">
                <a:solidFill>
                  <a:schemeClr val="lt1"/>
                </a:solidFill>
                <a:latin typeface="Lato"/>
                <a:ea typeface="Lato"/>
                <a:cs typeface="Lato"/>
                <a:sym typeface="Lato"/>
              </a:rPr>
              <a:t>Cuddalore District.</a:t>
            </a:r>
            <a:endParaRPr b="1">
              <a:solidFill>
                <a:schemeClr val="lt1"/>
              </a:solidFill>
              <a:latin typeface="Lato"/>
              <a:ea typeface="Lato"/>
              <a:cs typeface="Lato"/>
              <a:sym typeface="Lato"/>
            </a:endParaRPr>
          </a:p>
          <a:p>
            <a:pPr indent="0" lvl="0" marL="0" rtl="0" algn="l">
              <a:spcBef>
                <a:spcPts val="0"/>
              </a:spcBef>
              <a:spcAft>
                <a:spcPts val="0"/>
              </a:spcAft>
              <a:buNone/>
            </a:pPr>
            <a:r>
              <a:t/>
            </a:r>
            <a:endParaRPr b="1">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The total power consumption in MU(i.e, Million Units) for this district is </a:t>
            </a:r>
            <a:r>
              <a:rPr b="1" lang="en">
                <a:solidFill>
                  <a:schemeClr val="lt1"/>
                </a:solidFill>
                <a:latin typeface="Lato"/>
                <a:ea typeface="Lato"/>
                <a:cs typeface="Lato"/>
                <a:sym typeface="Lato"/>
              </a:rPr>
              <a:t>1018.23 </a:t>
            </a:r>
            <a:r>
              <a:rPr b="1" lang="en">
                <a:solidFill>
                  <a:schemeClr val="lt1"/>
                </a:solidFill>
                <a:latin typeface="Lato"/>
                <a:ea typeface="Lato"/>
                <a:cs typeface="Lato"/>
                <a:sym typeface="Lato"/>
              </a:rPr>
              <a:t>MU </a:t>
            </a:r>
            <a:r>
              <a:rPr lang="en">
                <a:solidFill>
                  <a:schemeClr val="lt1"/>
                </a:solidFill>
                <a:latin typeface="Lato"/>
                <a:ea typeface="Lato"/>
                <a:cs typeface="Lato"/>
                <a:sym typeface="Lato"/>
              </a:rPr>
              <a:t>and the sector which uses Highest power resource is </a:t>
            </a:r>
            <a:r>
              <a:rPr b="1" lang="en">
                <a:solidFill>
                  <a:schemeClr val="lt1"/>
                </a:solidFill>
                <a:latin typeface="Lato"/>
                <a:ea typeface="Lato"/>
                <a:cs typeface="Lato"/>
                <a:sym typeface="Lato"/>
              </a:rPr>
              <a:t>Domestic</a:t>
            </a:r>
            <a:r>
              <a:rPr b="1" lang="en">
                <a:solidFill>
                  <a:schemeClr val="lt1"/>
                </a:solidFill>
                <a:latin typeface="Lato"/>
                <a:ea typeface="Lato"/>
                <a:cs typeface="Lato"/>
                <a:sym typeface="Lato"/>
              </a:rPr>
              <a:t> </a:t>
            </a:r>
            <a:r>
              <a:rPr lang="en">
                <a:solidFill>
                  <a:schemeClr val="lt1"/>
                </a:solidFill>
                <a:latin typeface="Lato"/>
                <a:ea typeface="Lato"/>
                <a:cs typeface="Lato"/>
                <a:sym typeface="Lato"/>
              </a:rPr>
              <a:t>with </a:t>
            </a:r>
            <a:r>
              <a:rPr b="1" lang="en">
                <a:solidFill>
                  <a:schemeClr val="lt1"/>
                </a:solidFill>
                <a:latin typeface="Lato"/>
                <a:ea typeface="Lato"/>
                <a:cs typeface="Lato"/>
                <a:sym typeface="Lato"/>
              </a:rPr>
              <a:t>70</a:t>
            </a:r>
            <a:r>
              <a:rPr b="1" lang="en">
                <a:solidFill>
                  <a:schemeClr val="lt1"/>
                </a:solidFill>
                <a:latin typeface="Lato"/>
                <a:ea typeface="Lato"/>
                <a:cs typeface="Lato"/>
                <a:sym typeface="Lato"/>
              </a:rPr>
              <a:t>%</a:t>
            </a:r>
            <a:r>
              <a:rPr lang="en">
                <a:solidFill>
                  <a:schemeClr val="lt1"/>
                </a:solidFill>
                <a:latin typeface="Lato"/>
                <a:ea typeface="Lato"/>
                <a:cs typeface="Lato"/>
                <a:sym typeface="Lato"/>
              </a:rPr>
              <a:t> of total consumed power resources.</a:t>
            </a:r>
            <a:endParaRPr/>
          </a:p>
        </p:txBody>
      </p:sp>
      <p:pic>
        <p:nvPicPr>
          <p:cNvPr id="241" name="Google Shape;241;p29"/>
          <p:cNvPicPr preferRelativeResize="0"/>
          <p:nvPr/>
        </p:nvPicPr>
        <p:blipFill>
          <a:blip r:embed="rId3">
            <a:alphaModFix/>
          </a:blip>
          <a:stretch>
            <a:fillRect/>
          </a:stretch>
        </p:blipFill>
        <p:spPr>
          <a:xfrm>
            <a:off x="623375" y="1652075"/>
            <a:ext cx="4781550" cy="29622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Among the five districts namely </a:t>
            </a:r>
            <a:r>
              <a:rPr b="1" lang="en" sz="1600"/>
              <a:t>The Nilgiris, Salem, Erode, Tirunelveli </a:t>
            </a:r>
            <a:r>
              <a:rPr lang="en" sz="1600"/>
              <a:t>and </a:t>
            </a:r>
            <a:r>
              <a:rPr b="1" lang="en" sz="1600"/>
              <a:t>Cuddalore </a:t>
            </a:r>
            <a:r>
              <a:rPr lang="en" sz="1600"/>
              <a:t>, The highest power consumed district is </a:t>
            </a:r>
            <a:r>
              <a:rPr b="1" lang="en" sz="1600"/>
              <a:t>Salem </a:t>
            </a:r>
            <a:r>
              <a:rPr lang="en" sz="1600"/>
              <a:t>with </a:t>
            </a:r>
            <a:r>
              <a:rPr b="1" lang="en" sz="1600"/>
              <a:t>3745.20 MU.</a:t>
            </a:r>
            <a:endParaRPr b="1" sz="1600"/>
          </a:p>
          <a:p>
            <a:pPr indent="-330200" lvl="0" marL="457200" rtl="0" algn="l">
              <a:spcBef>
                <a:spcPts val="0"/>
              </a:spcBef>
              <a:spcAft>
                <a:spcPts val="0"/>
              </a:spcAft>
              <a:buSzPts val="1600"/>
              <a:buChar char="●"/>
            </a:pPr>
            <a:r>
              <a:rPr lang="en" sz="1600"/>
              <a:t>The Sector which consumed the highest electricity among the five districts is for </a:t>
            </a:r>
            <a:r>
              <a:rPr b="1" lang="en" sz="1600"/>
              <a:t>Domestic purposes </a:t>
            </a:r>
            <a:r>
              <a:rPr lang="en" sz="1600"/>
              <a:t>in </a:t>
            </a:r>
            <a:r>
              <a:rPr b="1" lang="en" sz="1600"/>
              <a:t>The Nilgiris District</a:t>
            </a:r>
            <a:r>
              <a:rPr lang="en" sz="1600"/>
              <a:t>.</a:t>
            </a:r>
            <a:endParaRPr sz="1600"/>
          </a:p>
          <a:p>
            <a:pPr indent="-330200" lvl="0" marL="457200" rtl="0" algn="l">
              <a:spcBef>
                <a:spcPts val="0"/>
              </a:spcBef>
              <a:spcAft>
                <a:spcPts val="0"/>
              </a:spcAft>
              <a:buSzPts val="1600"/>
              <a:buChar char="●"/>
            </a:pPr>
            <a:r>
              <a:rPr lang="en" sz="1600"/>
              <a:t>The common sector is </a:t>
            </a:r>
            <a:r>
              <a:rPr b="1" lang="en" sz="1600"/>
              <a:t>Domestic areas </a:t>
            </a:r>
            <a:r>
              <a:rPr lang="en" sz="1600"/>
              <a:t>where the consumption took leading in all the individual districts.</a:t>
            </a:r>
            <a:endParaRPr/>
          </a:p>
        </p:txBody>
      </p:sp>
      <p:sp>
        <p:nvSpPr>
          <p:cNvPr id="247" name="Google Shape;247;p30"/>
          <p:cNvSpPr txBox="1"/>
          <p:nvPr>
            <p:ph type="title"/>
          </p:nvPr>
        </p:nvSpPr>
        <p:spPr>
          <a:xfrm>
            <a:off x="1297500" y="393750"/>
            <a:ext cx="7038900" cy="535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500"/>
              <a:t>2018-19 District Wise Analysis - Inferences</a:t>
            </a:r>
            <a:endParaRPr b="1" sz="25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1"/>
          <p:cNvSpPr txBox="1"/>
          <p:nvPr>
            <p:ph type="title"/>
          </p:nvPr>
        </p:nvSpPr>
        <p:spPr>
          <a:xfrm>
            <a:off x="1052550" y="2179925"/>
            <a:ext cx="7038900" cy="535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sz="2500"/>
              <a:t>Comparison Analysis between 2017-18 &amp; 2018-19 Power consumptions</a:t>
            </a:r>
            <a:endParaRPr b="1" sz="2500"/>
          </a:p>
          <a:p>
            <a:pPr indent="0" lvl="0" marL="0" rtl="0" algn="ctr">
              <a:spcBef>
                <a:spcPts val="0"/>
              </a:spcBef>
              <a:spcAft>
                <a:spcPts val="0"/>
              </a:spcAft>
              <a:buNone/>
            </a:pPr>
            <a:r>
              <a:t/>
            </a:r>
            <a:endParaRPr b="1" sz="2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500"/>
              <a:t>Agenda</a:t>
            </a:r>
            <a:endParaRPr b="1" sz="2500"/>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Introduction </a:t>
            </a:r>
            <a:endParaRPr sz="1600"/>
          </a:p>
          <a:p>
            <a:pPr indent="-330200" lvl="0" marL="457200" rtl="0" algn="l">
              <a:spcBef>
                <a:spcPts val="0"/>
              </a:spcBef>
              <a:spcAft>
                <a:spcPts val="0"/>
              </a:spcAft>
              <a:buSzPts val="1600"/>
              <a:buChar char="●"/>
            </a:pPr>
            <a:r>
              <a:rPr lang="en" sz="1600"/>
              <a:t>2017 - 18 District wise Analysis</a:t>
            </a:r>
            <a:endParaRPr sz="1600"/>
          </a:p>
          <a:p>
            <a:pPr indent="-330200" lvl="0" marL="457200" rtl="0" algn="l">
              <a:spcBef>
                <a:spcPts val="0"/>
              </a:spcBef>
              <a:spcAft>
                <a:spcPts val="0"/>
              </a:spcAft>
              <a:buSzPts val="1600"/>
              <a:buChar char="●"/>
            </a:pPr>
            <a:r>
              <a:rPr lang="en" sz="1600"/>
              <a:t>2018 - 19 District wise Analysis</a:t>
            </a:r>
            <a:endParaRPr sz="1600"/>
          </a:p>
          <a:p>
            <a:pPr indent="-330200" lvl="0" marL="457200" rtl="0" algn="l">
              <a:spcBef>
                <a:spcPts val="0"/>
              </a:spcBef>
              <a:spcAft>
                <a:spcPts val="0"/>
              </a:spcAft>
              <a:buSzPts val="1600"/>
              <a:buChar char="●"/>
            </a:pPr>
            <a:r>
              <a:rPr lang="en" sz="1600"/>
              <a:t>Comparison between 2017 - 18 &amp; 2018 - 19 Common Districts</a:t>
            </a:r>
            <a:endParaRPr sz="1600"/>
          </a:p>
          <a:p>
            <a:pPr indent="-330200" lvl="0" marL="457200" rtl="0" algn="l">
              <a:spcBef>
                <a:spcPts val="0"/>
              </a:spcBef>
              <a:spcAft>
                <a:spcPts val="0"/>
              </a:spcAft>
              <a:buSzPts val="1600"/>
              <a:buChar char="●"/>
            </a:pPr>
            <a:r>
              <a:rPr lang="en" sz="1600"/>
              <a:t>Choropleth Visualizations</a:t>
            </a:r>
            <a:endParaRPr sz="1600"/>
          </a:p>
          <a:p>
            <a:pPr indent="-330200" lvl="0" marL="457200" rtl="0" algn="l">
              <a:spcBef>
                <a:spcPts val="0"/>
              </a:spcBef>
              <a:spcAft>
                <a:spcPts val="0"/>
              </a:spcAft>
              <a:buSzPts val="1600"/>
              <a:buChar char="●"/>
            </a:pPr>
            <a:r>
              <a:rPr lang="en" sz="1600"/>
              <a:t>References &amp; Links</a:t>
            </a:r>
            <a:endParaRPr sz="1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2"/>
          <p:cNvSpPr txBox="1"/>
          <p:nvPr>
            <p:ph type="title"/>
          </p:nvPr>
        </p:nvSpPr>
        <p:spPr>
          <a:xfrm>
            <a:off x="1334700" y="257400"/>
            <a:ext cx="7038900" cy="535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500"/>
              <a:t>Comparison Analysis between 2017-18 &amp; 2018-19 Power consumptions</a:t>
            </a:r>
            <a:endParaRPr b="1" sz="2500"/>
          </a:p>
        </p:txBody>
      </p:sp>
      <p:sp>
        <p:nvSpPr>
          <p:cNvPr id="258" name="Google Shape;258;p32"/>
          <p:cNvSpPr txBox="1"/>
          <p:nvPr/>
        </p:nvSpPr>
        <p:spPr>
          <a:xfrm>
            <a:off x="5497500" y="2103175"/>
            <a:ext cx="3000000" cy="2986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The Graph represents here is for </a:t>
            </a:r>
            <a:r>
              <a:rPr b="1" lang="en">
                <a:solidFill>
                  <a:schemeClr val="lt1"/>
                </a:solidFill>
                <a:latin typeface="Lato"/>
                <a:ea typeface="Lato"/>
                <a:cs typeface="Lato"/>
                <a:sym typeface="Lato"/>
              </a:rPr>
              <a:t>The Nilgiris </a:t>
            </a:r>
            <a:r>
              <a:rPr b="1" lang="en">
                <a:solidFill>
                  <a:schemeClr val="lt1"/>
                </a:solidFill>
                <a:latin typeface="Lato"/>
                <a:ea typeface="Lato"/>
                <a:cs typeface="Lato"/>
                <a:sym typeface="Lato"/>
              </a:rPr>
              <a:t>District.</a:t>
            </a:r>
            <a:endParaRPr b="1">
              <a:solidFill>
                <a:schemeClr val="lt1"/>
              </a:solidFill>
              <a:latin typeface="Lato"/>
              <a:ea typeface="Lato"/>
              <a:cs typeface="Lato"/>
              <a:sym typeface="Lato"/>
            </a:endParaRPr>
          </a:p>
          <a:p>
            <a:pPr indent="0" lvl="0" marL="457200" rtl="0" algn="l">
              <a:spcBef>
                <a:spcPts val="0"/>
              </a:spcBef>
              <a:spcAft>
                <a:spcPts val="0"/>
              </a:spcAft>
              <a:buNone/>
            </a:pPr>
            <a:r>
              <a:t/>
            </a:r>
            <a:endParaRPr b="1">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From the above table, power consumption in unit wise dropped by </a:t>
            </a:r>
            <a:r>
              <a:rPr b="1" lang="en">
                <a:solidFill>
                  <a:schemeClr val="lt1"/>
                </a:solidFill>
                <a:latin typeface="Lato"/>
                <a:ea typeface="Lato"/>
                <a:cs typeface="Lato"/>
                <a:sym typeface="Lato"/>
              </a:rPr>
              <a:t>39</a:t>
            </a:r>
            <a:r>
              <a:rPr b="1" lang="en">
                <a:solidFill>
                  <a:schemeClr val="lt1"/>
                </a:solidFill>
                <a:latin typeface="Lato"/>
                <a:ea typeface="Lato"/>
                <a:cs typeface="Lato"/>
                <a:sym typeface="Lato"/>
              </a:rPr>
              <a:t>% (105.45 MU) </a:t>
            </a:r>
            <a:r>
              <a:rPr lang="en">
                <a:solidFill>
                  <a:schemeClr val="lt1"/>
                </a:solidFill>
                <a:latin typeface="Lato"/>
                <a:ea typeface="Lato"/>
                <a:cs typeface="Lato"/>
                <a:sym typeface="Lato"/>
              </a:rPr>
              <a:t>from year </a:t>
            </a:r>
            <a:r>
              <a:rPr b="1" lang="en">
                <a:solidFill>
                  <a:schemeClr val="lt1"/>
                </a:solidFill>
                <a:latin typeface="Lato"/>
                <a:ea typeface="Lato"/>
                <a:cs typeface="Lato"/>
                <a:sym typeface="Lato"/>
              </a:rPr>
              <a:t>2017-18</a:t>
            </a:r>
            <a:r>
              <a:rPr lang="en">
                <a:solidFill>
                  <a:schemeClr val="lt1"/>
                </a:solidFill>
                <a:latin typeface="Lato"/>
                <a:ea typeface="Lato"/>
                <a:cs typeface="Lato"/>
                <a:sym typeface="Lato"/>
              </a:rPr>
              <a:t>.</a:t>
            </a:r>
            <a:endParaRPr>
              <a:solidFill>
                <a:schemeClr val="lt1"/>
              </a:solidFill>
              <a:latin typeface="Lato"/>
              <a:ea typeface="Lato"/>
              <a:cs typeface="Lato"/>
              <a:sym typeface="Lato"/>
            </a:endParaRPr>
          </a:p>
          <a:p>
            <a:pPr indent="0" lvl="0" marL="457200" rtl="0" algn="l">
              <a:spcBef>
                <a:spcPts val="0"/>
              </a:spcBef>
              <a:spcAft>
                <a:spcPts val="0"/>
              </a:spcAft>
              <a:buNone/>
            </a:pPr>
            <a:r>
              <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Sector wise , Domestic areas consumed more </a:t>
            </a:r>
            <a:r>
              <a:rPr b="1" lang="en">
                <a:solidFill>
                  <a:schemeClr val="lt1"/>
                </a:solidFill>
                <a:latin typeface="Lato"/>
                <a:ea typeface="Lato"/>
                <a:cs typeface="Lato"/>
                <a:sym typeface="Lato"/>
              </a:rPr>
              <a:t>46.15</a:t>
            </a:r>
            <a:r>
              <a:rPr b="1" lang="en">
                <a:solidFill>
                  <a:schemeClr val="lt1"/>
                </a:solidFill>
                <a:latin typeface="Lato"/>
                <a:ea typeface="Lato"/>
                <a:cs typeface="Lato"/>
                <a:sym typeface="Lato"/>
              </a:rPr>
              <a:t> %</a:t>
            </a:r>
            <a:r>
              <a:rPr lang="en">
                <a:solidFill>
                  <a:schemeClr val="lt1"/>
                </a:solidFill>
                <a:latin typeface="Lato"/>
                <a:ea typeface="Lato"/>
                <a:cs typeface="Lato"/>
                <a:sym typeface="Lato"/>
              </a:rPr>
              <a:t> than previous year </a:t>
            </a:r>
            <a:r>
              <a:rPr b="1" lang="en">
                <a:solidFill>
                  <a:schemeClr val="lt1"/>
                </a:solidFill>
                <a:latin typeface="Lato"/>
                <a:ea typeface="Lato"/>
                <a:cs typeface="Lato"/>
                <a:sym typeface="Lato"/>
              </a:rPr>
              <a:t>2017-18 </a:t>
            </a:r>
            <a:r>
              <a:rPr lang="en">
                <a:solidFill>
                  <a:schemeClr val="lt1"/>
                </a:solidFill>
                <a:latin typeface="Lato"/>
                <a:ea typeface="Lato"/>
                <a:cs typeface="Lato"/>
                <a:sym typeface="Lato"/>
              </a:rPr>
              <a:t>and still leading the first place as highest power consumer.</a:t>
            </a:r>
            <a:endParaRPr>
              <a:solidFill>
                <a:schemeClr val="lt1"/>
              </a:solidFill>
              <a:latin typeface="Lato"/>
              <a:ea typeface="Lato"/>
              <a:cs typeface="Lato"/>
              <a:sym typeface="Lato"/>
            </a:endParaRPr>
          </a:p>
        </p:txBody>
      </p:sp>
      <p:graphicFrame>
        <p:nvGraphicFramePr>
          <p:cNvPr id="259" name="Google Shape;259;p32"/>
          <p:cNvGraphicFramePr/>
          <p:nvPr/>
        </p:nvGraphicFramePr>
        <p:xfrm>
          <a:off x="5497500" y="1310750"/>
          <a:ext cx="3000000" cy="3000000"/>
        </p:xfrm>
        <a:graphic>
          <a:graphicData uri="http://schemas.openxmlformats.org/drawingml/2006/table">
            <a:tbl>
              <a:tblPr>
                <a:noFill/>
                <a:tableStyleId>{501BF6FD-9BAA-4B7F-A2DB-85AD4504EB76}</a:tableStyleId>
              </a:tblPr>
              <a:tblGrid>
                <a:gridCol w="1500000"/>
                <a:gridCol w="1500000"/>
              </a:tblGrid>
              <a:tr h="346250">
                <a:tc>
                  <a:txBody>
                    <a:bodyPr/>
                    <a:lstStyle/>
                    <a:p>
                      <a:pPr indent="0" lvl="0" marL="0" rtl="0" algn="l">
                        <a:spcBef>
                          <a:spcPts val="0"/>
                        </a:spcBef>
                        <a:spcAft>
                          <a:spcPts val="0"/>
                        </a:spcAft>
                        <a:buNone/>
                      </a:pPr>
                      <a:r>
                        <a:rPr b="1" lang="en">
                          <a:solidFill>
                            <a:schemeClr val="lt1"/>
                          </a:solidFill>
                        </a:rPr>
                        <a:t>2017-18</a:t>
                      </a:r>
                      <a:endParaRPr b="1">
                        <a:solidFill>
                          <a:schemeClr val="lt1"/>
                        </a:solidFill>
                      </a:endParaRPr>
                    </a:p>
                  </a:txBody>
                  <a:tcPr marT="91425" marB="91425" marR="91425" marL="91425"/>
                </a:tc>
                <a:tc>
                  <a:txBody>
                    <a:bodyPr/>
                    <a:lstStyle/>
                    <a:p>
                      <a:pPr indent="0" lvl="0" marL="0" rtl="0" algn="l">
                        <a:spcBef>
                          <a:spcPts val="0"/>
                        </a:spcBef>
                        <a:spcAft>
                          <a:spcPts val="0"/>
                        </a:spcAft>
                        <a:buNone/>
                      </a:pPr>
                      <a:r>
                        <a:rPr b="1" lang="en">
                          <a:solidFill>
                            <a:schemeClr val="lt1"/>
                          </a:solidFill>
                        </a:rPr>
                        <a:t>373.74 MU</a:t>
                      </a:r>
                      <a:endParaRPr b="1">
                        <a:solidFill>
                          <a:schemeClr val="lt1"/>
                        </a:solidFill>
                      </a:endParaRPr>
                    </a:p>
                  </a:txBody>
                  <a:tcPr marT="91425" marB="91425" marR="91425" marL="91425"/>
                </a:tc>
              </a:tr>
              <a:tr h="346250">
                <a:tc>
                  <a:txBody>
                    <a:bodyPr/>
                    <a:lstStyle/>
                    <a:p>
                      <a:pPr indent="0" lvl="0" marL="0" rtl="0" algn="l">
                        <a:spcBef>
                          <a:spcPts val="0"/>
                        </a:spcBef>
                        <a:spcAft>
                          <a:spcPts val="0"/>
                        </a:spcAft>
                        <a:buNone/>
                      </a:pPr>
                      <a:r>
                        <a:rPr b="1" lang="en">
                          <a:solidFill>
                            <a:schemeClr val="lt1"/>
                          </a:solidFill>
                        </a:rPr>
                        <a:t>2018-19</a:t>
                      </a:r>
                      <a:endParaRPr b="1">
                        <a:solidFill>
                          <a:schemeClr val="lt1"/>
                        </a:solidFill>
                      </a:endParaRPr>
                    </a:p>
                  </a:txBody>
                  <a:tcPr marT="91425" marB="91425" marR="91425" marL="91425"/>
                </a:tc>
                <a:tc>
                  <a:txBody>
                    <a:bodyPr/>
                    <a:lstStyle/>
                    <a:p>
                      <a:pPr indent="0" lvl="0" marL="0" rtl="0" algn="l">
                        <a:spcBef>
                          <a:spcPts val="0"/>
                        </a:spcBef>
                        <a:spcAft>
                          <a:spcPts val="0"/>
                        </a:spcAft>
                        <a:buNone/>
                      </a:pPr>
                      <a:r>
                        <a:rPr b="1" lang="en">
                          <a:solidFill>
                            <a:schemeClr val="lt1"/>
                          </a:solidFill>
                        </a:rPr>
                        <a:t>268.29 MU</a:t>
                      </a:r>
                      <a:endParaRPr b="1">
                        <a:solidFill>
                          <a:schemeClr val="lt1"/>
                        </a:solidFill>
                      </a:endParaRPr>
                    </a:p>
                  </a:txBody>
                  <a:tcPr marT="91425" marB="91425" marR="91425" marL="91425"/>
                </a:tc>
              </a:tr>
            </a:tbl>
          </a:graphicData>
        </a:graphic>
      </p:graphicFrame>
      <p:pic>
        <p:nvPicPr>
          <p:cNvPr id="260" name="Google Shape;260;p32"/>
          <p:cNvPicPr preferRelativeResize="0"/>
          <p:nvPr/>
        </p:nvPicPr>
        <p:blipFill>
          <a:blip r:embed="rId3">
            <a:alphaModFix/>
          </a:blip>
          <a:stretch>
            <a:fillRect/>
          </a:stretch>
        </p:blipFill>
        <p:spPr>
          <a:xfrm>
            <a:off x="164800" y="1563100"/>
            <a:ext cx="4695825" cy="28956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3"/>
          <p:cNvSpPr txBox="1"/>
          <p:nvPr>
            <p:ph type="title"/>
          </p:nvPr>
        </p:nvSpPr>
        <p:spPr>
          <a:xfrm>
            <a:off x="1263400" y="245025"/>
            <a:ext cx="7038900" cy="535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500"/>
              <a:t>Comparison Analysis between 2017-18 &amp; 2018-19 Power consumptions</a:t>
            </a:r>
            <a:endParaRPr b="1" sz="2500"/>
          </a:p>
        </p:txBody>
      </p:sp>
      <p:sp>
        <p:nvSpPr>
          <p:cNvPr id="266" name="Google Shape;266;p33"/>
          <p:cNvSpPr txBox="1"/>
          <p:nvPr/>
        </p:nvSpPr>
        <p:spPr>
          <a:xfrm>
            <a:off x="5302300" y="1912575"/>
            <a:ext cx="3000000" cy="3417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The Graph represents here is for </a:t>
            </a:r>
            <a:r>
              <a:rPr b="1" lang="en">
                <a:solidFill>
                  <a:schemeClr val="lt1"/>
                </a:solidFill>
                <a:latin typeface="Lato"/>
                <a:ea typeface="Lato"/>
                <a:cs typeface="Lato"/>
                <a:sym typeface="Lato"/>
              </a:rPr>
              <a:t>The Salem District.</a:t>
            </a:r>
            <a:endParaRPr b="1">
              <a:solidFill>
                <a:schemeClr val="lt1"/>
              </a:solidFill>
              <a:latin typeface="Lato"/>
              <a:ea typeface="Lato"/>
              <a:cs typeface="Lato"/>
              <a:sym typeface="Lato"/>
            </a:endParaRPr>
          </a:p>
          <a:p>
            <a:pPr indent="0" lvl="0" marL="457200" rtl="0" algn="l">
              <a:spcBef>
                <a:spcPts val="0"/>
              </a:spcBef>
              <a:spcAft>
                <a:spcPts val="0"/>
              </a:spcAft>
              <a:buNone/>
            </a:pPr>
            <a:r>
              <a:t/>
            </a:r>
            <a:endParaRPr b="1">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From the above table, power consumption in unit wise increase by </a:t>
            </a:r>
            <a:r>
              <a:rPr b="1" lang="en">
                <a:solidFill>
                  <a:schemeClr val="lt1"/>
                </a:solidFill>
                <a:latin typeface="Lato"/>
                <a:ea typeface="Lato"/>
                <a:cs typeface="Lato"/>
                <a:sym typeface="Lato"/>
              </a:rPr>
              <a:t>80</a:t>
            </a:r>
            <a:r>
              <a:rPr b="1" lang="en">
                <a:solidFill>
                  <a:schemeClr val="lt1"/>
                </a:solidFill>
                <a:latin typeface="Lato"/>
                <a:ea typeface="Lato"/>
                <a:cs typeface="Lato"/>
                <a:sym typeface="Lato"/>
              </a:rPr>
              <a:t>% (1666.8 MU) </a:t>
            </a:r>
            <a:r>
              <a:rPr lang="en">
                <a:solidFill>
                  <a:schemeClr val="lt1"/>
                </a:solidFill>
                <a:latin typeface="Lato"/>
                <a:ea typeface="Lato"/>
                <a:cs typeface="Lato"/>
                <a:sym typeface="Lato"/>
              </a:rPr>
              <a:t>From </a:t>
            </a:r>
            <a:r>
              <a:rPr b="1" lang="en">
                <a:solidFill>
                  <a:schemeClr val="lt1"/>
                </a:solidFill>
                <a:latin typeface="Lato"/>
                <a:ea typeface="Lato"/>
                <a:cs typeface="Lato"/>
                <a:sym typeface="Lato"/>
              </a:rPr>
              <a:t>2017-18 </a:t>
            </a:r>
            <a:r>
              <a:rPr lang="en">
                <a:solidFill>
                  <a:schemeClr val="lt1"/>
                </a:solidFill>
                <a:latin typeface="Lato"/>
                <a:ea typeface="Lato"/>
                <a:cs typeface="Lato"/>
                <a:sym typeface="Lato"/>
              </a:rPr>
              <a:t>Timeline</a:t>
            </a:r>
            <a:r>
              <a:rPr lang="en">
                <a:solidFill>
                  <a:schemeClr val="lt1"/>
                </a:solidFill>
                <a:latin typeface="Lato"/>
                <a:ea typeface="Lato"/>
                <a:cs typeface="Lato"/>
                <a:sym typeface="Lato"/>
              </a:rPr>
              <a:t>.</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Sector wise , Domestic aress dropped by </a:t>
            </a:r>
            <a:r>
              <a:rPr b="1" lang="en">
                <a:solidFill>
                  <a:schemeClr val="lt1"/>
                </a:solidFill>
                <a:latin typeface="Lato"/>
                <a:ea typeface="Lato"/>
                <a:cs typeface="Lato"/>
                <a:sym typeface="Lato"/>
              </a:rPr>
              <a:t>3 %</a:t>
            </a:r>
            <a:r>
              <a:rPr lang="en">
                <a:solidFill>
                  <a:schemeClr val="lt1"/>
                </a:solidFill>
                <a:latin typeface="Lato"/>
                <a:ea typeface="Lato"/>
                <a:cs typeface="Lato"/>
                <a:sym typeface="Lato"/>
              </a:rPr>
              <a:t> than previous year </a:t>
            </a:r>
            <a:r>
              <a:rPr b="1" lang="en">
                <a:solidFill>
                  <a:schemeClr val="lt1"/>
                </a:solidFill>
                <a:latin typeface="Lato"/>
                <a:ea typeface="Lato"/>
                <a:cs typeface="Lato"/>
                <a:sym typeface="Lato"/>
              </a:rPr>
              <a:t>2017-18.</a:t>
            </a:r>
            <a:endParaRPr b="1">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b="1" lang="en">
                <a:solidFill>
                  <a:schemeClr val="lt1"/>
                </a:solidFill>
                <a:latin typeface="Lato"/>
                <a:ea typeface="Lato"/>
                <a:cs typeface="Lato"/>
                <a:sym typeface="Lato"/>
              </a:rPr>
              <a:t>HT Services</a:t>
            </a:r>
            <a:r>
              <a:rPr lang="en">
                <a:solidFill>
                  <a:schemeClr val="lt1"/>
                </a:solidFill>
                <a:latin typeface="Lato"/>
                <a:ea typeface="Lato"/>
                <a:cs typeface="Lato"/>
                <a:sym typeface="Lato"/>
              </a:rPr>
              <a:t> sector seen a rise from </a:t>
            </a:r>
            <a:r>
              <a:rPr b="1" lang="en">
                <a:solidFill>
                  <a:schemeClr val="lt1"/>
                </a:solidFill>
                <a:latin typeface="Lato"/>
                <a:ea typeface="Lato"/>
                <a:cs typeface="Lato"/>
                <a:sym typeface="Lato"/>
              </a:rPr>
              <a:t>0 to 33 %</a:t>
            </a:r>
            <a:r>
              <a:rPr lang="en">
                <a:solidFill>
                  <a:schemeClr val="lt1"/>
                </a:solidFill>
                <a:latin typeface="Lato"/>
                <a:ea typeface="Lato"/>
                <a:cs typeface="Lato"/>
                <a:sym typeface="Lato"/>
              </a:rPr>
              <a:t> percentage from </a:t>
            </a:r>
            <a:r>
              <a:rPr b="1" lang="en">
                <a:solidFill>
                  <a:schemeClr val="lt1"/>
                </a:solidFill>
                <a:latin typeface="Lato"/>
                <a:ea typeface="Lato"/>
                <a:cs typeface="Lato"/>
                <a:sym typeface="Lato"/>
              </a:rPr>
              <a:t>2017-18</a:t>
            </a:r>
            <a:r>
              <a:rPr lang="en">
                <a:solidFill>
                  <a:schemeClr val="lt1"/>
                </a:solidFill>
                <a:latin typeface="Lato"/>
                <a:ea typeface="Lato"/>
                <a:cs typeface="Lato"/>
                <a:sym typeface="Lato"/>
              </a:rPr>
              <a:t> to </a:t>
            </a:r>
            <a:r>
              <a:rPr b="1" lang="en">
                <a:solidFill>
                  <a:schemeClr val="lt1"/>
                </a:solidFill>
                <a:latin typeface="Lato"/>
                <a:ea typeface="Lato"/>
                <a:cs typeface="Lato"/>
                <a:sym typeface="Lato"/>
              </a:rPr>
              <a:t>2018-19</a:t>
            </a:r>
            <a:r>
              <a:rPr lang="en">
                <a:solidFill>
                  <a:schemeClr val="lt1"/>
                </a:solidFill>
                <a:latin typeface="Lato"/>
                <a:ea typeface="Lato"/>
                <a:cs typeface="Lato"/>
                <a:sym typeface="Lato"/>
              </a:rPr>
              <a:t> total Consumptions.</a:t>
            </a:r>
            <a:endParaRPr b="1">
              <a:solidFill>
                <a:schemeClr val="lt1"/>
              </a:solidFill>
              <a:latin typeface="Lato"/>
              <a:ea typeface="Lato"/>
              <a:cs typeface="Lato"/>
              <a:sym typeface="Lato"/>
            </a:endParaRPr>
          </a:p>
          <a:p>
            <a:pPr indent="0" lvl="0" marL="0" rtl="0" algn="l">
              <a:spcBef>
                <a:spcPts val="0"/>
              </a:spcBef>
              <a:spcAft>
                <a:spcPts val="0"/>
              </a:spcAft>
              <a:buNone/>
            </a:pPr>
            <a:r>
              <a:t/>
            </a:r>
            <a:endParaRPr b="1">
              <a:solidFill>
                <a:schemeClr val="lt1"/>
              </a:solidFill>
              <a:latin typeface="Lato"/>
              <a:ea typeface="Lato"/>
              <a:cs typeface="Lato"/>
              <a:sym typeface="Lato"/>
            </a:endParaRPr>
          </a:p>
        </p:txBody>
      </p:sp>
      <p:graphicFrame>
        <p:nvGraphicFramePr>
          <p:cNvPr id="267" name="Google Shape;267;p33"/>
          <p:cNvGraphicFramePr/>
          <p:nvPr/>
        </p:nvGraphicFramePr>
        <p:xfrm>
          <a:off x="5497500" y="1120150"/>
          <a:ext cx="3000000" cy="3000000"/>
        </p:xfrm>
        <a:graphic>
          <a:graphicData uri="http://schemas.openxmlformats.org/drawingml/2006/table">
            <a:tbl>
              <a:tblPr>
                <a:noFill/>
                <a:tableStyleId>{501BF6FD-9BAA-4B7F-A2DB-85AD4504EB76}</a:tableStyleId>
              </a:tblPr>
              <a:tblGrid>
                <a:gridCol w="1304800"/>
                <a:gridCol w="1304800"/>
              </a:tblGrid>
              <a:tr h="343550">
                <a:tc>
                  <a:txBody>
                    <a:bodyPr/>
                    <a:lstStyle/>
                    <a:p>
                      <a:pPr indent="0" lvl="0" marL="0" rtl="0" algn="l">
                        <a:spcBef>
                          <a:spcPts val="0"/>
                        </a:spcBef>
                        <a:spcAft>
                          <a:spcPts val="0"/>
                        </a:spcAft>
                        <a:buNone/>
                      </a:pPr>
                      <a:r>
                        <a:rPr b="1" lang="en">
                          <a:solidFill>
                            <a:schemeClr val="lt1"/>
                          </a:solidFill>
                        </a:rPr>
                        <a:t>2017-18</a:t>
                      </a:r>
                      <a:endParaRPr b="1">
                        <a:solidFill>
                          <a:schemeClr val="lt1"/>
                        </a:solidFill>
                      </a:endParaRPr>
                    </a:p>
                  </a:txBody>
                  <a:tcPr marT="91425" marB="91425" marR="91425" marL="91425"/>
                </a:tc>
                <a:tc>
                  <a:txBody>
                    <a:bodyPr/>
                    <a:lstStyle/>
                    <a:p>
                      <a:pPr indent="0" lvl="0" marL="0" rtl="0" algn="l">
                        <a:spcBef>
                          <a:spcPts val="0"/>
                        </a:spcBef>
                        <a:spcAft>
                          <a:spcPts val="0"/>
                        </a:spcAft>
                        <a:buNone/>
                      </a:pPr>
                      <a:r>
                        <a:rPr b="1" lang="en">
                          <a:solidFill>
                            <a:schemeClr val="lt1"/>
                          </a:solidFill>
                        </a:rPr>
                        <a:t>2078.4</a:t>
                      </a:r>
                      <a:r>
                        <a:rPr b="1" lang="en">
                          <a:solidFill>
                            <a:schemeClr val="lt1"/>
                          </a:solidFill>
                        </a:rPr>
                        <a:t> MU</a:t>
                      </a:r>
                      <a:endParaRPr b="1">
                        <a:solidFill>
                          <a:schemeClr val="lt1"/>
                        </a:solidFill>
                      </a:endParaRPr>
                    </a:p>
                  </a:txBody>
                  <a:tcPr marT="91425" marB="91425" marR="91425" marL="91425"/>
                </a:tc>
              </a:tr>
              <a:tr h="343550">
                <a:tc>
                  <a:txBody>
                    <a:bodyPr/>
                    <a:lstStyle/>
                    <a:p>
                      <a:pPr indent="0" lvl="0" marL="0" rtl="0" algn="l">
                        <a:spcBef>
                          <a:spcPts val="0"/>
                        </a:spcBef>
                        <a:spcAft>
                          <a:spcPts val="0"/>
                        </a:spcAft>
                        <a:buNone/>
                      </a:pPr>
                      <a:r>
                        <a:rPr b="1" lang="en">
                          <a:solidFill>
                            <a:schemeClr val="lt1"/>
                          </a:solidFill>
                        </a:rPr>
                        <a:t>2018-19</a:t>
                      </a:r>
                      <a:endParaRPr b="1">
                        <a:solidFill>
                          <a:schemeClr val="lt1"/>
                        </a:solidFill>
                      </a:endParaRPr>
                    </a:p>
                  </a:txBody>
                  <a:tcPr marT="91425" marB="91425" marR="91425" marL="91425"/>
                </a:tc>
                <a:tc>
                  <a:txBody>
                    <a:bodyPr/>
                    <a:lstStyle/>
                    <a:p>
                      <a:pPr indent="0" lvl="0" marL="0" rtl="0" algn="l">
                        <a:spcBef>
                          <a:spcPts val="0"/>
                        </a:spcBef>
                        <a:spcAft>
                          <a:spcPts val="0"/>
                        </a:spcAft>
                        <a:buNone/>
                      </a:pPr>
                      <a:r>
                        <a:rPr b="1" lang="en">
                          <a:solidFill>
                            <a:schemeClr val="lt1"/>
                          </a:solidFill>
                        </a:rPr>
                        <a:t>3745.2</a:t>
                      </a:r>
                      <a:r>
                        <a:rPr b="1" lang="en">
                          <a:solidFill>
                            <a:schemeClr val="lt1"/>
                          </a:solidFill>
                        </a:rPr>
                        <a:t> MU</a:t>
                      </a:r>
                      <a:endParaRPr b="1">
                        <a:solidFill>
                          <a:schemeClr val="lt1"/>
                        </a:solidFill>
                      </a:endParaRPr>
                    </a:p>
                  </a:txBody>
                  <a:tcPr marT="91425" marB="91425" marR="91425" marL="91425"/>
                </a:tc>
              </a:tr>
            </a:tbl>
          </a:graphicData>
        </a:graphic>
      </p:graphicFrame>
      <p:pic>
        <p:nvPicPr>
          <p:cNvPr id="268" name="Google Shape;268;p33"/>
          <p:cNvPicPr preferRelativeResize="0"/>
          <p:nvPr/>
        </p:nvPicPr>
        <p:blipFill>
          <a:blip r:embed="rId3">
            <a:alphaModFix/>
          </a:blip>
          <a:stretch>
            <a:fillRect/>
          </a:stretch>
        </p:blipFill>
        <p:spPr>
          <a:xfrm>
            <a:off x="173500" y="1528125"/>
            <a:ext cx="4808675" cy="30204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4"/>
          <p:cNvSpPr txBox="1"/>
          <p:nvPr>
            <p:ph type="title"/>
          </p:nvPr>
        </p:nvSpPr>
        <p:spPr>
          <a:xfrm>
            <a:off x="1297500" y="245025"/>
            <a:ext cx="7038900" cy="535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500"/>
              <a:t>Comparison Analysis between 2017-18 &amp; 2018-19 Power consumptions</a:t>
            </a:r>
            <a:endParaRPr b="1" sz="2500"/>
          </a:p>
        </p:txBody>
      </p:sp>
      <p:pic>
        <p:nvPicPr>
          <p:cNvPr id="274" name="Google Shape;274;p34"/>
          <p:cNvPicPr preferRelativeResize="0"/>
          <p:nvPr/>
        </p:nvPicPr>
        <p:blipFill>
          <a:blip r:embed="rId3">
            <a:alphaModFix/>
          </a:blip>
          <a:stretch>
            <a:fillRect/>
          </a:stretch>
        </p:blipFill>
        <p:spPr>
          <a:xfrm>
            <a:off x="201975" y="1577725"/>
            <a:ext cx="4795750" cy="2908900"/>
          </a:xfrm>
          <a:prstGeom prst="rect">
            <a:avLst/>
          </a:prstGeom>
          <a:noFill/>
          <a:ln>
            <a:noFill/>
          </a:ln>
        </p:spPr>
      </p:pic>
      <p:sp>
        <p:nvSpPr>
          <p:cNvPr id="275" name="Google Shape;275;p34"/>
          <p:cNvSpPr txBox="1"/>
          <p:nvPr/>
        </p:nvSpPr>
        <p:spPr>
          <a:xfrm>
            <a:off x="5398350" y="1987950"/>
            <a:ext cx="3000000" cy="2986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The Graph represents here is for </a:t>
            </a:r>
            <a:r>
              <a:rPr b="1" lang="en">
                <a:solidFill>
                  <a:schemeClr val="lt1"/>
                </a:solidFill>
                <a:latin typeface="Lato"/>
                <a:ea typeface="Lato"/>
                <a:cs typeface="Lato"/>
                <a:sym typeface="Lato"/>
              </a:rPr>
              <a:t>The Erode District.</a:t>
            </a:r>
            <a:endParaRPr b="1">
              <a:solidFill>
                <a:schemeClr val="lt1"/>
              </a:solidFill>
              <a:latin typeface="Lato"/>
              <a:ea typeface="Lato"/>
              <a:cs typeface="Lato"/>
              <a:sym typeface="Lato"/>
            </a:endParaRPr>
          </a:p>
          <a:p>
            <a:pPr indent="0" lvl="0" marL="457200" rtl="0" algn="l">
              <a:spcBef>
                <a:spcPts val="0"/>
              </a:spcBef>
              <a:spcAft>
                <a:spcPts val="0"/>
              </a:spcAft>
              <a:buNone/>
            </a:pPr>
            <a:r>
              <a:t/>
            </a:r>
            <a:endParaRPr b="1">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From the above table, power consumption in unit wise dropped by </a:t>
            </a:r>
            <a:r>
              <a:rPr b="1" lang="en">
                <a:solidFill>
                  <a:schemeClr val="lt1"/>
                </a:solidFill>
                <a:latin typeface="Lato"/>
                <a:ea typeface="Lato"/>
                <a:cs typeface="Lato"/>
                <a:sym typeface="Lato"/>
              </a:rPr>
              <a:t>24.6</a:t>
            </a:r>
            <a:r>
              <a:rPr b="1" lang="en">
                <a:solidFill>
                  <a:schemeClr val="lt1"/>
                </a:solidFill>
                <a:latin typeface="Lato"/>
                <a:ea typeface="Lato"/>
                <a:cs typeface="Lato"/>
                <a:sym typeface="Lato"/>
              </a:rPr>
              <a:t>% (894.35 MU) </a:t>
            </a:r>
            <a:r>
              <a:rPr lang="en">
                <a:solidFill>
                  <a:schemeClr val="lt1"/>
                </a:solidFill>
                <a:latin typeface="Lato"/>
                <a:ea typeface="Lato"/>
                <a:cs typeface="Lato"/>
                <a:sym typeface="Lato"/>
              </a:rPr>
              <a:t>from year </a:t>
            </a:r>
            <a:r>
              <a:rPr b="1" lang="en">
                <a:solidFill>
                  <a:schemeClr val="lt1"/>
                </a:solidFill>
                <a:latin typeface="Lato"/>
                <a:ea typeface="Lato"/>
                <a:cs typeface="Lato"/>
                <a:sym typeface="Lato"/>
              </a:rPr>
              <a:t>2017-18</a:t>
            </a:r>
            <a:r>
              <a:rPr lang="en">
                <a:solidFill>
                  <a:schemeClr val="lt1"/>
                </a:solidFill>
                <a:latin typeface="Lato"/>
                <a:ea typeface="Lato"/>
                <a:cs typeface="Lato"/>
                <a:sym typeface="Lato"/>
              </a:rPr>
              <a:t>.</a:t>
            </a:r>
            <a:endParaRPr>
              <a:solidFill>
                <a:schemeClr val="lt1"/>
              </a:solidFill>
              <a:latin typeface="Lato"/>
              <a:ea typeface="Lato"/>
              <a:cs typeface="Lato"/>
              <a:sym typeface="Lato"/>
            </a:endParaRPr>
          </a:p>
          <a:p>
            <a:pPr indent="0" lvl="0" marL="457200" rtl="0" algn="l">
              <a:spcBef>
                <a:spcPts val="0"/>
              </a:spcBef>
              <a:spcAft>
                <a:spcPts val="0"/>
              </a:spcAft>
              <a:buNone/>
            </a:pPr>
            <a:r>
              <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Sector wise , </a:t>
            </a:r>
            <a:r>
              <a:rPr b="1" lang="en">
                <a:solidFill>
                  <a:schemeClr val="lt1"/>
                </a:solidFill>
                <a:latin typeface="Lato"/>
                <a:ea typeface="Lato"/>
                <a:cs typeface="Lato"/>
                <a:sym typeface="Lato"/>
              </a:rPr>
              <a:t>Industries </a:t>
            </a:r>
            <a:r>
              <a:rPr lang="en">
                <a:solidFill>
                  <a:schemeClr val="lt1"/>
                </a:solidFill>
                <a:latin typeface="Lato"/>
                <a:ea typeface="Lato"/>
                <a:cs typeface="Lato"/>
                <a:sym typeface="Lato"/>
              </a:rPr>
              <a:t>areas dropped by </a:t>
            </a:r>
            <a:r>
              <a:rPr b="1" lang="en">
                <a:solidFill>
                  <a:schemeClr val="lt1"/>
                </a:solidFill>
                <a:latin typeface="Lato"/>
                <a:ea typeface="Lato"/>
                <a:cs typeface="Lato"/>
                <a:sym typeface="Lato"/>
              </a:rPr>
              <a:t>63.6</a:t>
            </a:r>
            <a:r>
              <a:rPr b="1" lang="en">
                <a:solidFill>
                  <a:schemeClr val="lt1"/>
                </a:solidFill>
                <a:latin typeface="Lato"/>
                <a:ea typeface="Lato"/>
                <a:cs typeface="Lato"/>
                <a:sym typeface="Lato"/>
              </a:rPr>
              <a:t> %</a:t>
            </a:r>
            <a:r>
              <a:rPr lang="en">
                <a:solidFill>
                  <a:schemeClr val="lt1"/>
                </a:solidFill>
                <a:latin typeface="Lato"/>
                <a:ea typeface="Lato"/>
                <a:cs typeface="Lato"/>
                <a:sym typeface="Lato"/>
              </a:rPr>
              <a:t> than previous year </a:t>
            </a:r>
            <a:r>
              <a:rPr b="1" lang="en">
                <a:solidFill>
                  <a:schemeClr val="lt1"/>
                </a:solidFill>
                <a:latin typeface="Lato"/>
                <a:ea typeface="Lato"/>
                <a:cs typeface="Lato"/>
                <a:sym typeface="Lato"/>
              </a:rPr>
              <a:t>2017-18 </a:t>
            </a:r>
            <a:r>
              <a:rPr lang="en">
                <a:solidFill>
                  <a:schemeClr val="lt1"/>
                </a:solidFill>
                <a:latin typeface="Lato"/>
                <a:ea typeface="Lato"/>
                <a:cs typeface="Lato"/>
                <a:sym typeface="Lato"/>
              </a:rPr>
              <a:t>but still the highest power consuming sector</a:t>
            </a:r>
            <a:r>
              <a:rPr b="1" lang="en">
                <a:solidFill>
                  <a:schemeClr val="lt1"/>
                </a:solidFill>
                <a:latin typeface="Lato"/>
                <a:ea typeface="Lato"/>
                <a:cs typeface="Lato"/>
                <a:sym typeface="Lato"/>
              </a:rPr>
              <a:t>.</a:t>
            </a:r>
            <a:endParaRPr b="1">
              <a:solidFill>
                <a:schemeClr val="lt1"/>
              </a:solidFill>
              <a:latin typeface="Lato"/>
              <a:ea typeface="Lato"/>
              <a:cs typeface="Lato"/>
              <a:sym typeface="Lato"/>
            </a:endParaRPr>
          </a:p>
        </p:txBody>
      </p:sp>
      <p:graphicFrame>
        <p:nvGraphicFramePr>
          <p:cNvPr id="276" name="Google Shape;276;p34"/>
          <p:cNvGraphicFramePr/>
          <p:nvPr/>
        </p:nvGraphicFramePr>
        <p:xfrm>
          <a:off x="5398350" y="1087650"/>
          <a:ext cx="3000000" cy="3000000"/>
        </p:xfrm>
        <a:graphic>
          <a:graphicData uri="http://schemas.openxmlformats.org/drawingml/2006/table">
            <a:tbl>
              <a:tblPr>
                <a:noFill/>
                <a:tableStyleId>{501BF6FD-9BAA-4B7F-A2DB-85AD4504EB76}</a:tableStyleId>
              </a:tblPr>
              <a:tblGrid>
                <a:gridCol w="1379150"/>
                <a:gridCol w="1379150"/>
              </a:tblGrid>
              <a:tr h="355925">
                <a:tc>
                  <a:txBody>
                    <a:bodyPr/>
                    <a:lstStyle/>
                    <a:p>
                      <a:pPr indent="0" lvl="0" marL="0" rtl="0" algn="l">
                        <a:spcBef>
                          <a:spcPts val="0"/>
                        </a:spcBef>
                        <a:spcAft>
                          <a:spcPts val="0"/>
                        </a:spcAft>
                        <a:buNone/>
                      </a:pPr>
                      <a:r>
                        <a:rPr b="1" lang="en">
                          <a:solidFill>
                            <a:schemeClr val="lt1"/>
                          </a:solidFill>
                        </a:rPr>
                        <a:t>2017-18</a:t>
                      </a:r>
                      <a:endParaRPr b="1">
                        <a:solidFill>
                          <a:schemeClr val="lt1"/>
                        </a:solidFill>
                      </a:endParaRPr>
                    </a:p>
                  </a:txBody>
                  <a:tcPr marT="91425" marB="91425" marR="91425" marL="91425"/>
                </a:tc>
                <a:tc>
                  <a:txBody>
                    <a:bodyPr/>
                    <a:lstStyle/>
                    <a:p>
                      <a:pPr indent="0" lvl="0" marL="0" rtl="0" algn="l">
                        <a:spcBef>
                          <a:spcPts val="0"/>
                        </a:spcBef>
                        <a:spcAft>
                          <a:spcPts val="0"/>
                        </a:spcAft>
                        <a:buNone/>
                      </a:pPr>
                      <a:r>
                        <a:rPr b="1" lang="en">
                          <a:solidFill>
                            <a:schemeClr val="lt1"/>
                          </a:solidFill>
                        </a:rPr>
                        <a:t>3632.74 MU</a:t>
                      </a:r>
                      <a:endParaRPr b="1">
                        <a:solidFill>
                          <a:schemeClr val="lt1"/>
                        </a:solidFill>
                      </a:endParaRPr>
                    </a:p>
                  </a:txBody>
                  <a:tcPr marT="91425" marB="91425" marR="91425" marL="91425"/>
                </a:tc>
              </a:tr>
              <a:tr h="355925">
                <a:tc>
                  <a:txBody>
                    <a:bodyPr/>
                    <a:lstStyle/>
                    <a:p>
                      <a:pPr indent="0" lvl="0" marL="0" rtl="0" algn="l">
                        <a:spcBef>
                          <a:spcPts val="0"/>
                        </a:spcBef>
                        <a:spcAft>
                          <a:spcPts val="0"/>
                        </a:spcAft>
                        <a:buNone/>
                      </a:pPr>
                      <a:r>
                        <a:rPr b="1" lang="en">
                          <a:solidFill>
                            <a:schemeClr val="lt1"/>
                          </a:solidFill>
                        </a:rPr>
                        <a:t>2018-19</a:t>
                      </a:r>
                      <a:endParaRPr b="1">
                        <a:solidFill>
                          <a:schemeClr val="lt1"/>
                        </a:solidFill>
                      </a:endParaRPr>
                    </a:p>
                  </a:txBody>
                  <a:tcPr marT="91425" marB="91425" marR="91425" marL="91425"/>
                </a:tc>
                <a:tc>
                  <a:txBody>
                    <a:bodyPr/>
                    <a:lstStyle/>
                    <a:p>
                      <a:pPr indent="0" lvl="0" marL="0" rtl="0" algn="l">
                        <a:spcBef>
                          <a:spcPts val="0"/>
                        </a:spcBef>
                        <a:spcAft>
                          <a:spcPts val="0"/>
                        </a:spcAft>
                        <a:buNone/>
                      </a:pPr>
                      <a:r>
                        <a:rPr b="1" lang="en">
                          <a:solidFill>
                            <a:schemeClr val="lt1"/>
                          </a:solidFill>
                        </a:rPr>
                        <a:t>2738.39</a:t>
                      </a:r>
                      <a:r>
                        <a:rPr b="1" lang="en">
                          <a:solidFill>
                            <a:schemeClr val="lt1"/>
                          </a:solidFill>
                        </a:rPr>
                        <a:t> MU</a:t>
                      </a:r>
                      <a:endParaRPr b="1">
                        <a:solidFill>
                          <a:schemeClr val="lt1"/>
                        </a:solidFill>
                      </a:endParaRPr>
                    </a:p>
                  </a:txBody>
                  <a:tcPr marT="91425" marB="91425" marR="91425" marL="91425"/>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5"/>
          <p:cNvSpPr txBox="1"/>
          <p:nvPr>
            <p:ph type="title"/>
          </p:nvPr>
        </p:nvSpPr>
        <p:spPr>
          <a:xfrm>
            <a:off x="1297500" y="245025"/>
            <a:ext cx="7038900" cy="535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500"/>
              <a:t>Comparison Analysis between 2017-18 &amp; 2018-19 Power consumptions</a:t>
            </a:r>
            <a:endParaRPr b="1" sz="2500"/>
          </a:p>
        </p:txBody>
      </p:sp>
      <p:sp>
        <p:nvSpPr>
          <p:cNvPr id="282" name="Google Shape;282;p35"/>
          <p:cNvSpPr txBox="1"/>
          <p:nvPr/>
        </p:nvSpPr>
        <p:spPr>
          <a:xfrm>
            <a:off x="5398350" y="1880075"/>
            <a:ext cx="3000000" cy="3201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The Graph represents here is for </a:t>
            </a:r>
            <a:r>
              <a:rPr b="1" lang="en">
                <a:solidFill>
                  <a:schemeClr val="lt1"/>
                </a:solidFill>
                <a:latin typeface="Lato"/>
                <a:ea typeface="Lato"/>
                <a:cs typeface="Lato"/>
                <a:sym typeface="Lato"/>
              </a:rPr>
              <a:t>The Tirunelveli District.</a:t>
            </a:r>
            <a:endParaRPr b="1">
              <a:solidFill>
                <a:schemeClr val="lt1"/>
              </a:solidFill>
              <a:latin typeface="Lato"/>
              <a:ea typeface="Lato"/>
              <a:cs typeface="Lato"/>
              <a:sym typeface="Lato"/>
            </a:endParaRPr>
          </a:p>
          <a:p>
            <a:pPr indent="0" lvl="0" marL="457200" rtl="0" algn="l">
              <a:spcBef>
                <a:spcPts val="0"/>
              </a:spcBef>
              <a:spcAft>
                <a:spcPts val="0"/>
              </a:spcAft>
              <a:buNone/>
            </a:pPr>
            <a:r>
              <a:t/>
            </a:r>
            <a:endParaRPr b="1">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From the above table, power consumption in unit wise consumed more by </a:t>
            </a:r>
            <a:r>
              <a:rPr b="1" lang="en">
                <a:solidFill>
                  <a:schemeClr val="lt1"/>
                </a:solidFill>
                <a:latin typeface="Lato"/>
                <a:ea typeface="Lato"/>
                <a:cs typeface="Lato"/>
                <a:sym typeface="Lato"/>
              </a:rPr>
              <a:t>16</a:t>
            </a:r>
            <a:r>
              <a:rPr b="1" lang="en">
                <a:solidFill>
                  <a:schemeClr val="lt1"/>
                </a:solidFill>
                <a:latin typeface="Lato"/>
                <a:ea typeface="Lato"/>
                <a:cs typeface="Lato"/>
                <a:sym typeface="Lato"/>
              </a:rPr>
              <a:t>% (218.2 MU) </a:t>
            </a:r>
            <a:r>
              <a:rPr lang="en">
                <a:solidFill>
                  <a:schemeClr val="lt1"/>
                </a:solidFill>
                <a:latin typeface="Lato"/>
                <a:ea typeface="Lato"/>
                <a:cs typeface="Lato"/>
                <a:sym typeface="Lato"/>
              </a:rPr>
              <a:t>from year </a:t>
            </a:r>
            <a:r>
              <a:rPr b="1" lang="en">
                <a:solidFill>
                  <a:schemeClr val="lt1"/>
                </a:solidFill>
                <a:latin typeface="Lato"/>
                <a:ea typeface="Lato"/>
                <a:cs typeface="Lato"/>
                <a:sym typeface="Lato"/>
              </a:rPr>
              <a:t>2017-18</a:t>
            </a:r>
            <a:r>
              <a:rPr lang="en">
                <a:solidFill>
                  <a:schemeClr val="lt1"/>
                </a:solidFill>
                <a:latin typeface="Lato"/>
                <a:ea typeface="Lato"/>
                <a:cs typeface="Lato"/>
                <a:sym typeface="Lato"/>
              </a:rPr>
              <a:t>.</a:t>
            </a:r>
            <a:endParaRPr>
              <a:solidFill>
                <a:schemeClr val="lt1"/>
              </a:solidFill>
              <a:latin typeface="Lato"/>
              <a:ea typeface="Lato"/>
              <a:cs typeface="Lato"/>
              <a:sym typeface="Lato"/>
            </a:endParaRPr>
          </a:p>
          <a:p>
            <a:pPr indent="0" lvl="0" marL="457200" rtl="0" algn="l">
              <a:spcBef>
                <a:spcPts val="0"/>
              </a:spcBef>
              <a:spcAft>
                <a:spcPts val="0"/>
              </a:spcAft>
              <a:buNone/>
            </a:pPr>
            <a:r>
              <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Sector wise , </a:t>
            </a:r>
            <a:r>
              <a:rPr b="1" lang="en">
                <a:solidFill>
                  <a:schemeClr val="lt1"/>
                </a:solidFill>
                <a:latin typeface="Lato"/>
                <a:ea typeface="Lato"/>
                <a:cs typeface="Lato"/>
                <a:sym typeface="Lato"/>
              </a:rPr>
              <a:t>Domestic </a:t>
            </a:r>
            <a:r>
              <a:rPr lang="en">
                <a:solidFill>
                  <a:schemeClr val="lt1"/>
                </a:solidFill>
                <a:latin typeface="Lato"/>
                <a:ea typeface="Lato"/>
                <a:cs typeface="Lato"/>
                <a:sym typeface="Lato"/>
              </a:rPr>
              <a:t>areas </a:t>
            </a:r>
            <a:r>
              <a:rPr lang="en">
                <a:solidFill>
                  <a:schemeClr val="lt1"/>
                </a:solidFill>
                <a:latin typeface="Lato"/>
                <a:ea typeface="Lato"/>
                <a:cs typeface="Lato"/>
                <a:sym typeface="Lato"/>
              </a:rPr>
              <a:t>dropped </a:t>
            </a:r>
            <a:r>
              <a:rPr lang="en">
                <a:solidFill>
                  <a:schemeClr val="lt1"/>
                </a:solidFill>
                <a:latin typeface="Lato"/>
                <a:ea typeface="Lato"/>
                <a:cs typeface="Lato"/>
                <a:sym typeface="Lato"/>
              </a:rPr>
              <a:t>by </a:t>
            </a:r>
            <a:r>
              <a:rPr b="1" lang="en">
                <a:solidFill>
                  <a:schemeClr val="lt1"/>
                </a:solidFill>
                <a:latin typeface="Lato"/>
                <a:ea typeface="Lato"/>
                <a:cs typeface="Lato"/>
                <a:sym typeface="Lato"/>
              </a:rPr>
              <a:t>11</a:t>
            </a:r>
            <a:r>
              <a:rPr b="1" lang="en">
                <a:solidFill>
                  <a:schemeClr val="lt1"/>
                </a:solidFill>
                <a:latin typeface="Lato"/>
                <a:ea typeface="Lato"/>
                <a:cs typeface="Lato"/>
                <a:sym typeface="Lato"/>
              </a:rPr>
              <a:t>.6 %</a:t>
            </a:r>
            <a:r>
              <a:rPr lang="en">
                <a:solidFill>
                  <a:schemeClr val="lt1"/>
                </a:solidFill>
                <a:latin typeface="Lato"/>
                <a:ea typeface="Lato"/>
                <a:cs typeface="Lato"/>
                <a:sym typeface="Lato"/>
              </a:rPr>
              <a:t> than previous year </a:t>
            </a:r>
            <a:r>
              <a:rPr b="1" lang="en">
                <a:solidFill>
                  <a:schemeClr val="lt1"/>
                </a:solidFill>
                <a:latin typeface="Lato"/>
                <a:ea typeface="Lato"/>
                <a:cs typeface="Lato"/>
                <a:sym typeface="Lato"/>
              </a:rPr>
              <a:t>2017-18 </a:t>
            </a:r>
            <a:r>
              <a:rPr lang="en">
                <a:solidFill>
                  <a:schemeClr val="lt1"/>
                </a:solidFill>
                <a:latin typeface="Lato"/>
                <a:ea typeface="Lato"/>
                <a:cs typeface="Lato"/>
                <a:sym typeface="Lato"/>
              </a:rPr>
              <a:t>but still the highest power consuming sector</a:t>
            </a:r>
            <a:r>
              <a:rPr b="1" lang="en">
                <a:solidFill>
                  <a:schemeClr val="lt1"/>
                </a:solidFill>
                <a:latin typeface="Lato"/>
                <a:ea typeface="Lato"/>
                <a:cs typeface="Lato"/>
                <a:sym typeface="Lato"/>
              </a:rPr>
              <a:t>.</a:t>
            </a:r>
            <a:endParaRPr b="1">
              <a:solidFill>
                <a:schemeClr val="lt1"/>
              </a:solidFill>
              <a:latin typeface="Lato"/>
              <a:ea typeface="Lato"/>
              <a:cs typeface="Lato"/>
              <a:sym typeface="Lato"/>
            </a:endParaRPr>
          </a:p>
        </p:txBody>
      </p:sp>
      <p:graphicFrame>
        <p:nvGraphicFramePr>
          <p:cNvPr id="283" name="Google Shape;283;p35"/>
          <p:cNvGraphicFramePr/>
          <p:nvPr/>
        </p:nvGraphicFramePr>
        <p:xfrm>
          <a:off x="5398350" y="1087650"/>
          <a:ext cx="3000000" cy="3000000"/>
        </p:xfrm>
        <a:graphic>
          <a:graphicData uri="http://schemas.openxmlformats.org/drawingml/2006/table">
            <a:tbl>
              <a:tblPr>
                <a:noFill/>
                <a:tableStyleId>{501BF6FD-9BAA-4B7F-A2DB-85AD4504EB76}</a:tableStyleId>
              </a:tblPr>
              <a:tblGrid>
                <a:gridCol w="1379150"/>
                <a:gridCol w="1379150"/>
              </a:tblGrid>
              <a:tr h="355925">
                <a:tc>
                  <a:txBody>
                    <a:bodyPr/>
                    <a:lstStyle/>
                    <a:p>
                      <a:pPr indent="0" lvl="0" marL="0" rtl="0" algn="l">
                        <a:spcBef>
                          <a:spcPts val="0"/>
                        </a:spcBef>
                        <a:spcAft>
                          <a:spcPts val="0"/>
                        </a:spcAft>
                        <a:buNone/>
                      </a:pPr>
                      <a:r>
                        <a:rPr b="1" lang="en">
                          <a:solidFill>
                            <a:schemeClr val="lt1"/>
                          </a:solidFill>
                        </a:rPr>
                        <a:t>2017-18</a:t>
                      </a:r>
                      <a:endParaRPr b="1">
                        <a:solidFill>
                          <a:schemeClr val="lt1"/>
                        </a:solidFill>
                      </a:endParaRPr>
                    </a:p>
                  </a:txBody>
                  <a:tcPr marT="91425" marB="91425" marR="91425" marL="91425"/>
                </a:tc>
                <a:tc>
                  <a:txBody>
                    <a:bodyPr/>
                    <a:lstStyle/>
                    <a:p>
                      <a:pPr indent="0" lvl="0" marL="0" rtl="0" algn="l">
                        <a:spcBef>
                          <a:spcPts val="0"/>
                        </a:spcBef>
                        <a:spcAft>
                          <a:spcPts val="0"/>
                        </a:spcAft>
                        <a:buNone/>
                      </a:pPr>
                      <a:r>
                        <a:rPr b="1" lang="en">
                          <a:solidFill>
                            <a:schemeClr val="lt1"/>
                          </a:solidFill>
                        </a:rPr>
                        <a:t>1327.62</a:t>
                      </a:r>
                      <a:r>
                        <a:rPr b="1" lang="en">
                          <a:solidFill>
                            <a:schemeClr val="lt1"/>
                          </a:solidFill>
                        </a:rPr>
                        <a:t> MU</a:t>
                      </a:r>
                      <a:endParaRPr b="1">
                        <a:solidFill>
                          <a:schemeClr val="lt1"/>
                        </a:solidFill>
                      </a:endParaRPr>
                    </a:p>
                  </a:txBody>
                  <a:tcPr marT="91425" marB="91425" marR="91425" marL="91425"/>
                </a:tc>
              </a:tr>
              <a:tr h="355925">
                <a:tc>
                  <a:txBody>
                    <a:bodyPr/>
                    <a:lstStyle/>
                    <a:p>
                      <a:pPr indent="0" lvl="0" marL="0" rtl="0" algn="l">
                        <a:spcBef>
                          <a:spcPts val="0"/>
                        </a:spcBef>
                        <a:spcAft>
                          <a:spcPts val="0"/>
                        </a:spcAft>
                        <a:buNone/>
                      </a:pPr>
                      <a:r>
                        <a:rPr b="1" lang="en">
                          <a:solidFill>
                            <a:schemeClr val="lt1"/>
                          </a:solidFill>
                        </a:rPr>
                        <a:t>2018-19</a:t>
                      </a:r>
                      <a:endParaRPr b="1">
                        <a:solidFill>
                          <a:schemeClr val="lt1"/>
                        </a:solidFill>
                      </a:endParaRPr>
                    </a:p>
                  </a:txBody>
                  <a:tcPr marT="91425" marB="91425" marR="91425" marL="91425"/>
                </a:tc>
                <a:tc>
                  <a:txBody>
                    <a:bodyPr/>
                    <a:lstStyle/>
                    <a:p>
                      <a:pPr indent="0" lvl="0" marL="0" rtl="0" algn="l">
                        <a:spcBef>
                          <a:spcPts val="0"/>
                        </a:spcBef>
                        <a:spcAft>
                          <a:spcPts val="0"/>
                        </a:spcAft>
                        <a:buNone/>
                      </a:pPr>
                      <a:r>
                        <a:rPr b="1" lang="en">
                          <a:solidFill>
                            <a:schemeClr val="lt1"/>
                          </a:solidFill>
                        </a:rPr>
                        <a:t>1545.82</a:t>
                      </a:r>
                      <a:r>
                        <a:rPr b="1" lang="en">
                          <a:solidFill>
                            <a:schemeClr val="lt1"/>
                          </a:solidFill>
                        </a:rPr>
                        <a:t> MU</a:t>
                      </a:r>
                      <a:endParaRPr b="1">
                        <a:solidFill>
                          <a:schemeClr val="lt1"/>
                        </a:solidFill>
                      </a:endParaRPr>
                    </a:p>
                  </a:txBody>
                  <a:tcPr marT="91425" marB="91425" marR="91425" marL="91425"/>
                </a:tc>
              </a:tr>
            </a:tbl>
          </a:graphicData>
        </a:graphic>
      </p:graphicFrame>
      <p:pic>
        <p:nvPicPr>
          <p:cNvPr id="284" name="Google Shape;284;p35"/>
          <p:cNvPicPr preferRelativeResize="0"/>
          <p:nvPr/>
        </p:nvPicPr>
        <p:blipFill>
          <a:blip r:embed="rId3">
            <a:alphaModFix/>
          </a:blip>
          <a:stretch>
            <a:fillRect/>
          </a:stretch>
        </p:blipFill>
        <p:spPr>
          <a:xfrm>
            <a:off x="412675" y="1483850"/>
            <a:ext cx="4780400" cy="31515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6"/>
          <p:cNvSpPr txBox="1"/>
          <p:nvPr>
            <p:ph type="title"/>
          </p:nvPr>
        </p:nvSpPr>
        <p:spPr>
          <a:xfrm>
            <a:off x="1359450" y="195450"/>
            <a:ext cx="7038900" cy="535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500"/>
              <a:t>Comparison Analysis between 2017-18 &amp; 2018-19 Power consumptions</a:t>
            </a:r>
            <a:endParaRPr b="1" sz="2500"/>
          </a:p>
        </p:txBody>
      </p:sp>
      <p:sp>
        <p:nvSpPr>
          <p:cNvPr id="290" name="Google Shape;290;p36"/>
          <p:cNvSpPr txBox="1"/>
          <p:nvPr/>
        </p:nvSpPr>
        <p:spPr>
          <a:xfrm>
            <a:off x="5398350" y="1880075"/>
            <a:ext cx="3000000" cy="3201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The Graph represents here is for </a:t>
            </a:r>
            <a:r>
              <a:rPr b="1" lang="en">
                <a:solidFill>
                  <a:schemeClr val="lt1"/>
                </a:solidFill>
                <a:latin typeface="Lato"/>
                <a:ea typeface="Lato"/>
                <a:cs typeface="Lato"/>
                <a:sym typeface="Lato"/>
              </a:rPr>
              <a:t>The Tirunelveli District.</a:t>
            </a:r>
            <a:endParaRPr b="1">
              <a:solidFill>
                <a:schemeClr val="lt1"/>
              </a:solidFill>
              <a:latin typeface="Lato"/>
              <a:ea typeface="Lato"/>
              <a:cs typeface="Lato"/>
              <a:sym typeface="Lato"/>
            </a:endParaRPr>
          </a:p>
          <a:p>
            <a:pPr indent="0" lvl="0" marL="457200" rtl="0" algn="l">
              <a:spcBef>
                <a:spcPts val="0"/>
              </a:spcBef>
              <a:spcAft>
                <a:spcPts val="0"/>
              </a:spcAft>
              <a:buNone/>
            </a:pPr>
            <a:r>
              <a:t/>
            </a:r>
            <a:endParaRPr b="1">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From the above table, power consumption in unit wise seen a drop by </a:t>
            </a:r>
            <a:r>
              <a:rPr b="1" lang="en">
                <a:solidFill>
                  <a:schemeClr val="lt1"/>
                </a:solidFill>
                <a:latin typeface="Lato"/>
                <a:ea typeface="Lato"/>
                <a:cs typeface="Lato"/>
                <a:sym typeface="Lato"/>
              </a:rPr>
              <a:t>40.</a:t>
            </a:r>
            <a:r>
              <a:rPr b="1" lang="en">
                <a:solidFill>
                  <a:schemeClr val="lt1"/>
                </a:solidFill>
                <a:latin typeface="Lato"/>
                <a:ea typeface="Lato"/>
                <a:cs typeface="Lato"/>
                <a:sym typeface="Lato"/>
              </a:rPr>
              <a:t>6% (697.15 MU) </a:t>
            </a:r>
            <a:r>
              <a:rPr lang="en">
                <a:solidFill>
                  <a:schemeClr val="lt1"/>
                </a:solidFill>
                <a:latin typeface="Lato"/>
                <a:ea typeface="Lato"/>
                <a:cs typeface="Lato"/>
                <a:sym typeface="Lato"/>
              </a:rPr>
              <a:t>from year </a:t>
            </a:r>
            <a:r>
              <a:rPr b="1" lang="en">
                <a:solidFill>
                  <a:schemeClr val="lt1"/>
                </a:solidFill>
                <a:latin typeface="Lato"/>
                <a:ea typeface="Lato"/>
                <a:cs typeface="Lato"/>
                <a:sym typeface="Lato"/>
              </a:rPr>
              <a:t>2017-18</a:t>
            </a:r>
            <a:r>
              <a:rPr lang="en">
                <a:solidFill>
                  <a:schemeClr val="lt1"/>
                </a:solidFill>
                <a:latin typeface="Lato"/>
                <a:ea typeface="Lato"/>
                <a:cs typeface="Lato"/>
                <a:sym typeface="Lato"/>
              </a:rPr>
              <a:t>.</a:t>
            </a:r>
            <a:endParaRPr>
              <a:solidFill>
                <a:schemeClr val="lt1"/>
              </a:solidFill>
              <a:latin typeface="Lato"/>
              <a:ea typeface="Lato"/>
              <a:cs typeface="Lato"/>
              <a:sym typeface="Lato"/>
            </a:endParaRPr>
          </a:p>
          <a:p>
            <a:pPr indent="0" lvl="0" marL="457200" rtl="0" algn="l">
              <a:spcBef>
                <a:spcPts val="0"/>
              </a:spcBef>
              <a:spcAft>
                <a:spcPts val="0"/>
              </a:spcAft>
              <a:buNone/>
            </a:pPr>
            <a:r>
              <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Sector wise , </a:t>
            </a:r>
            <a:r>
              <a:rPr b="1" lang="en">
                <a:solidFill>
                  <a:schemeClr val="lt1"/>
                </a:solidFill>
                <a:latin typeface="Lato"/>
                <a:ea typeface="Lato"/>
                <a:cs typeface="Lato"/>
                <a:sym typeface="Lato"/>
              </a:rPr>
              <a:t>Agriculture </a:t>
            </a:r>
            <a:r>
              <a:rPr lang="en">
                <a:solidFill>
                  <a:schemeClr val="lt1"/>
                </a:solidFill>
                <a:latin typeface="Lato"/>
                <a:ea typeface="Lato"/>
                <a:cs typeface="Lato"/>
                <a:sym typeface="Lato"/>
              </a:rPr>
              <a:t>areas dropped by </a:t>
            </a:r>
            <a:r>
              <a:rPr b="1" lang="en">
                <a:solidFill>
                  <a:schemeClr val="lt1"/>
                </a:solidFill>
                <a:latin typeface="Lato"/>
                <a:ea typeface="Lato"/>
                <a:cs typeface="Lato"/>
                <a:sym typeface="Lato"/>
              </a:rPr>
              <a:t>97</a:t>
            </a:r>
            <a:r>
              <a:rPr b="1" lang="en">
                <a:solidFill>
                  <a:schemeClr val="lt1"/>
                </a:solidFill>
                <a:latin typeface="Lato"/>
                <a:ea typeface="Lato"/>
                <a:cs typeface="Lato"/>
                <a:sym typeface="Lato"/>
              </a:rPr>
              <a:t> %</a:t>
            </a:r>
            <a:r>
              <a:rPr lang="en">
                <a:solidFill>
                  <a:schemeClr val="lt1"/>
                </a:solidFill>
                <a:latin typeface="Lato"/>
                <a:ea typeface="Lato"/>
                <a:cs typeface="Lato"/>
                <a:sym typeface="Lato"/>
              </a:rPr>
              <a:t> than previous year </a:t>
            </a:r>
            <a:r>
              <a:rPr b="1" lang="en">
                <a:solidFill>
                  <a:schemeClr val="lt1"/>
                </a:solidFill>
                <a:latin typeface="Lato"/>
                <a:ea typeface="Lato"/>
                <a:cs typeface="Lato"/>
                <a:sym typeface="Lato"/>
              </a:rPr>
              <a:t>2017-18 </a:t>
            </a:r>
            <a:r>
              <a:rPr lang="en">
                <a:solidFill>
                  <a:schemeClr val="lt1"/>
                </a:solidFill>
                <a:latin typeface="Lato"/>
                <a:ea typeface="Lato"/>
                <a:cs typeface="Lato"/>
                <a:sym typeface="Lato"/>
              </a:rPr>
              <a:t>and </a:t>
            </a:r>
            <a:r>
              <a:rPr b="1" lang="en">
                <a:solidFill>
                  <a:schemeClr val="lt1"/>
                </a:solidFill>
                <a:latin typeface="Lato"/>
                <a:ea typeface="Lato"/>
                <a:cs typeface="Lato"/>
                <a:sym typeface="Lato"/>
              </a:rPr>
              <a:t>Domestic </a:t>
            </a:r>
            <a:r>
              <a:rPr lang="en">
                <a:solidFill>
                  <a:schemeClr val="lt1"/>
                </a:solidFill>
                <a:latin typeface="Lato"/>
                <a:ea typeface="Lato"/>
                <a:cs typeface="Lato"/>
                <a:sym typeface="Lato"/>
              </a:rPr>
              <a:t>areas took over in 2018-19 as</a:t>
            </a:r>
            <a:r>
              <a:rPr lang="en">
                <a:solidFill>
                  <a:schemeClr val="lt1"/>
                </a:solidFill>
                <a:latin typeface="Lato"/>
                <a:ea typeface="Lato"/>
                <a:cs typeface="Lato"/>
                <a:sym typeface="Lato"/>
              </a:rPr>
              <a:t> the highest power consuming sector</a:t>
            </a:r>
            <a:r>
              <a:rPr b="1" lang="en">
                <a:solidFill>
                  <a:schemeClr val="lt1"/>
                </a:solidFill>
                <a:latin typeface="Lato"/>
                <a:ea typeface="Lato"/>
                <a:cs typeface="Lato"/>
                <a:sym typeface="Lato"/>
              </a:rPr>
              <a:t>.</a:t>
            </a:r>
            <a:endParaRPr b="1">
              <a:solidFill>
                <a:schemeClr val="lt1"/>
              </a:solidFill>
              <a:latin typeface="Lato"/>
              <a:ea typeface="Lato"/>
              <a:cs typeface="Lato"/>
              <a:sym typeface="Lato"/>
            </a:endParaRPr>
          </a:p>
        </p:txBody>
      </p:sp>
      <p:graphicFrame>
        <p:nvGraphicFramePr>
          <p:cNvPr id="291" name="Google Shape;291;p36"/>
          <p:cNvGraphicFramePr/>
          <p:nvPr/>
        </p:nvGraphicFramePr>
        <p:xfrm>
          <a:off x="5398350" y="1087650"/>
          <a:ext cx="3000000" cy="3000000"/>
        </p:xfrm>
        <a:graphic>
          <a:graphicData uri="http://schemas.openxmlformats.org/drawingml/2006/table">
            <a:tbl>
              <a:tblPr>
                <a:noFill/>
                <a:tableStyleId>{501BF6FD-9BAA-4B7F-A2DB-85AD4504EB76}</a:tableStyleId>
              </a:tblPr>
              <a:tblGrid>
                <a:gridCol w="1379150"/>
                <a:gridCol w="1379150"/>
              </a:tblGrid>
              <a:tr h="355925">
                <a:tc>
                  <a:txBody>
                    <a:bodyPr/>
                    <a:lstStyle/>
                    <a:p>
                      <a:pPr indent="0" lvl="0" marL="0" rtl="0" algn="l">
                        <a:spcBef>
                          <a:spcPts val="0"/>
                        </a:spcBef>
                        <a:spcAft>
                          <a:spcPts val="0"/>
                        </a:spcAft>
                        <a:buNone/>
                      </a:pPr>
                      <a:r>
                        <a:rPr b="1" lang="en">
                          <a:solidFill>
                            <a:schemeClr val="lt1"/>
                          </a:solidFill>
                        </a:rPr>
                        <a:t>2017-18</a:t>
                      </a:r>
                      <a:endParaRPr b="1">
                        <a:solidFill>
                          <a:schemeClr val="lt1"/>
                        </a:solidFill>
                      </a:endParaRPr>
                    </a:p>
                  </a:txBody>
                  <a:tcPr marT="91425" marB="91425" marR="91425" marL="91425"/>
                </a:tc>
                <a:tc>
                  <a:txBody>
                    <a:bodyPr/>
                    <a:lstStyle/>
                    <a:p>
                      <a:pPr indent="0" lvl="0" marL="0" rtl="0" algn="l">
                        <a:spcBef>
                          <a:spcPts val="0"/>
                        </a:spcBef>
                        <a:spcAft>
                          <a:spcPts val="0"/>
                        </a:spcAft>
                        <a:buNone/>
                      </a:pPr>
                      <a:r>
                        <a:rPr b="1" lang="en">
                          <a:solidFill>
                            <a:schemeClr val="lt1"/>
                          </a:solidFill>
                        </a:rPr>
                        <a:t>1715.38</a:t>
                      </a:r>
                      <a:r>
                        <a:rPr b="1" lang="en">
                          <a:solidFill>
                            <a:schemeClr val="lt1"/>
                          </a:solidFill>
                        </a:rPr>
                        <a:t> MU</a:t>
                      </a:r>
                      <a:endParaRPr b="1">
                        <a:solidFill>
                          <a:schemeClr val="lt1"/>
                        </a:solidFill>
                      </a:endParaRPr>
                    </a:p>
                  </a:txBody>
                  <a:tcPr marT="91425" marB="91425" marR="91425" marL="91425"/>
                </a:tc>
              </a:tr>
              <a:tr h="355925">
                <a:tc>
                  <a:txBody>
                    <a:bodyPr/>
                    <a:lstStyle/>
                    <a:p>
                      <a:pPr indent="0" lvl="0" marL="0" rtl="0" algn="l">
                        <a:spcBef>
                          <a:spcPts val="0"/>
                        </a:spcBef>
                        <a:spcAft>
                          <a:spcPts val="0"/>
                        </a:spcAft>
                        <a:buNone/>
                      </a:pPr>
                      <a:r>
                        <a:rPr b="1" lang="en">
                          <a:solidFill>
                            <a:schemeClr val="lt1"/>
                          </a:solidFill>
                        </a:rPr>
                        <a:t>2018-19</a:t>
                      </a:r>
                      <a:endParaRPr b="1">
                        <a:solidFill>
                          <a:schemeClr val="lt1"/>
                        </a:solidFill>
                      </a:endParaRPr>
                    </a:p>
                  </a:txBody>
                  <a:tcPr marT="91425" marB="91425" marR="91425" marL="91425"/>
                </a:tc>
                <a:tc>
                  <a:txBody>
                    <a:bodyPr/>
                    <a:lstStyle/>
                    <a:p>
                      <a:pPr indent="0" lvl="0" marL="0" rtl="0" algn="l">
                        <a:spcBef>
                          <a:spcPts val="0"/>
                        </a:spcBef>
                        <a:spcAft>
                          <a:spcPts val="0"/>
                        </a:spcAft>
                        <a:buNone/>
                      </a:pPr>
                      <a:r>
                        <a:rPr b="1" lang="en">
                          <a:solidFill>
                            <a:schemeClr val="lt1"/>
                          </a:solidFill>
                        </a:rPr>
                        <a:t>1018.23</a:t>
                      </a:r>
                      <a:r>
                        <a:rPr b="1" lang="en">
                          <a:solidFill>
                            <a:schemeClr val="lt1"/>
                          </a:solidFill>
                        </a:rPr>
                        <a:t> MU</a:t>
                      </a:r>
                      <a:endParaRPr b="1">
                        <a:solidFill>
                          <a:schemeClr val="lt1"/>
                        </a:solidFill>
                      </a:endParaRPr>
                    </a:p>
                  </a:txBody>
                  <a:tcPr marT="91425" marB="91425" marR="91425" marL="91425"/>
                </a:tc>
              </a:tr>
            </a:tbl>
          </a:graphicData>
        </a:graphic>
      </p:graphicFrame>
      <p:pic>
        <p:nvPicPr>
          <p:cNvPr id="292" name="Google Shape;292;p36"/>
          <p:cNvPicPr preferRelativeResize="0"/>
          <p:nvPr/>
        </p:nvPicPr>
        <p:blipFill>
          <a:blip r:embed="rId3">
            <a:alphaModFix/>
          </a:blip>
          <a:stretch>
            <a:fillRect/>
          </a:stretch>
        </p:blipFill>
        <p:spPr>
          <a:xfrm>
            <a:off x="214350" y="1590125"/>
            <a:ext cx="4861625" cy="30328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7"/>
          <p:cNvSpPr txBox="1"/>
          <p:nvPr>
            <p:ph type="title"/>
          </p:nvPr>
        </p:nvSpPr>
        <p:spPr>
          <a:xfrm>
            <a:off x="1359450" y="195450"/>
            <a:ext cx="7038900" cy="535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500"/>
              <a:t>Comparison Analysis between 2017-18 &amp; 2018-19 Power consumptions - Inferences</a:t>
            </a:r>
            <a:endParaRPr b="1" sz="2500"/>
          </a:p>
        </p:txBody>
      </p:sp>
      <p:sp>
        <p:nvSpPr>
          <p:cNvPr id="298" name="Google Shape;298;p3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Among the five districts namely </a:t>
            </a:r>
            <a:r>
              <a:rPr b="1" lang="en" sz="1600"/>
              <a:t>The Nilgiris, Salem, Erode, Tirunelveli </a:t>
            </a:r>
            <a:r>
              <a:rPr lang="en" sz="1600"/>
              <a:t>and </a:t>
            </a:r>
            <a:r>
              <a:rPr b="1" lang="en" sz="1600"/>
              <a:t>Cuddalore </a:t>
            </a:r>
            <a:r>
              <a:rPr lang="en" sz="1600"/>
              <a:t>, Only </a:t>
            </a:r>
            <a:r>
              <a:rPr b="1" lang="en" sz="1600"/>
              <a:t>Tirunelveli </a:t>
            </a:r>
            <a:r>
              <a:rPr lang="en" sz="1600"/>
              <a:t>and </a:t>
            </a:r>
            <a:r>
              <a:rPr b="1" lang="en" sz="1600"/>
              <a:t>Salem </a:t>
            </a:r>
            <a:r>
              <a:rPr lang="en" sz="1600"/>
              <a:t>took increase in power/electricity consumption from </a:t>
            </a:r>
            <a:r>
              <a:rPr b="1" lang="en" sz="1600"/>
              <a:t>2017-18</a:t>
            </a:r>
            <a:r>
              <a:rPr lang="en" sz="1600"/>
              <a:t> to </a:t>
            </a:r>
            <a:r>
              <a:rPr b="1" lang="en" sz="1600"/>
              <a:t>2018-19</a:t>
            </a:r>
            <a:r>
              <a:rPr lang="en" sz="1600"/>
              <a:t> Timeline.</a:t>
            </a:r>
            <a:endParaRPr sz="1600"/>
          </a:p>
          <a:p>
            <a:pPr indent="0" lvl="0" marL="0" rtl="0" algn="l">
              <a:spcBef>
                <a:spcPts val="1200"/>
              </a:spcBef>
              <a:spcAft>
                <a:spcPts val="12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8"/>
          <p:cNvSpPr txBox="1"/>
          <p:nvPr>
            <p:ph type="title"/>
          </p:nvPr>
        </p:nvSpPr>
        <p:spPr>
          <a:xfrm>
            <a:off x="1052550" y="2179925"/>
            <a:ext cx="7038900" cy="535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sz="2500"/>
              <a:t>Choropleth Visualizations</a:t>
            </a:r>
            <a:endParaRPr b="1" sz="2500"/>
          </a:p>
          <a:p>
            <a:pPr indent="0" lvl="0" marL="0" rtl="0" algn="ctr">
              <a:spcBef>
                <a:spcPts val="0"/>
              </a:spcBef>
              <a:spcAft>
                <a:spcPts val="0"/>
              </a:spcAft>
              <a:buNone/>
            </a:pPr>
            <a:r>
              <a:t/>
            </a:r>
            <a:endParaRPr b="1" sz="25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9"/>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ChoroPleth Visualizations for 2017-18 Timeline</a:t>
            </a:r>
            <a:endParaRPr b="1"/>
          </a:p>
        </p:txBody>
      </p:sp>
      <p:sp>
        <p:nvSpPr>
          <p:cNvPr id="309" name="Google Shape;309;p39"/>
          <p:cNvSpPr txBox="1"/>
          <p:nvPr/>
        </p:nvSpPr>
        <p:spPr>
          <a:xfrm>
            <a:off x="1432275" y="970950"/>
            <a:ext cx="70947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Choropleth map is used here for the visualization of the our results and analysis in the Tamil Nadu - District Boundaries Shapefile.</a:t>
            </a:r>
            <a:endParaRPr b="1">
              <a:solidFill>
                <a:schemeClr val="lt1"/>
              </a:solidFill>
              <a:latin typeface="Lato"/>
              <a:ea typeface="Lato"/>
              <a:cs typeface="Lato"/>
              <a:sym typeface="Lato"/>
            </a:endParaRPr>
          </a:p>
        </p:txBody>
      </p:sp>
      <p:pic>
        <p:nvPicPr>
          <p:cNvPr id="310" name="Google Shape;310;p39"/>
          <p:cNvPicPr preferRelativeResize="0"/>
          <p:nvPr/>
        </p:nvPicPr>
        <p:blipFill>
          <a:blip r:embed="rId3">
            <a:alphaModFix/>
          </a:blip>
          <a:stretch>
            <a:fillRect/>
          </a:stretch>
        </p:blipFill>
        <p:spPr>
          <a:xfrm>
            <a:off x="123675" y="1586550"/>
            <a:ext cx="3631701" cy="3404550"/>
          </a:xfrm>
          <a:prstGeom prst="rect">
            <a:avLst/>
          </a:prstGeom>
          <a:noFill/>
          <a:ln>
            <a:noFill/>
          </a:ln>
        </p:spPr>
      </p:pic>
      <p:pic>
        <p:nvPicPr>
          <p:cNvPr id="311" name="Google Shape;311;p39"/>
          <p:cNvPicPr preferRelativeResize="0"/>
          <p:nvPr/>
        </p:nvPicPr>
        <p:blipFill>
          <a:blip r:embed="rId4">
            <a:alphaModFix/>
          </a:blip>
          <a:stretch>
            <a:fillRect/>
          </a:stretch>
        </p:blipFill>
        <p:spPr>
          <a:xfrm>
            <a:off x="4846050" y="1586550"/>
            <a:ext cx="4145551" cy="3404549"/>
          </a:xfrm>
          <a:prstGeom prst="rect">
            <a:avLst/>
          </a:prstGeom>
          <a:noFill/>
          <a:ln>
            <a:noFill/>
          </a:ln>
        </p:spPr>
      </p:pic>
      <p:sp>
        <p:nvSpPr>
          <p:cNvPr id="312" name="Google Shape;312;p39"/>
          <p:cNvSpPr txBox="1"/>
          <p:nvPr/>
        </p:nvSpPr>
        <p:spPr>
          <a:xfrm>
            <a:off x="3544525" y="2511450"/>
            <a:ext cx="15246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lt1"/>
                </a:solidFill>
                <a:latin typeface="Lato"/>
                <a:ea typeface="Lato"/>
                <a:cs typeface="Lato"/>
                <a:sym typeface="Lato"/>
              </a:rPr>
              <a:t>2017 - 2018 Visualization</a:t>
            </a:r>
            <a:endParaRPr b="1">
              <a:solidFill>
                <a:schemeClr val="lt1"/>
              </a:solidFill>
              <a:latin typeface="Lato"/>
              <a:ea typeface="Lato"/>
              <a:cs typeface="Lato"/>
              <a:sym typeface="La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0"/>
          <p:cNvSpPr txBox="1"/>
          <p:nvPr>
            <p:ph idx="1" type="body"/>
          </p:nvPr>
        </p:nvSpPr>
        <p:spPr>
          <a:xfrm>
            <a:off x="1272725" y="365325"/>
            <a:ext cx="7038900" cy="1444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In the previous slide, the map visualizations are made for 8 Districts, the more power  consumption has the dark color and less consumption has the light color.</a:t>
            </a:r>
            <a:endParaRPr sz="1500"/>
          </a:p>
          <a:p>
            <a:pPr indent="-323850" lvl="0" marL="457200" rtl="0" algn="l">
              <a:spcBef>
                <a:spcPts val="0"/>
              </a:spcBef>
              <a:spcAft>
                <a:spcPts val="0"/>
              </a:spcAft>
              <a:buSzPts val="1500"/>
              <a:buChar char="●"/>
            </a:pPr>
            <a:r>
              <a:rPr lang="en" sz="1500"/>
              <a:t>Below is the tabular for the districts and their electricity consuming units.</a:t>
            </a:r>
            <a:endParaRPr sz="1500"/>
          </a:p>
        </p:txBody>
      </p:sp>
      <p:pic>
        <p:nvPicPr>
          <p:cNvPr id="318" name="Google Shape;318;p40"/>
          <p:cNvPicPr preferRelativeResize="0"/>
          <p:nvPr/>
        </p:nvPicPr>
        <p:blipFill>
          <a:blip r:embed="rId3">
            <a:alphaModFix/>
          </a:blip>
          <a:stretch>
            <a:fillRect/>
          </a:stretch>
        </p:blipFill>
        <p:spPr>
          <a:xfrm>
            <a:off x="1614300" y="1552925"/>
            <a:ext cx="6022826" cy="2475125"/>
          </a:xfrm>
          <a:prstGeom prst="rect">
            <a:avLst/>
          </a:prstGeom>
          <a:noFill/>
          <a:ln>
            <a:noFill/>
          </a:ln>
        </p:spPr>
      </p:pic>
      <p:sp>
        <p:nvSpPr>
          <p:cNvPr id="319" name="Google Shape;319;p40"/>
          <p:cNvSpPr txBox="1"/>
          <p:nvPr>
            <p:ph idx="1" type="body"/>
          </p:nvPr>
        </p:nvSpPr>
        <p:spPr>
          <a:xfrm>
            <a:off x="1272725" y="4111975"/>
            <a:ext cx="7038900" cy="1444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b="1" lang="en" sz="1500"/>
              <a:t>Kancheepuram </a:t>
            </a:r>
            <a:r>
              <a:rPr lang="en" sz="1500"/>
              <a:t>District taken as the highest power consumer in the year 2017-2018.</a:t>
            </a:r>
            <a:endParaRPr sz="15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1"/>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ChoroPleth Visualizations for 2018-19 Timeline</a:t>
            </a:r>
            <a:endParaRPr b="1"/>
          </a:p>
        </p:txBody>
      </p:sp>
      <p:pic>
        <p:nvPicPr>
          <p:cNvPr id="325" name="Google Shape;325;p41"/>
          <p:cNvPicPr preferRelativeResize="0"/>
          <p:nvPr/>
        </p:nvPicPr>
        <p:blipFill>
          <a:blip r:embed="rId3">
            <a:alphaModFix/>
          </a:blip>
          <a:stretch>
            <a:fillRect/>
          </a:stretch>
        </p:blipFill>
        <p:spPr>
          <a:xfrm>
            <a:off x="71825" y="1460225"/>
            <a:ext cx="3571999" cy="3530850"/>
          </a:xfrm>
          <a:prstGeom prst="rect">
            <a:avLst/>
          </a:prstGeom>
          <a:noFill/>
          <a:ln>
            <a:noFill/>
          </a:ln>
        </p:spPr>
      </p:pic>
      <p:pic>
        <p:nvPicPr>
          <p:cNvPr id="326" name="Google Shape;326;p41"/>
          <p:cNvPicPr preferRelativeResize="0"/>
          <p:nvPr/>
        </p:nvPicPr>
        <p:blipFill>
          <a:blip r:embed="rId4">
            <a:alphaModFix/>
          </a:blip>
          <a:stretch>
            <a:fillRect/>
          </a:stretch>
        </p:blipFill>
        <p:spPr>
          <a:xfrm>
            <a:off x="4957600" y="1460250"/>
            <a:ext cx="4034000" cy="3530850"/>
          </a:xfrm>
          <a:prstGeom prst="rect">
            <a:avLst/>
          </a:prstGeom>
          <a:noFill/>
          <a:ln>
            <a:noFill/>
          </a:ln>
        </p:spPr>
      </p:pic>
      <p:sp>
        <p:nvSpPr>
          <p:cNvPr id="327" name="Google Shape;327;p41"/>
          <p:cNvSpPr txBox="1"/>
          <p:nvPr/>
        </p:nvSpPr>
        <p:spPr>
          <a:xfrm>
            <a:off x="3544525" y="2511450"/>
            <a:ext cx="15246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lt1"/>
                </a:solidFill>
                <a:latin typeface="Lato"/>
                <a:ea typeface="Lato"/>
                <a:cs typeface="Lato"/>
                <a:sym typeface="Lato"/>
              </a:rPr>
              <a:t>2018 - 2019 Visualization</a:t>
            </a:r>
            <a:endParaRPr b="1">
              <a:solidFill>
                <a:schemeClr val="lt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500"/>
              <a:t>Key Terms</a:t>
            </a:r>
            <a:endParaRPr b="1" sz="2500"/>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330200" lvl="0" marL="457200" rtl="0" algn="l">
              <a:spcBef>
                <a:spcPts val="0"/>
              </a:spcBef>
              <a:spcAft>
                <a:spcPts val="0"/>
              </a:spcAft>
              <a:buSzPts val="1600"/>
              <a:buChar char="●"/>
            </a:pPr>
            <a:r>
              <a:rPr lang="en" sz="1600"/>
              <a:t>Power Consumption - Power consumption is the amount of energy used per unit time.</a:t>
            </a:r>
            <a:endParaRPr sz="1600"/>
          </a:p>
          <a:p>
            <a:pPr indent="-330200" lvl="0" marL="457200" rtl="0" algn="l">
              <a:spcBef>
                <a:spcPts val="0"/>
              </a:spcBef>
              <a:spcAft>
                <a:spcPts val="0"/>
              </a:spcAft>
              <a:buSzPts val="1600"/>
              <a:buChar char="●"/>
            </a:pPr>
            <a:r>
              <a:rPr lang="en" sz="1600"/>
              <a:t>MW &amp; MU Units of Power Consumption</a:t>
            </a:r>
            <a:endParaRPr sz="1600"/>
          </a:p>
          <a:p>
            <a:pPr indent="-330200" lvl="0" marL="457200" rtl="0" algn="l">
              <a:spcBef>
                <a:spcPts val="0"/>
              </a:spcBef>
              <a:spcAft>
                <a:spcPts val="0"/>
              </a:spcAft>
              <a:buSzPts val="1600"/>
              <a:buChar char="●"/>
            </a:pPr>
            <a:r>
              <a:rPr lang="en" sz="1600"/>
              <a:t>So, in MU i.e. Million of Units we measure generated electricity.</a:t>
            </a:r>
            <a:endParaRPr sz="1600"/>
          </a:p>
          <a:p>
            <a:pPr indent="-330200" lvl="0" marL="457200" rtl="0" algn="l">
              <a:spcBef>
                <a:spcPts val="0"/>
              </a:spcBef>
              <a:spcAft>
                <a:spcPts val="0"/>
              </a:spcAft>
              <a:buSzPts val="1600"/>
              <a:buChar char="●"/>
            </a:pPr>
            <a:r>
              <a:rPr lang="en" sz="1600"/>
              <a:t>1 MU=1 Million Units=10,00,000 Units</a:t>
            </a:r>
            <a:endParaRPr sz="1600"/>
          </a:p>
          <a:p>
            <a:pPr indent="-330200" lvl="0" marL="457200" rtl="0" algn="l">
              <a:spcBef>
                <a:spcPts val="0"/>
              </a:spcBef>
              <a:spcAft>
                <a:spcPts val="0"/>
              </a:spcAft>
              <a:buSzPts val="1600"/>
              <a:buChar char="●"/>
            </a:pPr>
            <a:r>
              <a:rPr lang="en" sz="1600"/>
              <a:t>In the Presentation, 2017-18 mean year 2017 to 2018.</a:t>
            </a:r>
            <a:endParaRPr sz="1600"/>
          </a:p>
          <a:p>
            <a:pPr indent="-330200" lvl="0" marL="457200" rtl="0" algn="l">
              <a:spcBef>
                <a:spcPts val="0"/>
              </a:spcBef>
              <a:spcAft>
                <a:spcPts val="0"/>
              </a:spcAft>
              <a:buSzPts val="1600"/>
              <a:buChar char="●"/>
            </a:pPr>
            <a:r>
              <a:rPr lang="en" sz="1600"/>
              <a:t>I</a:t>
            </a:r>
            <a:r>
              <a:rPr lang="en" sz="1600"/>
              <a:t>n the Presentation, 2018-19 mean year 2018 to 2019.</a:t>
            </a:r>
            <a:endParaRPr sz="1600"/>
          </a:p>
          <a:p>
            <a:pPr indent="-330200" lvl="0" marL="457200" rtl="0" algn="l">
              <a:spcBef>
                <a:spcPts val="0"/>
              </a:spcBef>
              <a:spcAft>
                <a:spcPts val="0"/>
              </a:spcAft>
              <a:buSzPts val="1600"/>
              <a:buChar char="●"/>
            </a:pPr>
            <a:r>
              <a:rPr lang="en" sz="1600"/>
              <a:t>Choropleth map (also called a color theme) is a thematic map in which points, lines or areas are shaded to represent different data values.</a:t>
            </a:r>
            <a:endParaRPr sz="1600"/>
          </a:p>
          <a:p>
            <a:pPr indent="0" lvl="0" marL="457200" rtl="0" algn="l">
              <a:spcBef>
                <a:spcPts val="1200"/>
              </a:spcBef>
              <a:spcAft>
                <a:spcPts val="1200"/>
              </a:spcAft>
              <a:buNone/>
            </a:pPr>
            <a:r>
              <a:t/>
            </a:r>
            <a:endParaRPr sz="16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2"/>
          <p:cNvSpPr txBox="1"/>
          <p:nvPr>
            <p:ph idx="1" type="body"/>
          </p:nvPr>
        </p:nvSpPr>
        <p:spPr>
          <a:xfrm>
            <a:off x="1272725" y="365325"/>
            <a:ext cx="7038900" cy="1444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In the previous slide, the map visualizations are made for 5 Districts, the more power  consumption has the dark color and less consumption has the light color.</a:t>
            </a:r>
            <a:endParaRPr sz="1500"/>
          </a:p>
          <a:p>
            <a:pPr indent="-323850" lvl="0" marL="457200" rtl="0" algn="l">
              <a:spcBef>
                <a:spcPts val="0"/>
              </a:spcBef>
              <a:spcAft>
                <a:spcPts val="0"/>
              </a:spcAft>
              <a:buSzPts val="1500"/>
              <a:buChar char="●"/>
            </a:pPr>
            <a:r>
              <a:rPr lang="en" sz="1500"/>
              <a:t>Below is the tabular for the districts and their electricity consuming units.</a:t>
            </a:r>
            <a:endParaRPr sz="1500"/>
          </a:p>
        </p:txBody>
      </p:sp>
      <p:sp>
        <p:nvSpPr>
          <p:cNvPr id="333" name="Google Shape;333;p42"/>
          <p:cNvSpPr txBox="1"/>
          <p:nvPr>
            <p:ph idx="1" type="body"/>
          </p:nvPr>
        </p:nvSpPr>
        <p:spPr>
          <a:xfrm>
            <a:off x="1272750" y="3851725"/>
            <a:ext cx="7038900" cy="9075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b="1" lang="en" sz="1500"/>
              <a:t>Salem </a:t>
            </a:r>
            <a:r>
              <a:rPr lang="en" sz="1500"/>
              <a:t>District taken as the highest power consumer in the year 2018-2019.</a:t>
            </a:r>
            <a:endParaRPr sz="1500"/>
          </a:p>
        </p:txBody>
      </p:sp>
      <p:pic>
        <p:nvPicPr>
          <p:cNvPr id="334" name="Google Shape;334;p42"/>
          <p:cNvPicPr preferRelativeResize="0"/>
          <p:nvPr/>
        </p:nvPicPr>
        <p:blipFill>
          <a:blip r:embed="rId3">
            <a:alphaModFix/>
          </a:blip>
          <a:stretch>
            <a:fillRect/>
          </a:stretch>
        </p:blipFill>
        <p:spPr>
          <a:xfrm>
            <a:off x="1834675" y="1689250"/>
            <a:ext cx="5915025" cy="19545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References and Links</a:t>
            </a:r>
            <a:endParaRPr b="1"/>
          </a:p>
        </p:txBody>
      </p:sp>
      <p:sp>
        <p:nvSpPr>
          <p:cNvPr id="340" name="Google Shape;340;p43"/>
          <p:cNvSpPr txBox="1"/>
          <p:nvPr>
            <p:ph idx="1" type="body"/>
          </p:nvPr>
        </p:nvSpPr>
        <p:spPr>
          <a:xfrm>
            <a:off x="1297500" y="1116150"/>
            <a:ext cx="7038900" cy="2911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rgbClr val="FFFFFF"/>
              </a:buClr>
              <a:buSzPts val="1600"/>
              <a:buChar char="●"/>
            </a:pPr>
            <a:r>
              <a:rPr lang="en" sz="1600">
                <a:solidFill>
                  <a:srgbClr val="FFFFFF"/>
                </a:solidFill>
              </a:rPr>
              <a:t>Data available in  </a:t>
            </a:r>
            <a:r>
              <a:rPr b="1" lang="en" sz="1600" u="sng">
                <a:solidFill>
                  <a:schemeClr val="hlink"/>
                </a:solidFill>
                <a:hlinkClick r:id="rId3"/>
              </a:rPr>
              <a:t>https://data.gov.in/</a:t>
            </a:r>
            <a:r>
              <a:rPr b="1" lang="en" sz="1600">
                <a:solidFill>
                  <a:srgbClr val="FFFFFF"/>
                </a:solidFill>
              </a:rPr>
              <a:t> and </a:t>
            </a:r>
            <a:r>
              <a:rPr b="1" lang="en" sz="1600" u="sng">
                <a:solidFill>
                  <a:schemeClr val="hlink"/>
                </a:solidFill>
                <a:hlinkClick r:id="rId4"/>
              </a:rPr>
              <a:t>https://tn.data.gov.in/</a:t>
            </a:r>
            <a:r>
              <a:rPr b="1" lang="en"/>
              <a:t> </a:t>
            </a:r>
            <a:endParaRPr/>
          </a:p>
          <a:p>
            <a:pPr indent="-330200" lvl="0" marL="457200" rtl="0" algn="l">
              <a:spcBef>
                <a:spcPts val="0"/>
              </a:spcBef>
              <a:spcAft>
                <a:spcPts val="0"/>
              </a:spcAft>
              <a:buSzPts val="1600"/>
              <a:buChar char="●"/>
            </a:pPr>
            <a:r>
              <a:rPr lang="en" sz="1600"/>
              <a:t>Git Repository for the notebooks - </a:t>
            </a:r>
            <a:r>
              <a:rPr b="1" lang="en" sz="1600" u="sng">
                <a:solidFill>
                  <a:schemeClr val="hlink"/>
                </a:solidFill>
                <a:hlinkClick r:id="rId5"/>
              </a:rPr>
              <a:t>https://github.com/praveen0222/District-Wise-Electricity-Consumption-Analysis-of-Tamil-Nadu-</a:t>
            </a:r>
            <a:endParaRPr b="1" sz="1600"/>
          </a:p>
          <a:p>
            <a:pPr indent="-330200" lvl="0" marL="457200" rtl="0" algn="l">
              <a:spcBef>
                <a:spcPts val="0"/>
              </a:spcBef>
              <a:spcAft>
                <a:spcPts val="0"/>
              </a:spcAft>
              <a:buSzPts val="1600"/>
              <a:buChar char="●"/>
            </a:pPr>
            <a:r>
              <a:rPr lang="en" sz="1600"/>
              <a:t>Google</a:t>
            </a:r>
            <a:r>
              <a:rPr lang="en" sz="1600"/>
              <a:t> sheets link of Chart Analysis - </a:t>
            </a:r>
            <a:r>
              <a:rPr lang="en" sz="1600" u="sng">
                <a:solidFill>
                  <a:schemeClr val="hlink"/>
                </a:solidFill>
                <a:hlinkClick r:id="rId6"/>
              </a:rPr>
              <a:t>https://docs.google.com/spreadsheets/d/1jbXHenoJZQLGy53wL2fBye3vmSrFgnh49fdM_F-Vsw8/edit?usp=sharing</a:t>
            </a:r>
            <a:endParaRPr sz="1600"/>
          </a:p>
          <a:p>
            <a:pPr indent="-330200" lvl="0" marL="457200" rtl="0" algn="l">
              <a:spcBef>
                <a:spcPts val="0"/>
              </a:spcBef>
              <a:spcAft>
                <a:spcPts val="0"/>
              </a:spcAft>
              <a:buSzPts val="1600"/>
              <a:buChar char="●"/>
            </a:pPr>
            <a:r>
              <a:rPr lang="en" sz="1600"/>
              <a:t>Tamil Nadu District boundaries shapefile - </a:t>
            </a:r>
            <a:r>
              <a:rPr lang="en" sz="1600" u="sng">
                <a:solidFill>
                  <a:schemeClr val="hlink"/>
                </a:solidFill>
                <a:hlinkClick r:id="rId7"/>
              </a:rPr>
              <a:t>http://projects.datameet.org/maps/districts/</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500"/>
              <a:t>Introduction</a:t>
            </a:r>
            <a:endParaRPr b="1" sz="2500"/>
          </a:p>
        </p:txBody>
      </p:sp>
      <p:sp>
        <p:nvSpPr>
          <p:cNvPr id="153" name="Google Shape;153;p16"/>
          <p:cNvSpPr txBox="1"/>
          <p:nvPr>
            <p:ph idx="1" type="body"/>
          </p:nvPr>
        </p:nvSpPr>
        <p:spPr>
          <a:xfrm>
            <a:off x="1297500" y="1604725"/>
            <a:ext cx="7038900" cy="2911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The case study assignment is related to the electricity analysis for the state of Tamil Nadu.The Open Government Data Platform of India (https://data.gov.in/) includes district-wise electricity consumption data.</a:t>
            </a:r>
            <a:endParaRPr sz="1600"/>
          </a:p>
          <a:p>
            <a:pPr indent="-330200" lvl="0" marL="457200" rtl="0" algn="l">
              <a:spcBef>
                <a:spcPts val="0"/>
              </a:spcBef>
              <a:spcAft>
                <a:spcPts val="0"/>
              </a:spcAft>
              <a:buSzPts val="1600"/>
              <a:buChar char="●"/>
            </a:pPr>
            <a:r>
              <a:rPr lang="en" sz="1600"/>
              <a:t>The goal is to understand trends in electricity consumption over time, and to identify any notable patterns or changes in the data. </a:t>
            </a:r>
            <a:endParaRPr sz="1600"/>
          </a:p>
          <a:p>
            <a:pPr indent="0" lvl="0" marL="0" rtl="0" algn="l">
              <a:spcBef>
                <a:spcPts val="1200"/>
              </a:spcBef>
              <a:spcAft>
                <a:spcPts val="0"/>
              </a:spcAft>
              <a:buNone/>
            </a:pPr>
            <a:r>
              <a:t/>
            </a:r>
            <a:endParaRPr sz="1600"/>
          </a:p>
          <a:p>
            <a:pPr indent="-330200" lvl="0" marL="457200" rtl="0" algn="l">
              <a:spcBef>
                <a:spcPts val="1200"/>
              </a:spcBef>
              <a:spcAft>
                <a:spcPts val="0"/>
              </a:spcAft>
              <a:buSzPts val="1600"/>
              <a:buChar char="●"/>
            </a:pPr>
            <a:r>
              <a:rPr lang="en" sz="1600"/>
              <a:t>Due to the data in</a:t>
            </a:r>
            <a:r>
              <a:rPr lang="en" sz="1600"/>
              <a:t>sufficiency</a:t>
            </a:r>
            <a:r>
              <a:rPr lang="en" sz="1600"/>
              <a:t> for </a:t>
            </a:r>
            <a:r>
              <a:rPr lang="en" sz="1600"/>
              <a:t>continuous</a:t>
            </a:r>
            <a:r>
              <a:rPr lang="en" sz="1600"/>
              <a:t> years, The analysis made for 5 Districts which has proper data split from 2017 &amp; 2018 continuous years.</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052550" y="2179925"/>
            <a:ext cx="7038900" cy="535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sz="2500"/>
              <a:t>2017-18 District Wise Analysis</a:t>
            </a:r>
            <a:endParaRPr b="1" sz="2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8"/>
          <p:cNvSpPr txBox="1"/>
          <p:nvPr>
            <p:ph type="title"/>
          </p:nvPr>
        </p:nvSpPr>
        <p:spPr>
          <a:xfrm>
            <a:off x="1297500" y="393750"/>
            <a:ext cx="7038900" cy="535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500"/>
              <a:t>2017-18 District Wise Analysis</a:t>
            </a:r>
            <a:endParaRPr b="1" sz="2500"/>
          </a:p>
        </p:txBody>
      </p:sp>
      <p:pic>
        <p:nvPicPr>
          <p:cNvPr id="164" name="Google Shape;164;p18"/>
          <p:cNvPicPr preferRelativeResize="0"/>
          <p:nvPr/>
        </p:nvPicPr>
        <p:blipFill>
          <a:blip r:embed="rId3">
            <a:alphaModFix/>
          </a:blip>
          <a:stretch>
            <a:fillRect/>
          </a:stretch>
        </p:blipFill>
        <p:spPr>
          <a:xfrm>
            <a:off x="524250" y="2030375"/>
            <a:ext cx="4448175" cy="2895600"/>
          </a:xfrm>
          <a:prstGeom prst="rect">
            <a:avLst/>
          </a:prstGeom>
          <a:noFill/>
          <a:ln>
            <a:noFill/>
          </a:ln>
        </p:spPr>
      </p:pic>
      <p:sp>
        <p:nvSpPr>
          <p:cNvPr id="165" name="Google Shape;165;p18"/>
          <p:cNvSpPr txBox="1"/>
          <p:nvPr/>
        </p:nvSpPr>
        <p:spPr>
          <a:xfrm>
            <a:off x="5242650" y="2454025"/>
            <a:ext cx="3507600" cy="2124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The Graph represents here is for </a:t>
            </a:r>
            <a:r>
              <a:rPr b="1" lang="en">
                <a:solidFill>
                  <a:schemeClr val="lt1"/>
                </a:solidFill>
                <a:latin typeface="Lato"/>
                <a:ea typeface="Lato"/>
                <a:cs typeface="Lato"/>
                <a:sym typeface="Lato"/>
              </a:rPr>
              <a:t>Nilgiris District.</a:t>
            </a:r>
            <a:endParaRPr b="1">
              <a:solidFill>
                <a:schemeClr val="lt1"/>
              </a:solidFill>
              <a:latin typeface="Lato"/>
              <a:ea typeface="Lato"/>
              <a:cs typeface="Lato"/>
              <a:sym typeface="Lato"/>
            </a:endParaRPr>
          </a:p>
          <a:p>
            <a:pPr indent="0" lvl="0" marL="457200" rtl="0" algn="l">
              <a:spcBef>
                <a:spcPts val="0"/>
              </a:spcBef>
              <a:spcAft>
                <a:spcPts val="0"/>
              </a:spcAft>
              <a:buNone/>
            </a:pPr>
            <a:r>
              <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The total power consumption in MU(i.e, Million Units) for this district is </a:t>
            </a:r>
            <a:r>
              <a:rPr b="1" lang="en">
                <a:solidFill>
                  <a:schemeClr val="lt1"/>
                </a:solidFill>
                <a:latin typeface="Lato"/>
                <a:ea typeface="Lato"/>
                <a:cs typeface="Lato"/>
                <a:sym typeface="Lato"/>
              </a:rPr>
              <a:t>373.74 MU </a:t>
            </a:r>
            <a:r>
              <a:rPr lang="en">
                <a:solidFill>
                  <a:schemeClr val="lt1"/>
                </a:solidFill>
                <a:latin typeface="Lato"/>
                <a:ea typeface="Lato"/>
                <a:cs typeface="Lato"/>
                <a:sym typeface="Lato"/>
              </a:rPr>
              <a:t>and the sector which uses Highest power resource is </a:t>
            </a:r>
            <a:r>
              <a:rPr b="1" lang="en">
                <a:solidFill>
                  <a:schemeClr val="lt1"/>
                </a:solidFill>
                <a:latin typeface="Lato"/>
                <a:ea typeface="Lato"/>
                <a:cs typeface="Lato"/>
                <a:sym typeface="Lato"/>
              </a:rPr>
              <a:t>Domestic </a:t>
            </a:r>
            <a:r>
              <a:rPr lang="en">
                <a:solidFill>
                  <a:schemeClr val="lt1"/>
                </a:solidFill>
                <a:latin typeface="Lato"/>
                <a:ea typeface="Lato"/>
                <a:cs typeface="Lato"/>
                <a:sym typeface="Lato"/>
              </a:rPr>
              <a:t>with </a:t>
            </a:r>
            <a:r>
              <a:rPr b="1" lang="en">
                <a:solidFill>
                  <a:schemeClr val="lt1"/>
                </a:solidFill>
                <a:latin typeface="Lato"/>
                <a:ea typeface="Lato"/>
                <a:cs typeface="Lato"/>
                <a:sym typeface="Lato"/>
              </a:rPr>
              <a:t>39% </a:t>
            </a:r>
            <a:r>
              <a:rPr lang="en">
                <a:solidFill>
                  <a:schemeClr val="lt1"/>
                </a:solidFill>
                <a:latin typeface="Lato"/>
                <a:ea typeface="Lato"/>
                <a:cs typeface="Lato"/>
                <a:sym typeface="Lato"/>
              </a:rPr>
              <a:t> of total consumed power resources</a:t>
            </a:r>
            <a:r>
              <a:rPr b="1" lang="en">
                <a:solidFill>
                  <a:schemeClr val="lt1"/>
                </a:solidFill>
                <a:latin typeface="Lato"/>
                <a:ea typeface="Lato"/>
                <a:cs typeface="Lato"/>
                <a:sym typeface="Lato"/>
              </a:rPr>
              <a:t>.</a:t>
            </a:r>
            <a:endParaRPr b="1">
              <a:solidFill>
                <a:schemeClr val="lt1"/>
              </a:solidFill>
              <a:latin typeface="Lato"/>
              <a:ea typeface="Lato"/>
              <a:cs typeface="Lato"/>
              <a:sym typeface="Lato"/>
            </a:endParaRPr>
          </a:p>
        </p:txBody>
      </p:sp>
      <p:sp>
        <p:nvSpPr>
          <p:cNvPr id="166" name="Google Shape;166;p18"/>
          <p:cNvSpPr txBox="1"/>
          <p:nvPr/>
        </p:nvSpPr>
        <p:spPr>
          <a:xfrm>
            <a:off x="1064550" y="929550"/>
            <a:ext cx="7014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latin typeface="Lato"/>
                <a:ea typeface="Lato"/>
                <a:cs typeface="Lato"/>
                <a:sym typeface="Lato"/>
              </a:rPr>
              <a:t>The analysis </a:t>
            </a:r>
            <a:r>
              <a:rPr b="1" lang="en">
                <a:solidFill>
                  <a:schemeClr val="lt1"/>
                </a:solidFill>
                <a:latin typeface="Lato"/>
                <a:ea typeface="Lato"/>
                <a:cs typeface="Lato"/>
                <a:sym typeface="Lato"/>
              </a:rPr>
              <a:t>is based on  a Sector wise power consumption on each district, to gather how much total consumption units are given to this district and also to get an insight of which area uses highest power resources.</a:t>
            </a:r>
            <a:endParaRPr b="1">
              <a:solidFill>
                <a:schemeClr val="lt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pic>
        <p:nvPicPr>
          <p:cNvPr id="171" name="Google Shape;171;p19"/>
          <p:cNvPicPr preferRelativeResize="0"/>
          <p:nvPr/>
        </p:nvPicPr>
        <p:blipFill>
          <a:blip r:embed="rId3">
            <a:alphaModFix/>
          </a:blip>
          <a:stretch>
            <a:fillRect/>
          </a:stretch>
        </p:blipFill>
        <p:spPr>
          <a:xfrm>
            <a:off x="359250" y="1574900"/>
            <a:ext cx="4559075" cy="2824950"/>
          </a:xfrm>
          <a:prstGeom prst="rect">
            <a:avLst/>
          </a:prstGeom>
          <a:noFill/>
          <a:ln>
            <a:noFill/>
          </a:ln>
        </p:spPr>
      </p:pic>
      <p:sp>
        <p:nvSpPr>
          <p:cNvPr id="172" name="Google Shape;172;p19"/>
          <p:cNvSpPr txBox="1"/>
          <p:nvPr/>
        </p:nvSpPr>
        <p:spPr>
          <a:xfrm>
            <a:off x="5378975" y="1494275"/>
            <a:ext cx="3000000" cy="2339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The Graph represents here is for </a:t>
            </a:r>
            <a:r>
              <a:rPr b="1" lang="en">
                <a:solidFill>
                  <a:schemeClr val="lt1"/>
                </a:solidFill>
                <a:latin typeface="Lato"/>
                <a:ea typeface="Lato"/>
                <a:cs typeface="Lato"/>
                <a:sym typeface="Lato"/>
              </a:rPr>
              <a:t>Salem </a:t>
            </a:r>
            <a:r>
              <a:rPr b="1" lang="en">
                <a:solidFill>
                  <a:schemeClr val="lt1"/>
                </a:solidFill>
                <a:latin typeface="Lato"/>
                <a:ea typeface="Lato"/>
                <a:cs typeface="Lato"/>
                <a:sym typeface="Lato"/>
              </a:rPr>
              <a:t>District.</a:t>
            </a:r>
            <a:endParaRPr b="1">
              <a:solidFill>
                <a:schemeClr val="lt1"/>
              </a:solidFill>
              <a:latin typeface="Lato"/>
              <a:ea typeface="Lato"/>
              <a:cs typeface="Lato"/>
              <a:sym typeface="Lato"/>
            </a:endParaRPr>
          </a:p>
          <a:p>
            <a:pPr indent="0" lvl="0" marL="0" rtl="0" algn="l">
              <a:spcBef>
                <a:spcPts val="0"/>
              </a:spcBef>
              <a:spcAft>
                <a:spcPts val="0"/>
              </a:spcAft>
              <a:buNone/>
            </a:pPr>
            <a:r>
              <a:t/>
            </a:r>
            <a:endParaRPr b="1">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The total power consumption in MU(i.e, Million Units) for this district is </a:t>
            </a:r>
            <a:r>
              <a:rPr b="1" lang="en">
                <a:solidFill>
                  <a:schemeClr val="lt1"/>
                </a:solidFill>
                <a:latin typeface="Lato"/>
                <a:ea typeface="Lato"/>
                <a:cs typeface="Lato"/>
                <a:sym typeface="Lato"/>
              </a:rPr>
              <a:t>2078.4</a:t>
            </a:r>
            <a:r>
              <a:rPr b="1" lang="en">
                <a:solidFill>
                  <a:schemeClr val="lt1"/>
                </a:solidFill>
                <a:latin typeface="Lato"/>
                <a:ea typeface="Lato"/>
                <a:cs typeface="Lato"/>
                <a:sym typeface="Lato"/>
              </a:rPr>
              <a:t> MU </a:t>
            </a:r>
            <a:r>
              <a:rPr lang="en">
                <a:solidFill>
                  <a:schemeClr val="lt1"/>
                </a:solidFill>
                <a:latin typeface="Lato"/>
                <a:ea typeface="Lato"/>
                <a:cs typeface="Lato"/>
                <a:sym typeface="Lato"/>
              </a:rPr>
              <a:t>and the sector which uses Highest power resource is </a:t>
            </a:r>
            <a:r>
              <a:rPr b="1" lang="en">
                <a:solidFill>
                  <a:schemeClr val="lt1"/>
                </a:solidFill>
                <a:latin typeface="Lato"/>
                <a:ea typeface="Lato"/>
                <a:cs typeface="Lato"/>
                <a:sym typeface="Lato"/>
              </a:rPr>
              <a:t>Domestic </a:t>
            </a:r>
            <a:r>
              <a:rPr lang="en">
                <a:solidFill>
                  <a:schemeClr val="lt1"/>
                </a:solidFill>
                <a:latin typeface="Lato"/>
                <a:ea typeface="Lato"/>
                <a:cs typeface="Lato"/>
                <a:sym typeface="Lato"/>
              </a:rPr>
              <a:t>with </a:t>
            </a:r>
            <a:r>
              <a:rPr b="1" lang="en">
                <a:solidFill>
                  <a:schemeClr val="lt1"/>
                </a:solidFill>
                <a:latin typeface="Lato"/>
                <a:ea typeface="Lato"/>
                <a:cs typeface="Lato"/>
                <a:sym typeface="Lato"/>
              </a:rPr>
              <a:t>32%</a:t>
            </a:r>
            <a:r>
              <a:rPr lang="en">
                <a:solidFill>
                  <a:schemeClr val="lt1"/>
                </a:solidFill>
                <a:latin typeface="Lato"/>
                <a:ea typeface="Lato"/>
                <a:cs typeface="Lato"/>
                <a:sym typeface="Lato"/>
              </a:rPr>
              <a:t> of total </a:t>
            </a:r>
            <a:r>
              <a:rPr lang="en">
                <a:solidFill>
                  <a:schemeClr val="lt1"/>
                </a:solidFill>
                <a:latin typeface="Lato"/>
                <a:ea typeface="Lato"/>
                <a:cs typeface="Lato"/>
                <a:sym typeface="Lato"/>
              </a:rPr>
              <a:t>consumed </a:t>
            </a:r>
            <a:r>
              <a:rPr lang="en">
                <a:solidFill>
                  <a:schemeClr val="lt1"/>
                </a:solidFill>
                <a:latin typeface="Lato"/>
                <a:ea typeface="Lato"/>
                <a:cs typeface="Lato"/>
                <a:sym typeface="Lato"/>
              </a:rPr>
              <a:t>power resources.</a:t>
            </a:r>
            <a:endParaRPr/>
          </a:p>
        </p:txBody>
      </p:sp>
      <p:sp>
        <p:nvSpPr>
          <p:cNvPr id="173" name="Google Shape;173;p19"/>
          <p:cNvSpPr txBox="1"/>
          <p:nvPr/>
        </p:nvSpPr>
        <p:spPr>
          <a:xfrm>
            <a:off x="1138818" y="247875"/>
            <a:ext cx="72402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lt1"/>
                </a:solidFill>
                <a:latin typeface="Montserrat"/>
                <a:ea typeface="Montserrat"/>
                <a:cs typeface="Montserrat"/>
                <a:sym typeface="Montserrat"/>
              </a:rPr>
              <a:t>2017-18 District Wise Analysis</a:t>
            </a:r>
            <a:endParaRPr b="1" sz="2500">
              <a:solidFill>
                <a:schemeClr val="lt1"/>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pic>
        <p:nvPicPr>
          <p:cNvPr id="178" name="Google Shape;178;p20"/>
          <p:cNvPicPr preferRelativeResize="0"/>
          <p:nvPr/>
        </p:nvPicPr>
        <p:blipFill>
          <a:blip r:embed="rId3">
            <a:alphaModFix/>
          </a:blip>
          <a:stretch>
            <a:fillRect/>
          </a:stretch>
        </p:blipFill>
        <p:spPr>
          <a:xfrm>
            <a:off x="425025" y="1577675"/>
            <a:ext cx="4582125" cy="3030825"/>
          </a:xfrm>
          <a:prstGeom prst="rect">
            <a:avLst/>
          </a:prstGeom>
          <a:noFill/>
          <a:ln>
            <a:noFill/>
          </a:ln>
        </p:spPr>
      </p:pic>
      <p:sp>
        <p:nvSpPr>
          <p:cNvPr id="179" name="Google Shape;179;p20"/>
          <p:cNvSpPr txBox="1"/>
          <p:nvPr>
            <p:ph type="title"/>
          </p:nvPr>
        </p:nvSpPr>
        <p:spPr>
          <a:xfrm>
            <a:off x="1297500" y="393750"/>
            <a:ext cx="7038900" cy="535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500"/>
              <a:t>2017-18 District Wise Analysis</a:t>
            </a:r>
            <a:endParaRPr b="1" sz="2500"/>
          </a:p>
        </p:txBody>
      </p:sp>
      <p:sp>
        <p:nvSpPr>
          <p:cNvPr id="180" name="Google Shape;180;p20"/>
          <p:cNvSpPr txBox="1"/>
          <p:nvPr/>
        </p:nvSpPr>
        <p:spPr>
          <a:xfrm>
            <a:off x="5336400" y="1729775"/>
            <a:ext cx="3000000" cy="2339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The Graph represents here is for </a:t>
            </a:r>
            <a:r>
              <a:rPr b="1" lang="en">
                <a:solidFill>
                  <a:schemeClr val="lt1"/>
                </a:solidFill>
                <a:latin typeface="Lato"/>
                <a:ea typeface="Lato"/>
                <a:cs typeface="Lato"/>
                <a:sym typeface="Lato"/>
              </a:rPr>
              <a:t>Erode </a:t>
            </a:r>
            <a:r>
              <a:rPr b="1" lang="en">
                <a:solidFill>
                  <a:schemeClr val="lt1"/>
                </a:solidFill>
                <a:latin typeface="Lato"/>
                <a:ea typeface="Lato"/>
                <a:cs typeface="Lato"/>
                <a:sym typeface="Lato"/>
              </a:rPr>
              <a:t>District.</a:t>
            </a:r>
            <a:endParaRPr b="1">
              <a:solidFill>
                <a:schemeClr val="lt1"/>
              </a:solidFill>
              <a:latin typeface="Lato"/>
              <a:ea typeface="Lato"/>
              <a:cs typeface="Lato"/>
              <a:sym typeface="Lato"/>
            </a:endParaRPr>
          </a:p>
          <a:p>
            <a:pPr indent="0" lvl="0" marL="0" rtl="0" algn="l">
              <a:spcBef>
                <a:spcPts val="0"/>
              </a:spcBef>
              <a:spcAft>
                <a:spcPts val="0"/>
              </a:spcAft>
              <a:buNone/>
            </a:pPr>
            <a:r>
              <a:t/>
            </a:r>
            <a:endParaRPr b="1">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The total power consumption in MU(i.e, Million Units) for this district is </a:t>
            </a:r>
            <a:r>
              <a:rPr b="1" lang="en">
                <a:solidFill>
                  <a:schemeClr val="lt1"/>
                </a:solidFill>
                <a:latin typeface="Lato"/>
                <a:ea typeface="Lato"/>
                <a:cs typeface="Lato"/>
                <a:sym typeface="Lato"/>
              </a:rPr>
              <a:t>3632.74</a:t>
            </a:r>
            <a:r>
              <a:rPr b="1" lang="en">
                <a:solidFill>
                  <a:schemeClr val="lt1"/>
                </a:solidFill>
                <a:latin typeface="Lato"/>
                <a:ea typeface="Lato"/>
                <a:cs typeface="Lato"/>
                <a:sym typeface="Lato"/>
              </a:rPr>
              <a:t> MU </a:t>
            </a:r>
            <a:r>
              <a:rPr lang="en">
                <a:solidFill>
                  <a:schemeClr val="lt1"/>
                </a:solidFill>
                <a:latin typeface="Lato"/>
                <a:ea typeface="Lato"/>
                <a:cs typeface="Lato"/>
                <a:sym typeface="Lato"/>
              </a:rPr>
              <a:t>and the sector which uses Highest power resource is </a:t>
            </a:r>
            <a:r>
              <a:rPr b="1" lang="en">
                <a:solidFill>
                  <a:schemeClr val="lt1"/>
                </a:solidFill>
                <a:latin typeface="Lato"/>
                <a:ea typeface="Lato"/>
                <a:cs typeface="Lato"/>
                <a:sym typeface="Lato"/>
              </a:rPr>
              <a:t>Industries </a:t>
            </a:r>
            <a:r>
              <a:rPr lang="en">
                <a:solidFill>
                  <a:schemeClr val="lt1"/>
                </a:solidFill>
                <a:latin typeface="Lato"/>
                <a:ea typeface="Lato"/>
                <a:cs typeface="Lato"/>
                <a:sym typeface="Lato"/>
              </a:rPr>
              <a:t>with </a:t>
            </a:r>
            <a:r>
              <a:rPr b="1" lang="en">
                <a:solidFill>
                  <a:schemeClr val="lt1"/>
                </a:solidFill>
                <a:latin typeface="Lato"/>
                <a:ea typeface="Lato"/>
                <a:cs typeface="Lato"/>
                <a:sym typeface="Lato"/>
              </a:rPr>
              <a:t>88</a:t>
            </a:r>
            <a:r>
              <a:rPr b="1" lang="en">
                <a:solidFill>
                  <a:schemeClr val="lt1"/>
                </a:solidFill>
                <a:latin typeface="Lato"/>
                <a:ea typeface="Lato"/>
                <a:cs typeface="Lato"/>
                <a:sym typeface="Lato"/>
              </a:rPr>
              <a:t>%</a:t>
            </a:r>
            <a:r>
              <a:rPr lang="en">
                <a:solidFill>
                  <a:schemeClr val="lt1"/>
                </a:solidFill>
                <a:latin typeface="Lato"/>
                <a:ea typeface="Lato"/>
                <a:cs typeface="Lato"/>
                <a:sym typeface="Lato"/>
              </a:rPr>
              <a:t> of total </a:t>
            </a:r>
            <a:r>
              <a:rPr lang="en">
                <a:solidFill>
                  <a:schemeClr val="lt1"/>
                </a:solidFill>
                <a:latin typeface="Lato"/>
                <a:ea typeface="Lato"/>
                <a:cs typeface="Lato"/>
                <a:sym typeface="Lato"/>
              </a:rPr>
              <a:t>consumed </a:t>
            </a:r>
            <a:r>
              <a:rPr lang="en">
                <a:solidFill>
                  <a:schemeClr val="lt1"/>
                </a:solidFill>
                <a:latin typeface="Lato"/>
                <a:ea typeface="Lato"/>
                <a:cs typeface="Lato"/>
                <a:sym typeface="Lato"/>
              </a:rPr>
              <a:t>power resources.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pic>
        <p:nvPicPr>
          <p:cNvPr id="185" name="Google Shape;185;p21"/>
          <p:cNvPicPr preferRelativeResize="0"/>
          <p:nvPr/>
        </p:nvPicPr>
        <p:blipFill>
          <a:blip r:embed="rId3">
            <a:alphaModFix/>
          </a:blip>
          <a:stretch>
            <a:fillRect/>
          </a:stretch>
        </p:blipFill>
        <p:spPr>
          <a:xfrm>
            <a:off x="437475" y="1590100"/>
            <a:ext cx="4703575" cy="2908925"/>
          </a:xfrm>
          <a:prstGeom prst="rect">
            <a:avLst/>
          </a:prstGeom>
          <a:noFill/>
          <a:ln>
            <a:noFill/>
          </a:ln>
        </p:spPr>
      </p:pic>
      <p:sp>
        <p:nvSpPr>
          <p:cNvPr id="186" name="Google Shape;186;p21"/>
          <p:cNvSpPr txBox="1"/>
          <p:nvPr>
            <p:ph type="title"/>
          </p:nvPr>
        </p:nvSpPr>
        <p:spPr>
          <a:xfrm>
            <a:off x="1297500" y="393750"/>
            <a:ext cx="7038900" cy="535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500"/>
              <a:t>2017-18 District Wise Analysis</a:t>
            </a:r>
            <a:endParaRPr b="1" sz="2500"/>
          </a:p>
        </p:txBody>
      </p:sp>
      <p:sp>
        <p:nvSpPr>
          <p:cNvPr id="187" name="Google Shape;187;p21"/>
          <p:cNvSpPr txBox="1"/>
          <p:nvPr/>
        </p:nvSpPr>
        <p:spPr>
          <a:xfrm>
            <a:off x="5336400" y="1729775"/>
            <a:ext cx="3000000" cy="2339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The Graph represents here is for </a:t>
            </a:r>
            <a:r>
              <a:rPr b="1" lang="en">
                <a:solidFill>
                  <a:schemeClr val="lt1"/>
                </a:solidFill>
                <a:latin typeface="Lato"/>
                <a:ea typeface="Lato"/>
                <a:cs typeface="Lato"/>
                <a:sym typeface="Lato"/>
              </a:rPr>
              <a:t>Tirunelveli </a:t>
            </a:r>
            <a:r>
              <a:rPr b="1" lang="en">
                <a:solidFill>
                  <a:schemeClr val="lt1"/>
                </a:solidFill>
                <a:latin typeface="Lato"/>
                <a:ea typeface="Lato"/>
                <a:cs typeface="Lato"/>
                <a:sym typeface="Lato"/>
              </a:rPr>
              <a:t>District.</a:t>
            </a:r>
            <a:endParaRPr b="1">
              <a:solidFill>
                <a:schemeClr val="lt1"/>
              </a:solidFill>
              <a:latin typeface="Lato"/>
              <a:ea typeface="Lato"/>
              <a:cs typeface="Lato"/>
              <a:sym typeface="Lato"/>
            </a:endParaRPr>
          </a:p>
          <a:p>
            <a:pPr indent="0" lvl="0" marL="0" rtl="0" algn="l">
              <a:spcBef>
                <a:spcPts val="0"/>
              </a:spcBef>
              <a:spcAft>
                <a:spcPts val="0"/>
              </a:spcAft>
              <a:buNone/>
            </a:pPr>
            <a:r>
              <a:t/>
            </a:r>
            <a:endParaRPr b="1">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The total power consumption in MU(i.e, Million Units) for this district is </a:t>
            </a:r>
            <a:r>
              <a:rPr b="1" lang="en">
                <a:solidFill>
                  <a:schemeClr val="lt1"/>
                </a:solidFill>
                <a:latin typeface="Lato"/>
                <a:ea typeface="Lato"/>
                <a:cs typeface="Lato"/>
                <a:sym typeface="Lato"/>
              </a:rPr>
              <a:t>1327.62</a:t>
            </a:r>
            <a:r>
              <a:rPr b="1" lang="en">
                <a:solidFill>
                  <a:schemeClr val="lt1"/>
                </a:solidFill>
                <a:latin typeface="Lato"/>
                <a:ea typeface="Lato"/>
                <a:cs typeface="Lato"/>
                <a:sym typeface="Lato"/>
              </a:rPr>
              <a:t> MU </a:t>
            </a:r>
            <a:r>
              <a:rPr lang="en">
                <a:solidFill>
                  <a:schemeClr val="lt1"/>
                </a:solidFill>
                <a:latin typeface="Lato"/>
                <a:ea typeface="Lato"/>
                <a:cs typeface="Lato"/>
                <a:sym typeface="Lato"/>
              </a:rPr>
              <a:t>and the sector which uses Highest power resource is </a:t>
            </a:r>
            <a:r>
              <a:rPr b="1" lang="en">
                <a:solidFill>
                  <a:schemeClr val="lt1"/>
                </a:solidFill>
                <a:latin typeface="Lato"/>
                <a:ea typeface="Lato"/>
                <a:cs typeface="Lato"/>
                <a:sym typeface="Lato"/>
              </a:rPr>
              <a:t>Domestic </a:t>
            </a:r>
            <a:r>
              <a:rPr lang="en">
                <a:solidFill>
                  <a:schemeClr val="lt1"/>
                </a:solidFill>
                <a:latin typeface="Lato"/>
                <a:ea typeface="Lato"/>
                <a:cs typeface="Lato"/>
                <a:sym typeface="Lato"/>
              </a:rPr>
              <a:t>with </a:t>
            </a:r>
            <a:r>
              <a:rPr b="1" lang="en">
                <a:solidFill>
                  <a:schemeClr val="lt1"/>
                </a:solidFill>
                <a:latin typeface="Lato"/>
                <a:ea typeface="Lato"/>
                <a:cs typeface="Lato"/>
                <a:sym typeface="Lato"/>
              </a:rPr>
              <a:t>6</a:t>
            </a:r>
            <a:r>
              <a:rPr b="1" lang="en">
                <a:solidFill>
                  <a:schemeClr val="lt1"/>
                </a:solidFill>
                <a:latin typeface="Lato"/>
                <a:ea typeface="Lato"/>
                <a:cs typeface="Lato"/>
                <a:sym typeface="Lato"/>
              </a:rPr>
              <a:t>9%</a:t>
            </a:r>
            <a:r>
              <a:rPr lang="en">
                <a:solidFill>
                  <a:schemeClr val="lt1"/>
                </a:solidFill>
                <a:latin typeface="Lato"/>
                <a:ea typeface="Lato"/>
                <a:cs typeface="Lato"/>
                <a:sym typeface="Lato"/>
              </a:rPr>
              <a:t> of total </a:t>
            </a:r>
            <a:r>
              <a:rPr lang="en">
                <a:solidFill>
                  <a:schemeClr val="lt1"/>
                </a:solidFill>
                <a:latin typeface="Lato"/>
                <a:ea typeface="Lato"/>
                <a:cs typeface="Lato"/>
                <a:sym typeface="Lato"/>
              </a:rPr>
              <a:t>consumed </a:t>
            </a:r>
            <a:r>
              <a:rPr lang="en">
                <a:solidFill>
                  <a:schemeClr val="lt1"/>
                </a:solidFill>
                <a:latin typeface="Lato"/>
                <a:ea typeface="Lato"/>
                <a:cs typeface="Lato"/>
                <a:sym typeface="Lato"/>
              </a:rPr>
              <a:t>power resources.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