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7.jpg" ContentType="image/jpe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4" r:id="rId10"/>
    <p:sldId id="263" r:id="rId11"/>
    <p:sldId id="264" r:id="rId12"/>
    <p:sldId id="270" r:id="rId13"/>
    <p:sldId id="271" r:id="rId14"/>
    <p:sldId id="272" r:id="rId15"/>
    <p:sldId id="265" r:id="rId16"/>
    <p:sldId id="268" r:id="rId17"/>
    <p:sldId id="275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14" autoAdjust="0"/>
  </p:normalViewPr>
  <p:slideViewPr>
    <p:cSldViewPr>
      <p:cViewPr varScale="1">
        <p:scale>
          <a:sx n="69" d="100"/>
          <a:sy n="69" d="100"/>
        </p:scale>
        <p:origin x="120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rave\OneDrive\Desktop\praveen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[praveen project.xlsx]Sheet2!PivotTable3</c:name>
    <c:fmtId val="5"/>
  </c:pivotSource>
  <c:chart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1000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Sheet2!$A$5:$A$22</c:f>
              <c:multiLvlStrCache>
                <c:ptCount val="14"/>
                <c:lvl>
                  <c:pt idx="0">
                    <c:v>Accounting</c:v>
                  </c:pt>
                  <c:pt idx="1">
                    <c:v>Human Resources</c:v>
                  </c:pt>
                  <c:pt idx="2">
                    <c:v>Support</c:v>
                  </c:pt>
                  <c:pt idx="3">
                    <c:v>Accounting</c:v>
                  </c:pt>
                  <c:pt idx="4">
                    <c:v>Business Development</c:v>
                  </c:pt>
                  <c:pt idx="5">
                    <c:v>Human Resources</c:v>
                  </c:pt>
                  <c:pt idx="6">
                    <c:v>Marketing</c:v>
                  </c:pt>
                  <c:pt idx="7">
                    <c:v>NULL</c:v>
                  </c:pt>
                  <c:pt idx="8">
                    <c:v>Research and Development</c:v>
                  </c:pt>
                  <c:pt idx="9">
                    <c:v>Sales</c:v>
                  </c:pt>
                  <c:pt idx="10">
                    <c:v>Services</c:v>
                  </c:pt>
                  <c:pt idx="11">
                    <c:v>Support</c:v>
                  </c:pt>
                  <c:pt idx="12">
                    <c:v>Human Resources</c:v>
                  </c:pt>
                  <c:pt idx="13">
                    <c:v>Support</c:v>
                  </c:pt>
                </c:lvl>
                <c:lvl>
                  <c:pt idx="0">
                    <c:v>Fixed Term</c:v>
                  </c:pt>
                  <c:pt idx="3">
                    <c:v>Permanent</c:v>
                  </c:pt>
                  <c:pt idx="12">
                    <c:v>Temporary</c:v>
                  </c:pt>
                </c:lvl>
              </c:multiLvlStrCache>
            </c:multiLvlStrRef>
          </c:cat>
          <c:val>
            <c:numRef>
              <c:f>Sheet2!$B$5:$B$22</c:f>
              <c:numCache>
                <c:formatCode>General</c:formatCode>
                <c:ptCount val="14"/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CB-4C73-822F-657913859E3D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3000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multiLvlStrRef>
              <c:f>Sheet2!$A$5:$A$22</c:f>
              <c:multiLvlStrCache>
                <c:ptCount val="14"/>
                <c:lvl>
                  <c:pt idx="0">
                    <c:v>Accounting</c:v>
                  </c:pt>
                  <c:pt idx="1">
                    <c:v>Human Resources</c:v>
                  </c:pt>
                  <c:pt idx="2">
                    <c:v>Support</c:v>
                  </c:pt>
                  <c:pt idx="3">
                    <c:v>Accounting</c:v>
                  </c:pt>
                  <c:pt idx="4">
                    <c:v>Business Development</c:v>
                  </c:pt>
                  <c:pt idx="5">
                    <c:v>Human Resources</c:v>
                  </c:pt>
                  <c:pt idx="6">
                    <c:v>Marketing</c:v>
                  </c:pt>
                  <c:pt idx="7">
                    <c:v>NULL</c:v>
                  </c:pt>
                  <c:pt idx="8">
                    <c:v>Research and Development</c:v>
                  </c:pt>
                  <c:pt idx="9">
                    <c:v>Sales</c:v>
                  </c:pt>
                  <c:pt idx="10">
                    <c:v>Services</c:v>
                  </c:pt>
                  <c:pt idx="11">
                    <c:v>Support</c:v>
                  </c:pt>
                  <c:pt idx="12">
                    <c:v>Human Resources</c:v>
                  </c:pt>
                  <c:pt idx="13">
                    <c:v>Support</c:v>
                  </c:pt>
                </c:lvl>
                <c:lvl>
                  <c:pt idx="0">
                    <c:v>Fixed Term</c:v>
                  </c:pt>
                  <c:pt idx="3">
                    <c:v>Permanent</c:v>
                  </c:pt>
                  <c:pt idx="12">
                    <c:v>Temporary</c:v>
                  </c:pt>
                </c:lvl>
              </c:multiLvlStrCache>
            </c:multiLvlStrRef>
          </c:cat>
          <c:val>
            <c:numRef>
              <c:f>Sheet2!$C$5:$C$22</c:f>
              <c:numCache>
                <c:formatCode>General</c:formatCode>
                <c:ptCount val="14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DCB-4C73-822F-657913859E3D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5000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linear"/>
            <c:forward val="2"/>
            <c:dispRSqr val="0"/>
            <c:dispEq val="0"/>
          </c:trendline>
          <c:cat>
            <c:multiLvlStrRef>
              <c:f>Sheet2!$A$5:$A$22</c:f>
              <c:multiLvlStrCache>
                <c:ptCount val="14"/>
                <c:lvl>
                  <c:pt idx="0">
                    <c:v>Accounting</c:v>
                  </c:pt>
                  <c:pt idx="1">
                    <c:v>Human Resources</c:v>
                  </c:pt>
                  <c:pt idx="2">
                    <c:v>Support</c:v>
                  </c:pt>
                  <c:pt idx="3">
                    <c:v>Accounting</c:v>
                  </c:pt>
                  <c:pt idx="4">
                    <c:v>Business Development</c:v>
                  </c:pt>
                  <c:pt idx="5">
                    <c:v>Human Resources</c:v>
                  </c:pt>
                  <c:pt idx="6">
                    <c:v>Marketing</c:v>
                  </c:pt>
                  <c:pt idx="7">
                    <c:v>NULL</c:v>
                  </c:pt>
                  <c:pt idx="8">
                    <c:v>Research and Development</c:v>
                  </c:pt>
                  <c:pt idx="9">
                    <c:v>Sales</c:v>
                  </c:pt>
                  <c:pt idx="10">
                    <c:v>Services</c:v>
                  </c:pt>
                  <c:pt idx="11">
                    <c:v>Support</c:v>
                  </c:pt>
                  <c:pt idx="12">
                    <c:v>Human Resources</c:v>
                  </c:pt>
                  <c:pt idx="13">
                    <c:v>Support</c:v>
                  </c:pt>
                </c:lvl>
                <c:lvl>
                  <c:pt idx="0">
                    <c:v>Fixed Term</c:v>
                  </c:pt>
                  <c:pt idx="3">
                    <c:v>Permanent</c:v>
                  </c:pt>
                  <c:pt idx="12">
                    <c:v>Temporary</c:v>
                  </c:pt>
                </c:lvl>
              </c:multiLvlStrCache>
            </c:multiLvlStrRef>
          </c:cat>
          <c:val>
            <c:numRef>
              <c:f>Sheet2!$D$5:$D$22</c:f>
              <c:numCache>
                <c:formatCode>General</c:formatCode>
                <c:ptCount val="14"/>
                <c:pt idx="3">
                  <c:v>2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3</c:v>
                </c:pt>
                <c:pt idx="1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DCB-4C73-822F-657913859E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430169264"/>
        <c:axId val="1430172144"/>
      </c:barChart>
      <c:catAx>
        <c:axId val="1430169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172144"/>
        <c:crosses val="autoZero"/>
        <c:auto val="1"/>
        <c:lblAlgn val="ctr"/>
        <c:lblOffset val="100"/>
        <c:noMultiLvlLbl val="0"/>
      </c:catAx>
      <c:valAx>
        <c:axId val="143017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169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11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828800" y="3200400"/>
            <a:ext cx="90773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PRAVEEN S</a:t>
            </a:r>
          </a:p>
          <a:p>
            <a:r>
              <a:rPr lang="en-US" sz="2400" dirty="0"/>
              <a:t>REGISTER NO: 122200187 &amp; asunm110122200187</a:t>
            </a:r>
          </a:p>
          <a:p>
            <a:r>
              <a:rPr lang="en-US" sz="2400" dirty="0"/>
              <a:t>DEPARTMENT: B.COM (CORPORATE SECRETARYSHIP)</a:t>
            </a:r>
          </a:p>
          <a:p>
            <a:r>
              <a:rPr lang="en-US" sz="2400" dirty="0"/>
              <a:t>COLLEGE:DHARMAMURTHI RAO BAHADUR CALAVALA CUNNAN</a:t>
            </a:r>
          </a:p>
          <a:p>
            <a:r>
              <a:rPr lang="en-US" sz="2400" dirty="0"/>
              <a:t>                  CHETTY’S HINDU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391" y="338137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=IF(H3="permanent",5000,IF(H3="fixed term",3000,IF(H3="temporary",1000)))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95400" y="2019300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 CALCULATE THE RATING LEVEL OF EMPLOYEE:</a:t>
            </a:r>
            <a:endParaRPr lang="en-IN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57200" y="1752600"/>
            <a:ext cx="8610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COLLECTION OF DATA SET :</a:t>
            </a:r>
          </a:p>
          <a:p>
            <a:endParaRPr lang="en-US" sz="24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200" dirty="0"/>
              <a:t>The data was collected from the </a:t>
            </a:r>
            <a:r>
              <a:rPr lang="en-US" sz="2200" dirty="0" err="1"/>
              <a:t>edunet</a:t>
            </a:r>
            <a:r>
              <a:rPr lang="en-US" sz="2200" dirty="0"/>
              <a:t> dash 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And all the data was alignment and there are 7 features are 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In these 7 features as that I was selected the 3 features to analysis the employee rating form the employee data base.  </a:t>
            </a:r>
            <a:r>
              <a:rPr lang="en-US" sz="2200" b="1" dirty="0"/>
              <a:t>  </a:t>
            </a:r>
            <a:endParaRPr lang="en-IN" sz="2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00379" y="4371161"/>
            <a:ext cx="70866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FEATURES COLLECTING:</a:t>
            </a:r>
          </a:p>
          <a:p>
            <a:endParaRPr lang="en-US" sz="24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In the data base their was an blank cell are in the data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To remove the blank cell first used the conditional formatting tool used to highlight the black cell with the filling of color</a:t>
            </a:r>
            <a:endParaRPr lang="en-IN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91540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After filling with the color of the blank cell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With the help of the slicer &amp; filter option removed the blank row and color in the dataset.</a:t>
            </a:r>
          </a:p>
          <a:p>
            <a:endParaRPr lang="en-US" sz="2200" dirty="0"/>
          </a:p>
          <a:p>
            <a:r>
              <a:rPr lang="en-US" sz="2200" b="1" dirty="0"/>
              <a:t>DATA HIGHLIGHTING:</a:t>
            </a:r>
            <a:endParaRPr lang="en-US" sz="2200" dirty="0"/>
          </a:p>
          <a:p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In the given 7 features  we have to highlight the feature which we have to analysis the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 err="1"/>
              <a:t>Emn</a:t>
            </a:r>
            <a:r>
              <a:rPr lang="en-US" sz="2200" dirty="0"/>
              <a:t> Id, name, gender, employee type , increment amount.</a:t>
            </a:r>
          </a:p>
          <a:p>
            <a:endParaRPr lang="en-US" sz="2200" dirty="0"/>
          </a:p>
          <a:p>
            <a:r>
              <a:rPr lang="en-US" sz="2200" b="1" dirty="0"/>
              <a:t>RATING LEVEL CALCULATION:</a:t>
            </a:r>
          </a:p>
          <a:p>
            <a:endParaRPr lang="en-US" sz="22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increment amount are calculated by the  formula of =if condition(=IF(H3="permanent",5000,IF(H3="fixed term",3000,IF(H3="temporary",1000)))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The value of rating level are very high-high-medium-low-average.</a:t>
            </a: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381766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457200"/>
            <a:ext cx="89916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PIVOT TABLE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In the pivot table they are used to summarize the data which are provided in the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 important column are selected in the pivot table  are </a:t>
            </a:r>
            <a:r>
              <a:rPr lang="en-US" sz="2200" dirty="0" err="1"/>
              <a:t>Emn</a:t>
            </a:r>
            <a:r>
              <a:rPr lang="en-US" sz="2200" dirty="0"/>
              <a:t> Id, name, gender, employee type, increment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They are customize in the pivot table option </a:t>
            </a:r>
          </a:p>
          <a:p>
            <a:r>
              <a:rPr lang="en-US" sz="2200" dirty="0"/>
              <a:t>       Department =Rows</a:t>
            </a:r>
          </a:p>
          <a:p>
            <a:r>
              <a:rPr lang="en-US" sz="2200" dirty="0"/>
              <a:t>       Increment amount= Column</a:t>
            </a:r>
          </a:p>
          <a:p>
            <a:r>
              <a:rPr lang="en-US" sz="2200" dirty="0"/>
              <a:t>       Gender = Filter</a:t>
            </a:r>
          </a:p>
          <a:p>
            <a:r>
              <a:rPr lang="en-US" sz="2200" dirty="0"/>
              <a:t>       Name = Values</a:t>
            </a:r>
          </a:p>
          <a:p>
            <a:endParaRPr lang="en-US" sz="2200" dirty="0"/>
          </a:p>
          <a:p>
            <a:r>
              <a:rPr lang="en-US" sz="2200" b="1" dirty="0"/>
              <a:t> GRAPH CHART :</a:t>
            </a:r>
          </a:p>
          <a:p>
            <a:endParaRPr lang="en-US" sz="22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In the analysis the important thing we have to insert the graph chart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recommended chart  we can select the data are shown in the data.</a:t>
            </a:r>
          </a:p>
          <a:p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6753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609600"/>
            <a:ext cx="8610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In the graph chart they are shown the trend line of the data set which we have selected in the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In all the data are selected and we have to name the graph chart of the data “ increment amount of employee on salary”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each and every line and diagram are provided in the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r>
              <a:rPr lang="en-US" sz="2200" b="1" dirty="0"/>
              <a:t>SLICER&amp; FILTER:</a:t>
            </a:r>
          </a:p>
          <a:p>
            <a:endParaRPr lang="en-US" sz="22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in the slicer and filter they are provided the summarizing the data in the short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In these are provided under the heading are in the greater of the option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After selecting the dialogue box the new box will appear and select which data are used to provided under the pivot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dirty="0"/>
              <a:t>The data are provided in the pivot table ,  graph chart, slicer.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51672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1BC922C-CF37-BE12-B406-FA25DA3EC2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3107936"/>
              </p:ext>
            </p:extLst>
          </p:nvPr>
        </p:nvGraphicFramePr>
        <p:xfrm>
          <a:off x="1371600" y="1295400"/>
          <a:ext cx="71628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DISCUSSIONS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447800"/>
            <a:ext cx="8382000" cy="490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Findings: 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Permanent employees received higher increments reflecting their long-term impact.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Temporary employees had moderate increments based on their short-term goals.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Fixed-term employees had minimal increments tied to the specific terms of their contracts.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Impact: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Improved morale among employees, better alignment of salary with contribution.</a:t>
            </a:r>
          </a:p>
          <a:p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Challenges: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Ensuring fairness while managing organizational costs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7A77-C071-ABDE-0C3D-5A6F0957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3B8CC-E380-8468-F8DE-1F8554885354}"/>
              </a:ext>
            </a:extLst>
          </p:cNvPr>
          <p:cNvSpPr txBox="1"/>
          <p:nvPr/>
        </p:nvSpPr>
        <p:spPr>
          <a:xfrm rot="10800000" flipH="1" flipV="1">
            <a:off x="790644" y="1676400"/>
            <a:ext cx="7848600" cy="253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Summary: Implementing a structured salary increment model ensures fair compensation, boosts morale, and enhances organizational loyalty.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Future Recommendations: Regular review and adjustment of the increment structure based on market trends and organizational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2069549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1173" y="-2080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INCREMENT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793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CB055-4EE8-9404-9E2F-D1D237DCBB11}"/>
              </a:ext>
            </a:extLst>
          </p:cNvPr>
          <p:cNvSpPr txBox="1"/>
          <p:nvPr/>
        </p:nvSpPr>
        <p:spPr>
          <a:xfrm>
            <a:off x="1358982" y="1695450"/>
            <a:ext cx="5111985" cy="4429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Issue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Disparity in salary increments across different employee types.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a fair and structured increment system based on employment type and contribution to organizational growth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87819" y="142747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390524" y="514111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41331" y="1965155"/>
            <a:ext cx="5076825" cy="3930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Focus: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of a salary increment model.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Types Considered: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Permanent, Temporary, and Fixed-Term employees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 equitable compensation practices that reward employee performance and tenure.</a:t>
            </a:r>
          </a:p>
          <a:p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" t="6000" r="915" b="667"/>
          <a:stretch/>
        </p:blipFill>
        <p:spPr>
          <a:xfrm>
            <a:off x="242738" y="2816683"/>
            <a:ext cx="3957936" cy="2664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490" y="2404528"/>
            <a:ext cx="708969" cy="5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AutoShape 2" descr="Pin PNG, Pin Transparent Background - FreeIconsPNG"/>
          <p:cNvSpPr>
            <a:spLocks noChangeAspect="1" noChangeArrowheads="1"/>
          </p:cNvSpPr>
          <p:nvPr/>
        </p:nvSpPr>
        <p:spPr bwMode="auto">
          <a:xfrm>
            <a:off x="20455" y="-7495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B166BB-BC74-2BD2-F61E-A59C95A75A0F}"/>
              </a:ext>
            </a:extLst>
          </p:cNvPr>
          <p:cNvSpPr txBox="1"/>
          <p:nvPr/>
        </p:nvSpPr>
        <p:spPr>
          <a:xfrm>
            <a:off x="1219200" y="1878930"/>
            <a:ext cx="6753225" cy="261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 Audience: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HR departments and management teams.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Beneficiaries: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 employees (permanent, temporary, fixed-term).</a:t>
            </a:r>
          </a:p>
          <a:p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Purpose: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Streamline the increment process to enhance motivation and retention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925127" y="1946497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CONDITIONAL FORMATING: </a:t>
            </a:r>
            <a:r>
              <a:rPr lang="en-US" sz="2000" dirty="0"/>
              <a:t>To Find out the    </a:t>
            </a:r>
          </a:p>
          <a:p>
            <a:r>
              <a:rPr lang="en-US" sz="2000" dirty="0"/>
              <a:t>                         missing value.</a:t>
            </a:r>
            <a:r>
              <a:rPr lang="en-US" dirty="0"/>
              <a:t>     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957606" y="2673062"/>
            <a:ext cx="5257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Filter</a:t>
            </a:r>
            <a:r>
              <a:rPr lang="en-US" dirty="0"/>
              <a:t>: </a:t>
            </a:r>
            <a:r>
              <a:rPr lang="en-US" sz="2000" dirty="0"/>
              <a:t>To remove the Blank Cells</a:t>
            </a:r>
            <a:r>
              <a:rPr lang="en-US" dirty="0"/>
              <a:t>.</a:t>
            </a:r>
          </a:p>
          <a:p>
            <a:r>
              <a:rPr lang="en-US" sz="2000" b="1" dirty="0"/>
              <a:t>FORMULA</a:t>
            </a:r>
            <a:r>
              <a:rPr lang="en-US" dirty="0"/>
              <a:t>: </a:t>
            </a:r>
            <a:r>
              <a:rPr lang="en-US" sz="2000" dirty="0"/>
              <a:t>To Calculate the performance</a:t>
            </a:r>
          </a:p>
          <a:p>
            <a:r>
              <a:rPr lang="en-US" sz="2000" dirty="0"/>
              <a:t>                       by (=if) Condition.</a:t>
            </a:r>
          </a:p>
          <a:p>
            <a:r>
              <a:rPr lang="en-US" sz="2000" b="1" dirty="0"/>
              <a:t>PIVOT TABLE</a:t>
            </a:r>
            <a:r>
              <a:rPr lang="en-US" dirty="0"/>
              <a:t>: </a:t>
            </a:r>
            <a:r>
              <a:rPr lang="en-US" sz="2000" dirty="0"/>
              <a:t>To select the data to make Pivot       </a:t>
            </a:r>
          </a:p>
          <a:p>
            <a:r>
              <a:rPr lang="en-US" sz="2000" dirty="0"/>
              <a:t>                              Table </a:t>
            </a:r>
            <a:r>
              <a:rPr lang="en-US" b="1" dirty="0"/>
              <a:t>(SUMMARIZING THE DATA)</a:t>
            </a:r>
          </a:p>
          <a:p>
            <a:r>
              <a:rPr lang="en-US" sz="2000" b="1" dirty="0"/>
              <a:t>PIVOT CHART</a:t>
            </a:r>
            <a:r>
              <a:rPr lang="en-US" dirty="0"/>
              <a:t>: </a:t>
            </a:r>
            <a:r>
              <a:rPr lang="en-US" sz="2000" dirty="0"/>
              <a:t>To know about the clear Data and  </a:t>
            </a:r>
          </a:p>
          <a:p>
            <a:r>
              <a:rPr lang="en-US" sz="2000" dirty="0"/>
              <a:t>                           information in chart </a:t>
            </a:r>
          </a:p>
          <a:p>
            <a:r>
              <a:rPr lang="en-US" sz="2000" b="1" dirty="0"/>
              <a:t>GRAPH</a:t>
            </a:r>
            <a:r>
              <a:rPr lang="en-US" dirty="0"/>
              <a:t>: </a:t>
            </a:r>
            <a:r>
              <a:rPr lang="en-US" sz="2000" dirty="0"/>
              <a:t>To Data </a:t>
            </a:r>
            <a:r>
              <a:rPr lang="en-US" sz="2000" dirty="0" err="1"/>
              <a:t>Visualiztion</a:t>
            </a:r>
            <a:r>
              <a:rPr lang="en-US" sz="2000" dirty="0"/>
              <a:t>.</a:t>
            </a:r>
          </a:p>
          <a:p>
            <a:r>
              <a:rPr lang="en-US" sz="2000" b="1" dirty="0"/>
              <a:t>SLICER</a:t>
            </a:r>
            <a:r>
              <a:rPr lang="en-US" sz="2000" dirty="0"/>
              <a:t>: To summarize the selected data in the  </a:t>
            </a:r>
          </a:p>
          <a:p>
            <a:r>
              <a:rPr lang="en-US" sz="2000" dirty="0"/>
              <a:t>                Table</a:t>
            </a:r>
            <a:endParaRPr lang="en-I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0" y="1524000"/>
            <a:ext cx="7162800" cy="618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Employee Data Set = Edunet Dashboard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9 Feature they are provided.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5 features are taken to data analysis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/>
              <a:t>They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Emp Id = Value &amp;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Name =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Gender = Male, Female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Employee Rating = numerical value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Increment amount :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dirty="0"/>
              <a:t>Permanent worker -5000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dirty="0"/>
              <a:t>Fixed term worker -3000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400" dirty="0"/>
              <a:t>Temporary worker -1000</a:t>
            </a:r>
          </a:p>
          <a:p>
            <a:r>
              <a:rPr lang="en-US" sz="2400" dirty="0"/>
              <a:t> 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dirty="0"/>
              <a:t>    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E5C2-9ABA-7281-1340-0E6F9956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D9794-2994-ED8F-005B-BB15AEB8916A}"/>
              </a:ext>
            </a:extLst>
          </p:cNvPr>
          <p:cNvSpPr txBox="1"/>
          <p:nvPr/>
        </p:nvSpPr>
        <p:spPr>
          <a:xfrm>
            <a:off x="1600200" y="2209800"/>
            <a:ext cx="5867400" cy="341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Proposed Increment Structure: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Permanent Employees: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INR 5000 increase.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Temporary Employees: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INR 3000 increase.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Fixed-Term Employees: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INR 1000 increase.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Rationale: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Align increments with the employee's contribution and tenure, while maintaining organizational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57900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597</TotalTime>
  <Words>962</Words>
  <Application>Microsoft Office PowerPoint</Application>
  <PresentationFormat>Widescreen</PresentationFormat>
  <Paragraphs>143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Solution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RESULT AND DISCUSSIONS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PRAVEEN S</cp:lastModifiedBy>
  <cp:revision>44</cp:revision>
  <dcterms:created xsi:type="dcterms:W3CDTF">2024-03-29T15:07:22Z</dcterms:created>
  <dcterms:modified xsi:type="dcterms:W3CDTF">2024-08-30T17:16:38Z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