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98"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01" r:id="rId39"/>
    <p:sldId id="292" r:id="rId40"/>
    <p:sldId id="293" r:id="rId41"/>
    <p:sldId id="294" r:id="rId42"/>
    <p:sldId id="295" r:id="rId43"/>
    <p:sldId id="296" r:id="rId44"/>
    <p:sldId id="297" r:id="rId45"/>
    <p:sldId id="29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umani Mahalingam" initials="IM" lastIdx="1" clrIdx="0">
    <p:extLst>
      <p:ext uri="{19B8F6BF-5375-455C-9EA6-DF929625EA0E}">
        <p15:presenceInfo xmlns:p15="http://schemas.microsoft.com/office/powerpoint/2012/main" userId="43d1315d3c9a91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1/9/2022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olsqa.com/software-testing/software-development-life-cyc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uru99.com/end-to-end-testing.html" TargetMode="External"/><Relationship Id="rId2" Type="http://schemas.openxmlformats.org/officeDocument/2006/relationships/hyperlink" Target="https://www.guru99.com/junit-tutorial.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9975-B838-4342-9A5F-F7BBCE726159}"/>
              </a:ext>
            </a:extLst>
          </p:cNvPr>
          <p:cNvSpPr>
            <a:spLocks noGrp="1"/>
          </p:cNvSpPr>
          <p:nvPr>
            <p:ph type="ctrTitle"/>
          </p:nvPr>
        </p:nvSpPr>
        <p:spPr/>
        <p:txBody>
          <a:bodyPr>
            <a:normAutofit fontScale="90000"/>
          </a:bodyPr>
          <a:lstStyle/>
          <a:p>
            <a:r>
              <a:rPr lang="en-US" dirty="0"/>
              <a:t>MANUAL TESTING ON SNAPDEAL</a:t>
            </a:r>
            <a:br>
              <a:rPr lang="en-US" dirty="0"/>
            </a:br>
            <a:endParaRPr lang="en-IN" dirty="0"/>
          </a:p>
        </p:txBody>
      </p:sp>
    </p:spTree>
    <p:extLst>
      <p:ext uri="{BB962C8B-B14F-4D97-AF65-F5344CB8AC3E}">
        <p14:creationId xmlns:p14="http://schemas.microsoft.com/office/powerpoint/2010/main" val="36847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C04E-D013-4A42-9704-8BD23C51D340}"/>
              </a:ext>
            </a:extLst>
          </p:cNvPr>
          <p:cNvSpPr>
            <a:spLocks noGrp="1"/>
          </p:cNvSpPr>
          <p:nvPr>
            <p:ph type="title"/>
          </p:nvPr>
        </p:nvSpPr>
        <p:spPr/>
        <p:txBody>
          <a:bodyPr>
            <a:normAutofit fontScale="90000"/>
          </a:bodyPr>
          <a:lstStyle/>
          <a:p>
            <a:r>
              <a:rPr lang="en-US" b="1" dirty="0">
                <a:solidFill>
                  <a:srgbClr val="92D050"/>
                </a:solidFill>
              </a:rPr>
              <a:t>Useful Tools for Mapping E-commerce Site</a:t>
            </a:r>
            <a:br>
              <a:rPr lang="en-US" b="1" dirty="0"/>
            </a:br>
            <a:endParaRPr lang="en-IN" dirty="0"/>
          </a:p>
        </p:txBody>
      </p:sp>
      <p:sp>
        <p:nvSpPr>
          <p:cNvPr id="3" name="Content Placeholder 2">
            <a:extLst>
              <a:ext uri="{FF2B5EF4-FFF2-40B4-BE49-F238E27FC236}">
                <a16:creationId xmlns:a16="http://schemas.microsoft.com/office/drawing/2014/main" id="{FB259524-D64E-4D2B-8EA8-85DAC08D2D31}"/>
              </a:ext>
            </a:extLst>
          </p:cNvPr>
          <p:cNvSpPr>
            <a:spLocks noGrp="1"/>
          </p:cNvSpPr>
          <p:nvPr>
            <p:ph idx="1"/>
          </p:nvPr>
        </p:nvSpPr>
        <p:spPr/>
        <p:txBody>
          <a:bodyPr/>
          <a:lstStyle/>
          <a:p>
            <a:r>
              <a:rPr lang="en-US" dirty="0" err="1"/>
              <a:t>UsabilityHub</a:t>
            </a:r>
            <a:endParaRPr lang="en-US" dirty="0"/>
          </a:p>
          <a:p>
            <a:r>
              <a:rPr lang="en-US" dirty="0"/>
              <a:t>Feng-GUI</a:t>
            </a:r>
          </a:p>
          <a:p>
            <a:r>
              <a:rPr lang="en-US" dirty="0"/>
              <a:t>Optimizely</a:t>
            </a:r>
          </a:p>
          <a:p>
            <a:r>
              <a:rPr lang="en-US" dirty="0" err="1"/>
              <a:t>FiveSecondTest</a:t>
            </a:r>
            <a:endParaRPr lang="en-US" dirty="0"/>
          </a:p>
          <a:p>
            <a:r>
              <a:rPr lang="en-US" dirty="0" err="1"/>
              <a:t>HotJar</a:t>
            </a:r>
            <a:endParaRPr lang="en-IN" dirty="0"/>
          </a:p>
        </p:txBody>
      </p:sp>
    </p:spTree>
    <p:extLst>
      <p:ext uri="{BB962C8B-B14F-4D97-AF65-F5344CB8AC3E}">
        <p14:creationId xmlns:p14="http://schemas.microsoft.com/office/powerpoint/2010/main" val="374995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3E6C-A665-46C3-844C-F38DF8187EF0}"/>
              </a:ext>
            </a:extLst>
          </p:cNvPr>
          <p:cNvSpPr>
            <a:spLocks noGrp="1"/>
          </p:cNvSpPr>
          <p:nvPr>
            <p:ph type="title"/>
          </p:nvPr>
        </p:nvSpPr>
        <p:spPr/>
        <p:txBody>
          <a:bodyPr/>
          <a:lstStyle/>
          <a:p>
            <a:r>
              <a:rPr lang="en-US" dirty="0">
                <a:solidFill>
                  <a:srgbClr val="92D050"/>
                </a:solidFill>
              </a:rPr>
              <a:t>Test Case Design Techniques</a:t>
            </a:r>
            <a:endParaRPr lang="en-IN" dirty="0">
              <a:solidFill>
                <a:srgbClr val="92D050"/>
              </a:solidFill>
            </a:endParaRPr>
          </a:p>
        </p:txBody>
      </p:sp>
      <p:sp>
        <p:nvSpPr>
          <p:cNvPr id="3" name="Content Placeholder 2">
            <a:extLst>
              <a:ext uri="{FF2B5EF4-FFF2-40B4-BE49-F238E27FC236}">
                <a16:creationId xmlns:a16="http://schemas.microsoft.com/office/drawing/2014/main" id="{95B3EDD6-F54E-4971-BA3D-BADB2EC68BA9}"/>
              </a:ext>
            </a:extLst>
          </p:cNvPr>
          <p:cNvSpPr>
            <a:spLocks noGrp="1"/>
          </p:cNvSpPr>
          <p:nvPr>
            <p:ph idx="1"/>
          </p:nvPr>
        </p:nvSpPr>
        <p:spPr/>
        <p:txBody>
          <a:bodyPr/>
          <a:lstStyle/>
          <a:p>
            <a:r>
              <a:rPr lang="en-US" dirty="0"/>
              <a:t>Boundary Value Analysis</a:t>
            </a:r>
          </a:p>
          <a:p>
            <a:r>
              <a:rPr lang="en-US" dirty="0"/>
              <a:t>Equivalence class partitioning</a:t>
            </a:r>
          </a:p>
          <a:p>
            <a:r>
              <a:rPr lang="en-US" dirty="0"/>
              <a:t>Decision Table</a:t>
            </a:r>
          </a:p>
          <a:p>
            <a:r>
              <a:rPr lang="en-US" dirty="0"/>
              <a:t>State transition diagram</a:t>
            </a:r>
          </a:p>
          <a:p>
            <a:r>
              <a:rPr lang="en-US" dirty="0"/>
              <a:t>Use case diagram</a:t>
            </a:r>
          </a:p>
          <a:p>
            <a:endParaRPr lang="en-IN" dirty="0"/>
          </a:p>
        </p:txBody>
      </p:sp>
    </p:spTree>
    <p:extLst>
      <p:ext uri="{BB962C8B-B14F-4D97-AF65-F5344CB8AC3E}">
        <p14:creationId xmlns:p14="http://schemas.microsoft.com/office/powerpoint/2010/main" val="170499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359D-32E7-4016-B657-E7CA6FC774E2}"/>
              </a:ext>
            </a:extLst>
          </p:cNvPr>
          <p:cNvSpPr>
            <a:spLocks noGrp="1"/>
          </p:cNvSpPr>
          <p:nvPr>
            <p:ph type="title"/>
          </p:nvPr>
        </p:nvSpPr>
        <p:spPr/>
        <p:txBody>
          <a:bodyPr/>
          <a:lstStyle/>
          <a:p>
            <a:r>
              <a:rPr lang="en-US" dirty="0">
                <a:solidFill>
                  <a:srgbClr val="92D050"/>
                </a:solidFill>
              </a:rPr>
              <a:t>Decision Table</a:t>
            </a:r>
            <a:endParaRPr lang="en-IN" dirty="0">
              <a:solidFill>
                <a:srgbClr val="92D050"/>
              </a:solidFill>
            </a:endParaRPr>
          </a:p>
        </p:txBody>
      </p:sp>
      <p:pic>
        <p:nvPicPr>
          <p:cNvPr id="5" name="Content Placeholder 4">
            <a:extLst>
              <a:ext uri="{FF2B5EF4-FFF2-40B4-BE49-F238E27FC236}">
                <a16:creationId xmlns:a16="http://schemas.microsoft.com/office/drawing/2014/main" id="{91158F0D-D7B2-44F2-8D9F-D03E292D1FF2}"/>
              </a:ext>
            </a:extLst>
          </p:cNvPr>
          <p:cNvPicPr>
            <a:picLocks noGrp="1" noChangeAspect="1"/>
          </p:cNvPicPr>
          <p:nvPr>
            <p:ph idx="1"/>
          </p:nvPr>
        </p:nvPicPr>
        <p:blipFill>
          <a:blip r:embed="rId2"/>
          <a:stretch>
            <a:fillRect/>
          </a:stretch>
        </p:blipFill>
        <p:spPr>
          <a:xfrm>
            <a:off x="2427134" y="1885285"/>
            <a:ext cx="7796212" cy="1675103"/>
          </a:xfrm>
        </p:spPr>
      </p:pic>
      <p:sp>
        <p:nvSpPr>
          <p:cNvPr id="7" name="TextBox 6">
            <a:extLst>
              <a:ext uri="{FF2B5EF4-FFF2-40B4-BE49-F238E27FC236}">
                <a16:creationId xmlns:a16="http://schemas.microsoft.com/office/drawing/2014/main" id="{F119AE95-D609-44AD-9E66-AE53AC288E10}"/>
              </a:ext>
            </a:extLst>
          </p:cNvPr>
          <p:cNvSpPr txBox="1"/>
          <p:nvPr/>
        </p:nvSpPr>
        <p:spPr>
          <a:xfrm>
            <a:off x="2433052" y="3692111"/>
            <a:ext cx="6094520" cy="1477328"/>
          </a:xfrm>
          <a:prstGeom prst="rect">
            <a:avLst/>
          </a:prstGeom>
          <a:noFill/>
        </p:spPr>
        <p:txBody>
          <a:bodyPr wrap="square">
            <a:spAutoFit/>
          </a:bodyPr>
          <a:lstStyle/>
          <a:p>
            <a:r>
              <a:rPr lang="en-US" dirty="0"/>
              <a:t>Legend:</a:t>
            </a:r>
          </a:p>
          <a:p>
            <a:pPr>
              <a:buFont typeface="Arial" panose="020B0604020202020204" pitchFamily="34" charset="0"/>
              <a:buChar char="•"/>
            </a:pPr>
            <a:r>
              <a:rPr lang="en-US" dirty="0"/>
              <a:t>T – Correct username/password</a:t>
            </a:r>
          </a:p>
          <a:p>
            <a:pPr>
              <a:buFont typeface="Arial" panose="020B0604020202020204" pitchFamily="34" charset="0"/>
              <a:buChar char="•"/>
            </a:pPr>
            <a:r>
              <a:rPr lang="en-US" dirty="0"/>
              <a:t>F – Wrong username/password</a:t>
            </a:r>
          </a:p>
          <a:p>
            <a:pPr>
              <a:buFont typeface="Arial" panose="020B0604020202020204" pitchFamily="34" charset="0"/>
              <a:buChar char="•"/>
            </a:pPr>
            <a:r>
              <a:rPr lang="en-US" dirty="0"/>
              <a:t>E – Error message is displayed</a:t>
            </a:r>
          </a:p>
          <a:p>
            <a:pPr>
              <a:buFont typeface="Arial" panose="020B0604020202020204" pitchFamily="34" charset="0"/>
              <a:buChar char="•"/>
            </a:pPr>
            <a:r>
              <a:rPr lang="en-US" dirty="0"/>
              <a:t>H – Home screen is displayed</a:t>
            </a:r>
          </a:p>
        </p:txBody>
      </p:sp>
    </p:spTree>
    <p:extLst>
      <p:ext uri="{BB962C8B-B14F-4D97-AF65-F5344CB8AC3E}">
        <p14:creationId xmlns:p14="http://schemas.microsoft.com/office/powerpoint/2010/main" val="221227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0C35-645E-4AA3-8AB9-4CAE66968B57}"/>
              </a:ext>
            </a:extLst>
          </p:cNvPr>
          <p:cNvSpPr>
            <a:spLocks noGrp="1"/>
          </p:cNvSpPr>
          <p:nvPr>
            <p:ph type="title"/>
          </p:nvPr>
        </p:nvSpPr>
        <p:spPr/>
        <p:txBody>
          <a:bodyPr/>
          <a:lstStyle/>
          <a:p>
            <a:r>
              <a:rPr lang="en-US" dirty="0">
                <a:solidFill>
                  <a:srgbClr val="92D050"/>
                </a:solidFill>
              </a:rPr>
              <a:t>Equivalence class Partitioning for mobile number validation</a:t>
            </a:r>
            <a:endParaRPr lang="en-IN" dirty="0">
              <a:solidFill>
                <a:srgbClr val="92D050"/>
              </a:solidFill>
            </a:endParaRPr>
          </a:p>
        </p:txBody>
      </p:sp>
      <p:pic>
        <p:nvPicPr>
          <p:cNvPr id="5" name="Content Placeholder 4">
            <a:extLst>
              <a:ext uri="{FF2B5EF4-FFF2-40B4-BE49-F238E27FC236}">
                <a16:creationId xmlns:a16="http://schemas.microsoft.com/office/drawing/2014/main" id="{30AF5451-E153-49C0-909D-EDB44B3BF0AF}"/>
              </a:ext>
            </a:extLst>
          </p:cNvPr>
          <p:cNvPicPr>
            <a:picLocks noGrp="1" noChangeAspect="1"/>
          </p:cNvPicPr>
          <p:nvPr>
            <p:ph idx="1"/>
          </p:nvPr>
        </p:nvPicPr>
        <p:blipFill>
          <a:blip r:embed="rId2"/>
          <a:stretch>
            <a:fillRect/>
          </a:stretch>
        </p:blipFill>
        <p:spPr>
          <a:xfrm>
            <a:off x="2325949" y="2719228"/>
            <a:ext cx="8066133" cy="2545230"/>
          </a:xfrm>
        </p:spPr>
      </p:pic>
    </p:spTree>
    <p:extLst>
      <p:ext uri="{BB962C8B-B14F-4D97-AF65-F5344CB8AC3E}">
        <p14:creationId xmlns:p14="http://schemas.microsoft.com/office/powerpoint/2010/main" val="193931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FD88-13E1-4A71-BA55-21FF18A1FAA2}"/>
              </a:ext>
            </a:extLst>
          </p:cNvPr>
          <p:cNvSpPr>
            <a:spLocks noGrp="1"/>
          </p:cNvSpPr>
          <p:nvPr>
            <p:ph type="title"/>
          </p:nvPr>
        </p:nvSpPr>
        <p:spPr/>
        <p:txBody>
          <a:bodyPr/>
          <a:lstStyle/>
          <a:p>
            <a:r>
              <a:rPr lang="en-US" dirty="0">
                <a:solidFill>
                  <a:srgbClr val="92D050"/>
                </a:solidFill>
              </a:rPr>
              <a:t>Boundary value Analysis for username and password</a:t>
            </a:r>
            <a:endParaRPr lang="en-IN" dirty="0">
              <a:solidFill>
                <a:srgbClr val="92D050"/>
              </a:solidFill>
            </a:endParaRPr>
          </a:p>
        </p:txBody>
      </p:sp>
      <p:pic>
        <p:nvPicPr>
          <p:cNvPr id="5" name="Content Placeholder 4">
            <a:extLst>
              <a:ext uri="{FF2B5EF4-FFF2-40B4-BE49-F238E27FC236}">
                <a16:creationId xmlns:a16="http://schemas.microsoft.com/office/drawing/2014/main" id="{C5D5F15F-3D6C-41D5-B16F-960215650967}"/>
              </a:ext>
            </a:extLst>
          </p:cNvPr>
          <p:cNvPicPr>
            <a:picLocks noGrp="1" noChangeAspect="1"/>
          </p:cNvPicPr>
          <p:nvPr>
            <p:ph idx="1"/>
          </p:nvPr>
        </p:nvPicPr>
        <p:blipFill>
          <a:blip r:embed="rId2"/>
          <a:stretch>
            <a:fillRect/>
          </a:stretch>
        </p:blipFill>
        <p:spPr>
          <a:xfrm>
            <a:off x="1802167" y="2140464"/>
            <a:ext cx="8767408" cy="3821672"/>
          </a:xfrm>
        </p:spPr>
      </p:pic>
    </p:spTree>
    <p:extLst>
      <p:ext uri="{BB962C8B-B14F-4D97-AF65-F5344CB8AC3E}">
        <p14:creationId xmlns:p14="http://schemas.microsoft.com/office/powerpoint/2010/main" val="235139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5951-4026-4D1D-8F06-B1B0F95F0CEB}"/>
              </a:ext>
            </a:extLst>
          </p:cNvPr>
          <p:cNvSpPr>
            <a:spLocks noGrp="1"/>
          </p:cNvSpPr>
          <p:nvPr>
            <p:ph type="title"/>
          </p:nvPr>
        </p:nvSpPr>
        <p:spPr/>
        <p:txBody>
          <a:bodyPr/>
          <a:lstStyle/>
          <a:p>
            <a:r>
              <a:rPr lang="en-US" dirty="0">
                <a:solidFill>
                  <a:srgbClr val="92D050"/>
                </a:solidFill>
              </a:rPr>
              <a:t>State transition diagram</a:t>
            </a:r>
            <a:endParaRPr lang="en-IN" dirty="0">
              <a:solidFill>
                <a:srgbClr val="92D050"/>
              </a:solidFill>
            </a:endParaRPr>
          </a:p>
        </p:txBody>
      </p:sp>
      <p:pic>
        <p:nvPicPr>
          <p:cNvPr id="5" name="Content Placeholder 4">
            <a:extLst>
              <a:ext uri="{FF2B5EF4-FFF2-40B4-BE49-F238E27FC236}">
                <a16:creationId xmlns:a16="http://schemas.microsoft.com/office/drawing/2014/main" id="{B28E2D04-99DE-4B5D-9B4D-6C405C672667}"/>
              </a:ext>
            </a:extLst>
          </p:cNvPr>
          <p:cNvPicPr>
            <a:picLocks noGrp="1" noChangeAspect="1"/>
          </p:cNvPicPr>
          <p:nvPr>
            <p:ph idx="1"/>
          </p:nvPr>
        </p:nvPicPr>
        <p:blipFill>
          <a:blip r:embed="rId2"/>
          <a:stretch>
            <a:fillRect/>
          </a:stretch>
        </p:blipFill>
        <p:spPr>
          <a:xfrm>
            <a:off x="2175030" y="1885286"/>
            <a:ext cx="8234634" cy="4164678"/>
          </a:xfrm>
        </p:spPr>
      </p:pic>
    </p:spTree>
    <p:extLst>
      <p:ext uri="{BB962C8B-B14F-4D97-AF65-F5344CB8AC3E}">
        <p14:creationId xmlns:p14="http://schemas.microsoft.com/office/powerpoint/2010/main" val="1178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46A2-81C3-4C39-AD29-21DA451FBBA7}"/>
              </a:ext>
            </a:extLst>
          </p:cNvPr>
          <p:cNvSpPr>
            <a:spLocks noGrp="1"/>
          </p:cNvSpPr>
          <p:nvPr>
            <p:ph type="title"/>
          </p:nvPr>
        </p:nvSpPr>
        <p:spPr/>
        <p:txBody>
          <a:bodyPr/>
          <a:lstStyle/>
          <a:p>
            <a:r>
              <a:rPr lang="en-US" dirty="0">
                <a:solidFill>
                  <a:srgbClr val="92D050"/>
                </a:solidFill>
              </a:rPr>
              <a:t>Use case diagram</a:t>
            </a:r>
            <a:endParaRPr lang="en-IN" dirty="0">
              <a:solidFill>
                <a:srgbClr val="92D050"/>
              </a:solidFill>
            </a:endParaRPr>
          </a:p>
        </p:txBody>
      </p:sp>
      <p:pic>
        <p:nvPicPr>
          <p:cNvPr id="5" name="Content Placeholder 4">
            <a:extLst>
              <a:ext uri="{FF2B5EF4-FFF2-40B4-BE49-F238E27FC236}">
                <a16:creationId xmlns:a16="http://schemas.microsoft.com/office/drawing/2014/main" id="{860D460C-1A55-4E90-B6E1-C2C9F5135E7E}"/>
              </a:ext>
            </a:extLst>
          </p:cNvPr>
          <p:cNvPicPr>
            <a:picLocks noGrp="1" noChangeAspect="1"/>
          </p:cNvPicPr>
          <p:nvPr>
            <p:ph idx="1"/>
          </p:nvPr>
        </p:nvPicPr>
        <p:blipFill>
          <a:blip r:embed="rId2"/>
          <a:stretch>
            <a:fillRect/>
          </a:stretch>
        </p:blipFill>
        <p:spPr>
          <a:xfrm>
            <a:off x="2831977" y="1704513"/>
            <a:ext cx="6027938" cy="4758431"/>
          </a:xfrm>
        </p:spPr>
      </p:pic>
    </p:spTree>
    <p:extLst>
      <p:ext uri="{BB962C8B-B14F-4D97-AF65-F5344CB8AC3E}">
        <p14:creationId xmlns:p14="http://schemas.microsoft.com/office/powerpoint/2010/main" val="122344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8D95-58B7-4166-9E80-6750785C3B62}"/>
              </a:ext>
            </a:extLst>
          </p:cNvPr>
          <p:cNvSpPr>
            <a:spLocks noGrp="1"/>
          </p:cNvSpPr>
          <p:nvPr>
            <p:ph type="title"/>
          </p:nvPr>
        </p:nvSpPr>
        <p:spPr>
          <a:xfrm>
            <a:off x="2611808" y="399683"/>
            <a:ext cx="7958331" cy="1077229"/>
          </a:xfrm>
        </p:spPr>
        <p:txBody>
          <a:bodyPr/>
          <a:lstStyle/>
          <a:p>
            <a:r>
              <a:rPr lang="en-US" dirty="0">
                <a:solidFill>
                  <a:srgbClr val="92D050"/>
                </a:solidFill>
              </a:rPr>
              <a:t>Use case</a:t>
            </a:r>
            <a:endParaRPr lang="en-IN" dirty="0">
              <a:solidFill>
                <a:srgbClr val="92D050"/>
              </a:solidFill>
            </a:endParaRPr>
          </a:p>
        </p:txBody>
      </p:sp>
      <p:sp>
        <p:nvSpPr>
          <p:cNvPr id="3" name="Content Placeholder 2">
            <a:extLst>
              <a:ext uri="{FF2B5EF4-FFF2-40B4-BE49-F238E27FC236}">
                <a16:creationId xmlns:a16="http://schemas.microsoft.com/office/drawing/2014/main" id="{F33C58A2-1A32-4100-8EDA-435E5F6D61BA}"/>
              </a:ext>
            </a:extLst>
          </p:cNvPr>
          <p:cNvSpPr>
            <a:spLocks noGrp="1"/>
          </p:cNvSpPr>
          <p:nvPr>
            <p:ph idx="1"/>
          </p:nvPr>
        </p:nvSpPr>
        <p:spPr>
          <a:xfrm>
            <a:off x="2773599" y="1251751"/>
            <a:ext cx="7796540" cy="5406501"/>
          </a:xfrm>
        </p:spPr>
        <p:txBody>
          <a:bodyPr>
            <a:normAutofit fontScale="70000" lnSpcReduction="20000"/>
          </a:bodyPr>
          <a:lstStyle/>
          <a:p>
            <a:pPr>
              <a:buFont typeface="+mj-lt"/>
              <a:buAutoNum type="arabicPeriod"/>
            </a:pPr>
            <a:r>
              <a:rPr lang="en-US" dirty="0">
                <a:latin typeface="Verdana, Arial, Helvetica"/>
              </a:rPr>
              <a:t>Visit a site</a:t>
            </a:r>
          </a:p>
          <a:p>
            <a:pPr>
              <a:buFont typeface="+mj-lt"/>
              <a:buAutoNum type="arabicPeriod"/>
            </a:pPr>
            <a:r>
              <a:rPr lang="en-US" dirty="0">
                <a:latin typeface="Verdana, Arial, Helvetica"/>
              </a:rPr>
              <a:t>Login</a:t>
            </a:r>
          </a:p>
          <a:p>
            <a:pPr>
              <a:buFont typeface="+mj-lt"/>
              <a:buAutoNum type="arabicPeriod"/>
            </a:pPr>
            <a:r>
              <a:rPr lang="en-US" dirty="0">
                <a:latin typeface="Verdana, Arial, Helvetica"/>
              </a:rPr>
              <a:t>Search for Items</a:t>
            </a:r>
          </a:p>
          <a:p>
            <a:pPr>
              <a:buFont typeface="+mj-lt"/>
              <a:buAutoNum type="arabicPeriod"/>
            </a:pPr>
            <a:r>
              <a:rPr lang="en-US" dirty="0">
                <a:latin typeface="Verdana, Arial, Helvetica"/>
              </a:rPr>
              <a:t>Check Availability of Items</a:t>
            </a:r>
          </a:p>
          <a:p>
            <a:pPr>
              <a:buFont typeface="+mj-lt"/>
              <a:buAutoNum type="arabicPeriod"/>
            </a:pPr>
            <a:r>
              <a:rPr lang="en-US" dirty="0">
                <a:latin typeface="Verdana, Arial, Helvetica"/>
              </a:rPr>
              <a:t>Add Items to Shopping Cart</a:t>
            </a:r>
          </a:p>
          <a:p>
            <a:pPr>
              <a:buFont typeface="+mj-lt"/>
              <a:buAutoNum type="arabicPeriod"/>
            </a:pPr>
            <a:r>
              <a:rPr lang="en-US" dirty="0">
                <a:latin typeface="Verdana, Arial, Helvetica"/>
              </a:rPr>
              <a:t>Edit Items in the Shopping Cart</a:t>
            </a:r>
          </a:p>
          <a:p>
            <a:pPr>
              <a:buFont typeface="+mj-lt"/>
              <a:buAutoNum type="arabicPeriod"/>
            </a:pPr>
            <a:r>
              <a:rPr lang="en-US" dirty="0">
                <a:latin typeface="Verdana, Arial, Helvetica"/>
              </a:rPr>
              <a:t>remove Items from the Shopping Cart</a:t>
            </a:r>
          </a:p>
          <a:p>
            <a:pPr>
              <a:buFont typeface="+mj-lt"/>
              <a:buAutoNum type="arabicPeriod"/>
            </a:pPr>
            <a:r>
              <a:rPr lang="en-US" dirty="0">
                <a:latin typeface="Verdana, Arial, Helvetica"/>
              </a:rPr>
              <a:t>Check out the Shopping Cart</a:t>
            </a:r>
          </a:p>
          <a:p>
            <a:pPr>
              <a:buFont typeface="+mj-lt"/>
              <a:buAutoNum type="arabicPeriod"/>
            </a:pPr>
            <a:r>
              <a:rPr lang="en-US" dirty="0">
                <a:latin typeface="Verdana, Arial, Helvetica"/>
              </a:rPr>
              <a:t>Check Order Status</a:t>
            </a:r>
          </a:p>
          <a:p>
            <a:pPr>
              <a:buFont typeface="+mj-lt"/>
              <a:buAutoNum type="arabicPeriod"/>
            </a:pPr>
            <a:r>
              <a:rPr lang="en-US" dirty="0">
                <a:latin typeface="Verdana, Arial, Helvetica"/>
              </a:rPr>
              <a:t>Browse Order History</a:t>
            </a:r>
          </a:p>
          <a:p>
            <a:pPr>
              <a:buFont typeface="+mj-lt"/>
              <a:buAutoNum type="arabicPeriod"/>
            </a:pPr>
            <a:r>
              <a:rPr lang="en-US" dirty="0">
                <a:latin typeface="Verdana, Arial, Helvetica"/>
              </a:rPr>
              <a:t>Display Item Details</a:t>
            </a:r>
          </a:p>
          <a:p>
            <a:pPr>
              <a:buFont typeface="+mj-lt"/>
              <a:buAutoNum type="arabicPeriod"/>
            </a:pPr>
            <a:r>
              <a:rPr lang="en-US" dirty="0">
                <a:latin typeface="Verdana, Arial, Helvetica"/>
              </a:rPr>
              <a:t>Logout</a:t>
            </a:r>
          </a:p>
          <a:p>
            <a:pPr>
              <a:buFont typeface="+mj-lt"/>
              <a:buAutoNum type="arabicPeriod"/>
            </a:pPr>
            <a:r>
              <a:rPr lang="en-US" dirty="0">
                <a:latin typeface="Verdana, Arial, Helvetica"/>
              </a:rPr>
              <a:t>Leave a site</a:t>
            </a:r>
          </a:p>
          <a:p>
            <a:endParaRPr lang="en-IN" dirty="0"/>
          </a:p>
        </p:txBody>
      </p:sp>
    </p:spTree>
    <p:extLst>
      <p:ext uri="{BB962C8B-B14F-4D97-AF65-F5344CB8AC3E}">
        <p14:creationId xmlns:p14="http://schemas.microsoft.com/office/powerpoint/2010/main" val="73358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736-E88F-43A4-BF5F-D126DEE3A140}"/>
              </a:ext>
            </a:extLst>
          </p:cNvPr>
          <p:cNvSpPr>
            <a:spLocks noGrp="1"/>
          </p:cNvSpPr>
          <p:nvPr>
            <p:ph type="title"/>
          </p:nvPr>
        </p:nvSpPr>
        <p:spPr/>
        <p:txBody>
          <a:bodyPr/>
          <a:lstStyle/>
          <a:p>
            <a:r>
              <a:rPr lang="en-US" dirty="0">
                <a:solidFill>
                  <a:srgbClr val="92D050"/>
                </a:solidFill>
              </a:rPr>
              <a:t>Test case</a:t>
            </a:r>
            <a:endParaRPr lang="en-IN" dirty="0">
              <a:solidFill>
                <a:srgbClr val="92D050"/>
              </a:solidFill>
            </a:endParaRPr>
          </a:p>
        </p:txBody>
      </p:sp>
      <p:pic>
        <p:nvPicPr>
          <p:cNvPr id="5" name="Content Placeholder 4">
            <a:extLst>
              <a:ext uri="{FF2B5EF4-FFF2-40B4-BE49-F238E27FC236}">
                <a16:creationId xmlns:a16="http://schemas.microsoft.com/office/drawing/2014/main" id="{124890D6-A4C8-4475-B965-57964FB2580A}"/>
              </a:ext>
            </a:extLst>
          </p:cNvPr>
          <p:cNvPicPr>
            <a:picLocks noGrp="1" noChangeAspect="1"/>
          </p:cNvPicPr>
          <p:nvPr>
            <p:ph idx="1"/>
          </p:nvPr>
        </p:nvPicPr>
        <p:blipFill>
          <a:blip r:embed="rId2"/>
          <a:stretch>
            <a:fillRect/>
          </a:stretch>
        </p:blipFill>
        <p:spPr>
          <a:xfrm>
            <a:off x="956292" y="1535837"/>
            <a:ext cx="10339373" cy="4394446"/>
          </a:xfrm>
        </p:spPr>
      </p:pic>
    </p:spTree>
    <p:extLst>
      <p:ext uri="{BB962C8B-B14F-4D97-AF65-F5344CB8AC3E}">
        <p14:creationId xmlns:p14="http://schemas.microsoft.com/office/powerpoint/2010/main" val="413417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094E-8DCF-4648-BEA5-2DDC40636DA1}"/>
              </a:ext>
            </a:extLst>
          </p:cNvPr>
          <p:cNvSpPr>
            <a:spLocks noGrp="1"/>
          </p:cNvSpPr>
          <p:nvPr>
            <p:ph type="title"/>
          </p:nvPr>
        </p:nvSpPr>
        <p:spPr/>
        <p:txBody>
          <a:bodyPr/>
          <a:lstStyle/>
          <a:p>
            <a:r>
              <a:rPr lang="en-US" dirty="0">
                <a:solidFill>
                  <a:srgbClr val="92D050"/>
                </a:solidFill>
              </a:rPr>
              <a:t>Requirement Traceability Matrix </a:t>
            </a:r>
            <a:endParaRPr lang="en-IN" dirty="0">
              <a:solidFill>
                <a:srgbClr val="92D050"/>
              </a:solidFill>
            </a:endParaRPr>
          </a:p>
        </p:txBody>
      </p:sp>
      <p:pic>
        <p:nvPicPr>
          <p:cNvPr id="5" name="Content Placeholder 4">
            <a:extLst>
              <a:ext uri="{FF2B5EF4-FFF2-40B4-BE49-F238E27FC236}">
                <a16:creationId xmlns:a16="http://schemas.microsoft.com/office/drawing/2014/main" id="{C05BDEF1-304B-4CA6-89E0-8738FAC6AE0B}"/>
              </a:ext>
            </a:extLst>
          </p:cNvPr>
          <p:cNvPicPr>
            <a:picLocks noGrp="1" noChangeAspect="1"/>
          </p:cNvPicPr>
          <p:nvPr>
            <p:ph idx="1"/>
          </p:nvPr>
        </p:nvPicPr>
        <p:blipFill>
          <a:blip r:embed="rId2"/>
          <a:stretch>
            <a:fillRect/>
          </a:stretch>
        </p:blipFill>
        <p:spPr>
          <a:xfrm>
            <a:off x="2272683" y="2146300"/>
            <a:ext cx="8451542" cy="4352154"/>
          </a:xfrm>
        </p:spPr>
      </p:pic>
    </p:spTree>
    <p:extLst>
      <p:ext uri="{BB962C8B-B14F-4D97-AF65-F5344CB8AC3E}">
        <p14:creationId xmlns:p14="http://schemas.microsoft.com/office/powerpoint/2010/main" val="341733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C287-F22D-423B-9B80-AED2D4471664}"/>
              </a:ext>
            </a:extLst>
          </p:cNvPr>
          <p:cNvSpPr>
            <a:spLocks noGrp="1"/>
          </p:cNvSpPr>
          <p:nvPr>
            <p:ph type="title"/>
          </p:nvPr>
        </p:nvSpPr>
        <p:spPr>
          <a:xfrm>
            <a:off x="2452010" y="195497"/>
            <a:ext cx="7958331" cy="1077229"/>
          </a:xfrm>
        </p:spPr>
        <p:txBody>
          <a:bodyPr/>
          <a:lstStyle/>
          <a:p>
            <a:r>
              <a:rPr lang="en-US" dirty="0">
                <a:solidFill>
                  <a:srgbClr val="92D050"/>
                </a:solidFill>
              </a:rPr>
              <a:t>INDEX</a:t>
            </a:r>
            <a:endParaRPr lang="en-IN" dirty="0">
              <a:solidFill>
                <a:srgbClr val="92D050"/>
              </a:solidFill>
            </a:endParaRPr>
          </a:p>
        </p:txBody>
      </p:sp>
      <p:sp>
        <p:nvSpPr>
          <p:cNvPr id="3" name="Content Placeholder 2">
            <a:extLst>
              <a:ext uri="{FF2B5EF4-FFF2-40B4-BE49-F238E27FC236}">
                <a16:creationId xmlns:a16="http://schemas.microsoft.com/office/drawing/2014/main" id="{4F16846E-A4A2-4A13-BBAC-1BD4874A575F}"/>
              </a:ext>
            </a:extLst>
          </p:cNvPr>
          <p:cNvSpPr>
            <a:spLocks noGrp="1"/>
          </p:cNvSpPr>
          <p:nvPr>
            <p:ph idx="1"/>
          </p:nvPr>
        </p:nvSpPr>
        <p:spPr>
          <a:xfrm>
            <a:off x="2613801" y="2716566"/>
            <a:ext cx="7796540" cy="4891596"/>
          </a:xfrm>
        </p:spPr>
        <p:txBody>
          <a:bodyPr>
            <a:normAutofit fontScale="55000" lnSpcReduction="20000"/>
          </a:bodyPr>
          <a:lstStyle/>
          <a:p>
            <a:r>
              <a:rPr lang="en-US" dirty="0">
                <a:solidFill>
                  <a:schemeClr val="accent1">
                    <a:lumMod val="75000"/>
                  </a:schemeClr>
                </a:solidFill>
              </a:rPr>
              <a:t>Manual Testing</a:t>
            </a:r>
          </a:p>
          <a:p>
            <a:r>
              <a:rPr lang="en-US" dirty="0">
                <a:solidFill>
                  <a:schemeClr val="accent1">
                    <a:lumMod val="75000"/>
                  </a:schemeClr>
                </a:solidFill>
              </a:rPr>
              <a:t>STLC and Stages of STLC</a:t>
            </a:r>
          </a:p>
          <a:p>
            <a:r>
              <a:rPr lang="en-US" dirty="0">
                <a:solidFill>
                  <a:schemeClr val="accent1">
                    <a:lumMod val="75000"/>
                  </a:schemeClr>
                </a:solidFill>
              </a:rPr>
              <a:t>E-Commerce Testing</a:t>
            </a:r>
          </a:p>
          <a:p>
            <a:r>
              <a:rPr lang="en-US" dirty="0">
                <a:solidFill>
                  <a:schemeClr val="accent1">
                    <a:lumMod val="75000"/>
                  </a:schemeClr>
                </a:solidFill>
              </a:rPr>
              <a:t>Types of testing can be performed</a:t>
            </a:r>
          </a:p>
          <a:p>
            <a:r>
              <a:rPr lang="en-US" dirty="0">
                <a:solidFill>
                  <a:schemeClr val="accent1">
                    <a:lumMod val="75000"/>
                  </a:schemeClr>
                </a:solidFill>
              </a:rPr>
              <a:t>Performance testing </a:t>
            </a:r>
          </a:p>
          <a:p>
            <a:r>
              <a:rPr lang="en-US" dirty="0">
                <a:solidFill>
                  <a:schemeClr val="accent1">
                    <a:lumMod val="75000"/>
                  </a:schemeClr>
                </a:solidFill>
              </a:rPr>
              <a:t>Flowchart</a:t>
            </a:r>
          </a:p>
          <a:p>
            <a:r>
              <a:rPr lang="en-US" dirty="0">
                <a:solidFill>
                  <a:schemeClr val="accent1">
                    <a:lumMod val="75000"/>
                  </a:schemeClr>
                </a:solidFill>
              </a:rPr>
              <a:t>Useful tools</a:t>
            </a:r>
          </a:p>
          <a:p>
            <a:r>
              <a:rPr lang="en-US" dirty="0">
                <a:solidFill>
                  <a:schemeClr val="accent1">
                    <a:lumMod val="75000"/>
                  </a:schemeClr>
                </a:solidFill>
              </a:rPr>
              <a:t>Test case design techniques</a:t>
            </a:r>
          </a:p>
          <a:p>
            <a:r>
              <a:rPr lang="en-US" dirty="0">
                <a:solidFill>
                  <a:schemeClr val="accent1">
                    <a:lumMod val="75000"/>
                  </a:schemeClr>
                </a:solidFill>
              </a:rPr>
              <a:t>Use case</a:t>
            </a:r>
          </a:p>
          <a:p>
            <a:r>
              <a:rPr lang="en-US" dirty="0">
                <a:solidFill>
                  <a:schemeClr val="accent1">
                    <a:lumMod val="75000"/>
                  </a:schemeClr>
                </a:solidFill>
              </a:rPr>
              <a:t>Test case</a:t>
            </a:r>
          </a:p>
          <a:p>
            <a:r>
              <a:rPr lang="en-US" dirty="0">
                <a:solidFill>
                  <a:schemeClr val="accent1">
                    <a:lumMod val="75000"/>
                  </a:schemeClr>
                </a:solidFill>
              </a:rPr>
              <a:t>Requirement traceability matrix</a:t>
            </a:r>
          </a:p>
          <a:p>
            <a:r>
              <a:rPr lang="en-US" dirty="0">
                <a:solidFill>
                  <a:schemeClr val="accent1">
                    <a:lumMod val="75000"/>
                  </a:schemeClr>
                </a:solidFill>
              </a:rPr>
              <a:t>Bug report</a:t>
            </a:r>
          </a:p>
          <a:p>
            <a:r>
              <a:rPr lang="en-US" dirty="0">
                <a:solidFill>
                  <a:schemeClr val="accent1">
                    <a:lumMod val="75000"/>
                  </a:schemeClr>
                </a:solidFill>
              </a:rPr>
              <a:t>Bug report contents</a:t>
            </a:r>
          </a:p>
          <a:p>
            <a:endParaRPr lang="en-US" dirty="0">
              <a:solidFill>
                <a:schemeClr val="accent1">
                  <a:lumMod val="75000"/>
                </a:schemeClr>
              </a:solidFill>
            </a:endParaRPr>
          </a:p>
          <a:p>
            <a:endParaRPr lang="en-US" dirty="0">
              <a:solidFill>
                <a:srgbClr val="92D050"/>
              </a:solidFill>
            </a:endParaRPr>
          </a:p>
          <a:p>
            <a:endParaRPr lang="en-US" dirty="0">
              <a:solidFill>
                <a:srgbClr val="92D050"/>
              </a:solidFill>
            </a:endParaRPr>
          </a:p>
          <a:p>
            <a:endParaRPr lang="en-US" dirty="0">
              <a:solidFill>
                <a:srgbClr val="92D050"/>
              </a:solidFill>
            </a:endParaRPr>
          </a:p>
          <a:p>
            <a:endParaRPr lang="en-US" dirty="0">
              <a:solidFill>
                <a:srgbClr val="92D050"/>
              </a:solidFill>
            </a:endParaRPr>
          </a:p>
          <a:p>
            <a:endParaRPr lang="en-IN" dirty="0"/>
          </a:p>
        </p:txBody>
      </p:sp>
    </p:spTree>
    <p:extLst>
      <p:ext uri="{BB962C8B-B14F-4D97-AF65-F5344CB8AC3E}">
        <p14:creationId xmlns:p14="http://schemas.microsoft.com/office/powerpoint/2010/main" val="136064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8F98-7304-4E6F-BE48-56F504E1489B}"/>
              </a:ext>
            </a:extLst>
          </p:cNvPr>
          <p:cNvSpPr>
            <a:spLocks noGrp="1"/>
          </p:cNvSpPr>
          <p:nvPr>
            <p:ph type="title"/>
          </p:nvPr>
        </p:nvSpPr>
        <p:spPr/>
        <p:txBody>
          <a:bodyPr/>
          <a:lstStyle/>
          <a:p>
            <a:r>
              <a:rPr lang="en-US" dirty="0">
                <a:solidFill>
                  <a:srgbClr val="92D050"/>
                </a:solidFill>
              </a:rPr>
              <a:t>Bug / Defect report</a:t>
            </a:r>
            <a:endParaRPr lang="en-IN" dirty="0">
              <a:solidFill>
                <a:srgbClr val="92D050"/>
              </a:solidFill>
            </a:endParaRPr>
          </a:p>
        </p:txBody>
      </p:sp>
      <p:sp>
        <p:nvSpPr>
          <p:cNvPr id="3" name="Content Placeholder 2">
            <a:extLst>
              <a:ext uri="{FF2B5EF4-FFF2-40B4-BE49-F238E27FC236}">
                <a16:creationId xmlns:a16="http://schemas.microsoft.com/office/drawing/2014/main" id="{33A36836-7406-478A-9068-B21ECF43E959}"/>
              </a:ext>
            </a:extLst>
          </p:cNvPr>
          <p:cNvSpPr>
            <a:spLocks noGrp="1"/>
          </p:cNvSpPr>
          <p:nvPr>
            <p:ph idx="1"/>
          </p:nvPr>
        </p:nvSpPr>
        <p:spPr/>
        <p:txBody>
          <a:bodyPr/>
          <a:lstStyle/>
          <a:p>
            <a:r>
              <a:rPr lang="en-US" b="1" dirty="0"/>
              <a:t>What is Bug?</a:t>
            </a:r>
          </a:p>
          <a:p>
            <a:r>
              <a:rPr lang="en-US" dirty="0"/>
              <a:t>A bug is the consequence/outcome of a coding fault.</a:t>
            </a:r>
          </a:p>
          <a:p>
            <a:r>
              <a:rPr lang="en-US" dirty="0"/>
              <a:t>A </a:t>
            </a:r>
            <a:r>
              <a:rPr lang="en-US" b="1" dirty="0"/>
              <a:t>Defect in Software Testing</a:t>
            </a:r>
            <a:r>
              <a:rPr lang="en-US" dirty="0"/>
              <a:t> is a variation or deviation of the software application from end user’s requirements or original business requirements. A software defect is an error in coding which causes incorrect or unexpected results from a software program which does not meet actual requirements. Testers might come across such defects while executing the test cases.</a:t>
            </a:r>
          </a:p>
          <a:p>
            <a:endParaRPr lang="en-IN" dirty="0"/>
          </a:p>
        </p:txBody>
      </p:sp>
    </p:spTree>
    <p:extLst>
      <p:ext uri="{BB962C8B-B14F-4D97-AF65-F5344CB8AC3E}">
        <p14:creationId xmlns:p14="http://schemas.microsoft.com/office/powerpoint/2010/main" val="369763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56BB-86DD-45EC-94B7-6FE964F11233}"/>
              </a:ext>
            </a:extLst>
          </p:cNvPr>
          <p:cNvSpPr>
            <a:spLocks noGrp="1"/>
          </p:cNvSpPr>
          <p:nvPr>
            <p:ph type="title"/>
          </p:nvPr>
        </p:nvSpPr>
        <p:spPr>
          <a:xfrm>
            <a:off x="2692703" y="269441"/>
            <a:ext cx="7958331" cy="1077229"/>
          </a:xfrm>
        </p:spPr>
        <p:txBody>
          <a:bodyPr/>
          <a:lstStyle/>
          <a:p>
            <a:r>
              <a:rPr lang="en-US" dirty="0">
                <a:solidFill>
                  <a:srgbClr val="92D050"/>
                </a:solidFill>
              </a:rPr>
              <a:t>Defect Report Contents</a:t>
            </a:r>
            <a:br>
              <a:rPr lang="en-US" dirty="0"/>
            </a:br>
            <a:endParaRPr lang="en-IN" dirty="0"/>
          </a:p>
        </p:txBody>
      </p:sp>
      <p:sp>
        <p:nvSpPr>
          <p:cNvPr id="3" name="Content Placeholder 2">
            <a:extLst>
              <a:ext uri="{FF2B5EF4-FFF2-40B4-BE49-F238E27FC236}">
                <a16:creationId xmlns:a16="http://schemas.microsoft.com/office/drawing/2014/main" id="{FFFD6357-A63F-4576-8B94-D347E2CBFDC6}"/>
              </a:ext>
            </a:extLst>
          </p:cNvPr>
          <p:cNvSpPr>
            <a:spLocks noGrp="1"/>
          </p:cNvSpPr>
          <p:nvPr>
            <p:ph idx="1"/>
          </p:nvPr>
        </p:nvSpPr>
        <p:spPr>
          <a:xfrm>
            <a:off x="2773598" y="1535837"/>
            <a:ext cx="7796540" cy="5211192"/>
          </a:xfrm>
        </p:spPr>
        <p:txBody>
          <a:bodyPr>
            <a:normAutofit fontScale="55000" lnSpcReduction="20000"/>
          </a:bodyPr>
          <a:lstStyle/>
          <a:p>
            <a:pPr>
              <a:buFont typeface="Arial" panose="020B0604020202020204" pitchFamily="34" charset="0"/>
              <a:buChar char="•"/>
            </a:pPr>
            <a:r>
              <a:rPr lang="en-US" b="1" dirty="0" err="1"/>
              <a:t>Defect_ID</a:t>
            </a:r>
            <a:r>
              <a:rPr lang="en-US" dirty="0"/>
              <a:t> – Unique identification number for the defect.</a:t>
            </a:r>
          </a:p>
          <a:p>
            <a:pPr>
              <a:buFont typeface="Arial" panose="020B0604020202020204" pitchFamily="34" charset="0"/>
              <a:buChar char="•"/>
            </a:pPr>
            <a:r>
              <a:rPr lang="en-US" b="1" dirty="0"/>
              <a:t>Defect Description</a:t>
            </a:r>
            <a:r>
              <a:rPr lang="en-US" dirty="0"/>
              <a:t> – Detailed description of the Defect including information about the module in which Defect was found.</a:t>
            </a:r>
          </a:p>
          <a:p>
            <a:pPr>
              <a:buFont typeface="Arial" panose="020B0604020202020204" pitchFamily="34" charset="0"/>
              <a:buChar char="•"/>
            </a:pPr>
            <a:r>
              <a:rPr lang="en-US" b="1" dirty="0"/>
              <a:t>Version</a:t>
            </a:r>
            <a:r>
              <a:rPr lang="en-US" dirty="0"/>
              <a:t> – Version of the application in which defect was found.</a:t>
            </a:r>
          </a:p>
          <a:p>
            <a:pPr>
              <a:buFont typeface="Arial" panose="020B0604020202020204" pitchFamily="34" charset="0"/>
              <a:buChar char="•"/>
            </a:pPr>
            <a:r>
              <a:rPr lang="en-US" b="1" dirty="0"/>
              <a:t>Steps</a:t>
            </a:r>
            <a:r>
              <a:rPr lang="en-US" dirty="0"/>
              <a:t> – Detailed steps along with screenshots with which the developer can reproduce the defects.</a:t>
            </a:r>
          </a:p>
          <a:p>
            <a:pPr>
              <a:buFont typeface="Arial" panose="020B0604020202020204" pitchFamily="34" charset="0"/>
              <a:buChar char="•"/>
            </a:pPr>
            <a:r>
              <a:rPr lang="en-US" b="1" dirty="0"/>
              <a:t>Date Raised</a:t>
            </a:r>
            <a:r>
              <a:rPr lang="en-US" dirty="0"/>
              <a:t> – Date when the defect is raised</a:t>
            </a:r>
          </a:p>
          <a:p>
            <a:pPr>
              <a:buFont typeface="Arial" panose="020B0604020202020204" pitchFamily="34" charset="0"/>
              <a:buChar char="•"/>
            </a:pPr>
            <a:r>
              <a:rPr lang="en-US" b="1" dirty="0"/>
              <a:t>Reference</a:t>
            </a:r>
            <a:r>
              <a:rPr lang="en-US" dirty="0"/>
              <a:t>– where in you Provide reference to the documents like . requirements, design, architecture or maybe even screenshots of the error to help understand the defect</a:t>
            </a:r>
          </a:p>
          <a:p>
            <a:pPr>
              <a:buFont typeface="Arial" panose="020B0604020202020204" pitchFamily="34" charset="0"/>
              <a:buChar char="•"/>
            </a:pPr>
            <a:r>
              <a:rPr lang="en-US" b="1" dirty="0"/>
              <a:t>Detected By</a:t>
            </a:r>
            <a:r>
              <a:rPr lang="en-US" dirty="0"/>
              <a:t> – Name/ID of the tester who raised the defect</a:t>
            </a:r>
          </a:p>
          <a:p>
            <a:pPr>
              <a:buFont typeface="Arial" panose="020B0604020202020204" pitchFamily="34" charset="0"/>
              <a:buChar char="•"/>
            </a:pPr>
            <a:r>
              <a:rPr lang="en-US" b="1" dirty="0"/>
              <a:t>Status</a:t>
            </a:r>
            <a:r>
              <a:rPr lang="en-US" dirty="0"/>
              <a:t> – Status of the defect , more on this later</a:t>
            </a:r>
          </a:p>
          <a:p>
            <a:pPr>
              <a:buFont typeface="Arial" panose="020B0604020202020204" pitchFamily="34" charset="0"/>
              <a:buChar char="•"/>
            </a:pPr>
            <a:r>
              <a:rPr lang="en-US" b="1" dirty="0"/>
              <a:t>Fixed by</a:t>
            </a:r>
            <a:r>
              <a:rPr lang="en-US" dirty="0"/>
              <a:t> – Name/ID of the developer who fixed it</a:t>
            </a:r>
          </a:p>
          <a:p>
            <a:pPr>
              <a:buFont typeface="Arial" panose="020B0604020202020204" pitchFamily="34" charset="0"/>
              <a:buChar char="•"/>
            </a:pPr>
            <a:r>
              <a:rPr lang="en-US" b="1" dirty="0"/>
              <a:t>Date Closed</a:t>
            </a:r>
            <a:r>
              <a:rPr lang="en-US" dirty="0"/>
              <a:t> – Date when the defect is closed</a:t>
            </a:r>
          </a:p>
          <a:p>
            <a:pPr>
              <a:buFont typeface="Arial" panose="020B0604020202020204" pitchFamily="34" charset="0"/>
              <a:buChar char="•"/>
            </a:pPr>
            <a:r>
              <a:rPr lang="en-US" b="1" dirty="0"/>
              <a:t>Severity</a:t>
            </a:r>
            <a:r>
              <a:rPr lang="en-US" dirty="0"/>
              <a:t> which describes the impact of the defect on the application </a:t>
            </a:r>
          </a:p>
          <a:p>
            <a:pPr>
              <a:buFont typeface="Arial" panose="020B0604020202020204" pitchFamily="34" charset="0"/>
              <a:buChar char="•"/>
            </a:pPr>
            <a:r>
              <a:rPr lang="en-US" b="1" dirty="0"/>
              <a:t>Priority</a:t>
            </a:r>
            <a:r>
              <a:rPr lang="en-US" dirty="0"/>
              <a:t> which is related to defect fixing urgency. Severity Priority could be High/Medium/Low based on the impact urgency at which the defect should be fixed respectively</a:t>
            </a:r>
          </a:p>
          <a:p>
            <a:endParaRPr lang="en-IN" dirty="0"/>
          </a:p>
        </p:txBody>
      </p:sp>
    </p:spTree>
    <p:extLst>
      <p:ext uri="{BB962C8B-B14F-4D97-AF65-F5344CB8AC3E}">
        <p14:creationId xmlns:p14="http://schemas.microsoft.com/office/powerpoint/2010/main" val="18578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48D6-C3C7-4DCC-9648-916B3DE71A89}"/>
              </a:ext>
            </a:extLst>
          </p:cNvPr>
          <p:cNvSpPr>
            <a:spLocks noGrp="1"/>
          </p:cNvSpPr>
          <p:nvPr>
            <p:ph type="title"/>
          </p:nvPr>
        </p:nvSpPr>
        <p:spPr/>
        <p:txBody>
          <a:bodyPr/>
          <a:lstStyle/>
          <a:p>
            <a:r>
              <a:rPr lang="en-US" dirty="0">
                <a:solidFill>
                  <a:srgbClr val="92D050"/>
                </a:solidFill>
              </a:rPr>
              <a:t>Bug life cycle</a:t>
            </a:r>
            <a:endParaRPr lang="en-IN" dirty="0">
              <a:solidFill>
                <a:srgbClr val="92D050"/>
              </a:solidFill>
            </a:endParaRPr>
          </a:p>
        </p:txBody>
      </p:sp>
      <p:pic>
        <p:nvPicPr>
          <p:cNvPr id="5" name="Content Placeholder 4">
            <a:extLst>
              <a:ext uri="{FF2B5EF4-FFF2-40B4-BE49-F238E27FC236}">
                <a16:creationId xmlns:a16="http://schemas.microsoft.com/office/drawing/2014/main" id="{D75726E0-4CCD-4F85-AA0D-77D38A64C3F2}"/>
              </a:ext>
            </a:extLst>
          </p:cNvPr>
          <p:cNvPicPr>
            <a:picLocks noGrp="1" noChangeAspect="1"/>
          </p:cNvPicPr>
          <p:nvPr>
            <p:ph idx="1"/>
          </p:nvPr>
        </p:nvPicPr>
        <p:blipFill>
          <a:blip r:embed="rId2"/>
          <a:stretch>
            <a:fillRect/>
          </a:stretch>
        </p:blipFill>
        <p:spPr>
          <a:xfrm>
            <a:off x="2707689" y="1802168"/>
            <a:ext cx="7516957" cy="4447712"/>
          </a:xfrm>
        </p:spPr>
      </p:pic>
    </p:spTree>
    <p:extLst>
      <p:ext uri="{BB962C8B-B14F-4D97-AF65-F5344CB8AC3E}">
        <p14:creationId xmlns:p14="http://schemas.microsoft.com/office/powerpoint/2010/main" val="196286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89C72B-4BBC-49BE-84BE-DDAA68BB65C0}"/>
              </a:ext>
            </a:extLst>
          </p:cNvPr>
          <p:cNvPicPr>
            <a:picLocks noGrp="1" noChangeAspect="1"/>
          </p:cNvPicPr>
          <p:nvPr>
            <p:ph idx="1"/>
          </p:nvPr>
        </p:nvPicPr>
        <p:blipFill>
          <a:blip r:embed="rId2"/>
          <a:stretch>
            <a:fillRect/>
          </a:stretch>
        </p:blipFill>
        <p:spPr>
          <a:xfrm>
            <a:off x="1851584" y="181173"/>
            <a:ext cx="8748353" cy="6495653"/>
          </a:xfrm>
        </p:spPr>
      </p:pic>
    </p:spTree>
    <p:extLst>
      <p:ext uri="{BB962C8B-B14F-4D97-AF65-F5344CB8AC3E}">
        <p14:creationId xmlns:p14="http://schemas.microsoft.com/office/powerpoint/2010/main" val="4277216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EB72-EF06-403A-8397-E61C6EC97E3B}"/>
              </a:ext>
            </a:extLst>
          </p:cNvPr>
          <p:cNvSpPr>
            <a:spLocks noGrp="1"/>
          </p:cNvSpPr>
          <p:nvPr>
            <p:ph type="title"/>
          </p:nvPr>
        </p:nvSpPr>
        <p:spPr>
          <a:xfrm>
            <a:off x="1999249" y="2130640"/>
            <a:ext cx="7958331" cy="1766657"/>
          </a:xfrm>
        </p:spPr>
        <p:txBody>
          <a:bodyPr>
            <a:normAutofit fontScale="90000"/>
          </a:bodyPr>
          <a:lstStyle/>
          <a:p>
            <a:r>
              <a:rPr lang="en-US" sz="5400" dirty="0">
                <a:solidFill>
                  <a:srgbClr val="92D050"/>
                </a:solidFill>
              </a:rPr>
              <a:t>SELENIUM AUTOMATION TESTING ON SNAPDEAL</a:t>
            </a:r>
            <a:endParaRPr lang="en-IN" sz="5400" dirty="0">
              <a:solidFill>
                <a:srgbClr val="92D050"/>
              </a:solidFill>
            </a:endParaRPr>
          </a:p>
        </p:txBody>
      </p:sp>
    </p:spTree>
    <p:extLst>
      <p:ext uri="{BB962C8B-B14F-4D97-AF65-F5344CB8AC3E}">
        <p14:creationId xmlns:p14="http://schemas.microsoft.com/office/powerpoint/2010/main" val="5347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30EE-BBD4-481D-8AF6-E1149D0F0064}"/>
              </a:ext>
            </a:extLst>
          </p:cNvPr>
          <p:cNvSpPr>
            <a:spLocks noGrp="1"/>
          </p:cNvSpPr>
          <p:nvPr>
            <p:ph type="title"/>
          </p:nvPr>
        </p:nvSpPr>
        <p:spPr/>
        <p:txBody>
          <a:bodyPr/>
          <a:lstStyle/>
          <a:p>
            <a:r>
              <a:rPr lang="en-US" dirty="0">
                <a:solidFill>
                  <a:srgbClr val="92D050"/>
                </a:solidFill>
              </a:rPr>
              <a:t>Automation Testing</a:t>
            </a:r>
            <a:endParaRPr lang="en-IN" dirty="0">
              <a:solidFill>
                <a:srgbClr val="92D050"/>
              </a:solidFill>
            </a:endParaRPr>
          </a:p>
        </p:txBody>
      </p:sp>
      <p:sp>
        <p:nvSpPr>
          <p:cNvPr id="3" name="Content Placeholder 2">
            <a:extLst>
              <a:ext uri="{FF2B5EF4-FFF2-40B4-BE49-F238E27FC236}">
                <a16:creationId xmlns:a16="http://schemas.microsoft.com/office/drawing/2014/main" id="{3BA31664-149B-4F75-953B-F328BA80DE0E}"/>
              </a:ext>
            </a:extLst>
          </p:cNvPr>
          <p:cNvSpPr>
            <a:spLocks noGrp="1"/>
          </p:cNvSpPr>
          <p:nvPr>
            <p:ph idx="1"/>
          </p:nvPr>
        </p:nvSpPr>
        <p:spPr/>
        <p:txBody>
          <a:bodyPr/>
          <a:lstStyle/>
          <a:p>
            <a:r>
              <a:rPr lang="en-US" dirty="0"/>
              <a:t>Automation testing is the process of testing software and other tech products to ensure it meets strict requirements. Essentially, it’s a test to double-check that the equipment or software does exactly what it was designed to do. It tests for bugs, defects, and any other issues that can arise with product development.</a:t>
            </a:r>
          </a:p>
          <a:p>
            <a:r>
              <a:rPr lang="en-US" dirty="0"/>
              <a:t>Although some types of testing, such as regression or functional testing can be done manually, there are greater benefits of doing it automatically. Automation testing can be run at any time of the day. It uses scripted sequences to examine the software. </a:t>
            </a:r>
          </a:p>
          <a:p>
            <a:endParaRPr lang="en-IN" dirty="0"/>
          </a:p>
        </p:txBody>
      </p:sp>
    </p:spTree>
    <p:extLst>
      <p:ext uri="{BB962C8B-B14F-4D97-AF65-F5344CB8AC3E}">
        <p14:creationId xmlns:p14="http://schemas.microsoft.com/office/powerpoint/2010/main" val="249605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5983-2CAA-4B91-99A7-5971C18E6BB4}"/>
              </a:ext>
            </a:extLst>
          </p:cNvPr>
          <p:cNvSpPr>
            <a:spLocks noGrp="1"/>
          </p:cNvSpPr>
          <p:nvPr>
            <p:ph type="title"/>
          </p:nvPr>
        </p:nvSpPr>
        <p:spPr/>
        <p:txBody>
          <a:bodyPr/>
          <a:lstStyle/>
          <a:p>
            <a:r>
              <a:rPr lang="en-US" dirty="0">
                <a:solidFill>
                  <a:srgbClr val="92D050"/>
                </a:solidFill>
              </a:rPr>
              <a:t>Selenium</a:t>
            </a:r>
            <a:endParaRPr lang="en-IN" dirty="0">
              <a:solidFill>
                <a:srgbClr val="92D050"/>
              </a:solidFill>
            </a:endParaRPr>
          </a:p>
        </p:txBody>
      </p:sp>
      <p:sp>
        <p:nvSpPr>
          <p:cNvPr id="3" name="Content Placeholder 2">
            <a:extLst>
              <a:ext uri="{FF2B5EF4-FFF2-40B4-BE49-F238E27FC236}">
                <a16:creationId xmlns:a16="http://schemas.microsoft.com/office/drawing/2014/main" id="{22EE1F41-828F-4C81-8D4F-7AF13917180C}"/>
              </a:ext>
            </a:extLst>
          </p:cNvPr>
          <p:cNvSpPr>
            <a:spLocks noGrp="1"/>
          </p:cNvSpPr>
          <p:nvPr>
            <p:ph idx="1"/>
          </p:nvPr>
        </p:nvSpPr>
        <p:spPr/>
        <p:txBody>
          <a:bodyPr/>
          <a:lstStyle/>
          <a:p>
            <a:r>
              <a:rPr lang="en-US" dirty="0"/>
              <a:t>Selenium is an open-source and a portable automated software testing tool for testing web applications. It has capabilities to operate across different browsers and operating systems. Selenium is not just a single tool but a set of tools that helps testers to automate web-based applications more efficiently.</a:t>
            </a:r>
          </a:p>
          <a:p>
            <a:r>
              <a:rPr lang="en-US" dirty="0"/>
              <a:t>It provides a single interface that lets you write test scripts in programming languages like Ruby, Java, NodeJS, PHP, Perl, Python, and C#, among others.</a:t>
            </a:r>
            <a:endParaRPr lang="en-IN" dirty="0"/>
          </a:p>
        </p:txBody>
      </p:sp>
    </p:spTree>
    <p:extLst>
      <p:ext uri="{BB962C8B-B14F-4D97-AF65-F5344CB8AC3E}">
        <p14:creationId xmlns:p14="http://schemas.microsoft.com/office/powerpoint/2010/main" val="543204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95BF-09FC-481D-8F3C-240A634EA7C1}"/>
              </a:ext>
            </a:extLst>
          </p:cNvPr>
          <p:cNvSpPr>
            <a:spLocks noGrp="1"/>
          </p:cNvSpPr>
          <p:nvPr>
            <p:ph type="title"/>
          </p:nvPr>
        </p:nvSpPr>
        <p:spPr/>
        <p:txBody>
          <a:bodyPr/>
          <a:lstStyle/>
          <a:p>
            <a:r>
              <a:rPr lang="en-US" dirty="0">
                <a:solidFill>
                  <a:srgbClr val="92D050"/>
                </a:solidFill>
              </a:rPr>
              <a:t>Selenium Tools</a:t>
            </a:r>
            <a:endParaRPr lang="en-IN" dirty="0">
              <a:solidFill>
                <a:srgbClr val="92D050"/>
              </a:solidFill>
            </a:endParaRPr>
          </a:p>
        </p:txBody>
      </p:sp>
      <p:sp>
        <p:nvSpPr>
          <p:cNvPr id="3" name="Content Placeholder 2">
            <a:extLst>
              <a:ext uri="{FF2B5EF4-FFF2-40B4-BE49-F238E27FC236}">
                <a16:creationId xmlns:a16="http://schemas.microsoft.com/office/drawing/2014/main" id="{14840015-B34A-440B-A806-AEE19813D523}"/>
              </a:ext>
            </a:extLst>
          </p:cNvPr>
          <p:cNvSpPr>
            <a:spLocks noGrp="1"/>
          </p:cNvSpPr>
          <p:nvPr>
            <p:ph idx="1"/>
          </p:nvPr>
        </p:nvSpPr>
        <p:spPr/>
        <p:txBody>
          <a:bodyPr/>
          <a:lstStyle/>
          <a:p>
            <a:r>
              <a:rPr lang="en-US" dirty="0"/>
              <a:t>Selenium IDE</a:t>
            </a:r>
          </a:p>
          <a:p>
            <a:r>
              <a:rPr lang="en-US" dirty="0"/>
              <a:t>Selenium RC</a:t>
            </a:r>
          </a:p>
          <a:p>
            <a:r>
              <a:rPr lang="en-US" dirty="0"/>
              <a:t>Selenium WebDriver</a:t>
            </a:r>
          </a:p>
          <a:p>
            <a:r>
              <a:rPr lang="en-US" dirty="0"/>
              <a:t>Selenium Grid</a:t>
            </a:r>
          </a:p>
        </p:txBody>
      </p:sp>
    </p:spTree>
    <p:extLst>
      <p:ext uri="{BB962C8B-B14F-4D97-AF65-F5344CB8AC3E}">
        <p14:creationId xmlns:p14="http://schemas.microsoft.com/office/powerpoint/2010/main" val="217885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FBDE-AF3C-48D7-A40A-39833F29EB5B}"/>
              </a:ext>
            </a:extLst>
          </p:cNvPr>
          <p:cNvSpPr>
            <a:spLocks noGrp="1"/>
          </p:cNvSpPr>
          <p:nvPr>
            <p:ph type="title"/>
          </p:nvPr>
        </p:nvSpPr>
        <p:spPr/>
        <p:txBody>
          <a:bodyPr/>
          <a:lstStyle/>
          <a:p>
            <a:r>
              <a:rPr lang="en-US" dirty="0">
                <a:solidFill>
                  <a:srgbClr val="92D050"/>
                </a:solidFill>
              </a:rPr>
              <a:t>Tools Description</a:t>
            </a:r>
            <a:endParaRPr lang="en-IN" dirty="0">
              <a:solidFill>
                <a:srgbClr val="92D050"/>
              </a:solidFill>
            </a:endParaRPr>
          </a:p>
        </p:txBody>
      </p:sp>
      <p:sp>
        <p:nvSpPr>
          <p:cNvPr id="3" name="Content Placeholder 2">
            <a:extLst>
              <a:ext uri="{FF2B5EF4-FFF2-40B4-BE49-F238E27FC236}">
                <a16:creationId xmlns:a16="http://schemas.microsoft.com/office/drawing/2014/main" id="{2B3E2D36-5C6E-46A0-A521-7C86BB5E7F08}"/>
              </a:ext>
            </a:extLst>
          </p:cNvPr>
          <p:cNvSpPr>
            <a:spLocks noGrp="1"/>
          </p:cNvSpPr>
          <p:nvPr>
            <p:ph idx="1"/>
          </p:nvPr>
        </p:nvSpPr>
        <p:spPr/>
        <p:txBody>
          <a:bodyPr>
            <a:normAutofit fontScale="85000" lnSpcReduction="20000"/>
          </a:bodyPr>
          <a:lstStyle/>
          <a:p>
            <a:r>
              <a:rPr lang="en-US" dirty="0"/>
              <a:t>Selenium IDE    -	Selenium Integrated Development Environment (IDE) is a Firefox plugin that lets testers to record their actions as they follow the workflow that they need to test.</a:t>
            </a:r>
          </a:p>
          <a:p>
            <a:r>
              <a:rPr lang="en-US" dirty="0"/>
              <a:t>Selenium RC     -	Selenium Remote Control (RC) was the flagship testing framework that allowed more than simple browser actions and linear execution. It makes use of the full power of programming languages such as Java, C#, PHP, Python, Ruby, and PERL to create more complex tests.</a:t>
            </a:r>
          </a:p>
          <a:p>
            <a:r>
              <a:rPr lang="en-US" dirty="0"/>
              <a:t>Selenium WebDriver	Selenium WebDriver is the successor to Selenium RC which sends commands directly to the browser and retrieves results.</a:t>
            </a:r>
          </a:p>
          <a:p>
            <a:r>
              <a:rPr lang="en-US" dirty="0"/>
              <a:t>Selenium Grid	Selenium Grid is a tool used to run parallel tests across different machines and different browsers simultaneously which results in minimized execution time.</a:t>
            </a:r>
            <a:endParaRPr lang="en-IN" dirty="0"/>
          </a:p>
        </p:txBody>
      </p:sp>
    </p:spTree>
    <p:extLst>
      <p:ext uri="{BB962C8B-B14F-4D97-AF65-F5344CB8AC3E}">
        <p14:creationId xmlns:p14="http://schemas.microsoft.com/office/powerpoint/2010/main" val="349622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343B-4702-4D17-934A-A313A0CC0AFC}"/>
              </a:ext>
            </a:extLst>
          </p:cNvPr>
          <p:cNvSpPr>
            <a:spLocks noGrp="1"/>
          </p:cNvSpPr>
          <p:nvPr>
            <p:ph type="title"/>
          </p:nvPr>
        </p:nvSpPr>
        <p:spPr/>
        <p:txBody>
          <a:bodyPr/>
          <a:lstStyle/>
          <a:p>
            <a:r>
              <a:rPr lang="en-US" dirty="0">
                <a:solidFill>
                  <a:srgbClr val="92D050"/>
                </a:solidFill>
              </a:rPr>
              <a:t>Selenium IDE</a:t>
            </a:r>
            <a:endParaRPr lang="en-IN" dirty="0">
              <a:solidFill>
                <a:srgbClr val="92D050"/>
              </a:solidFill>
            </a:endParaRPr>
          </a:p>
        </p:txBody>
      </p:sp>
      <p:sp>
        <p:nvSpPr>
          <p:cNvPr id="3" name="Content Placeholder 2">
            <a:extLst>
              <a:ext uri="{FF2B5EF4-FFF2-40B4-BE49-F238E27FC236}">
                <a16:creationId xmlns:a16="http://schemas.microsoft.com/office/drawing/2014/main" id="{8C014916-65F8-485C-BE4F-BE4D10BF668B}"/>
              </a:ext>
            </a:extLst>
          </p:cNvPr>
          <p:cNvSpPr>
            <a:spLocks noGrp="1"/>
          </p:cNvSpPr>
          <p:nvPr>
            <p:ph idx="1"/>
          </p:nvPr>
        </p:nvSpPr>
        <p:spPr/>
        <p:txBody>
          <a:bodyPr>
            <a:normAutofit fontScale="92500" lnSpcReduction="20000"/>
          </a:bodyPr>
          <a:lstStyle/>
          <a:p>
            <a:r>
              <a:rPr lang="en-US" dirty="0"/>
              <a:t>Selenium IDE (Integrated Development Environment) is an open source web automation testing tool under the Selenium Suite. Unlike Selenium WebDriver and RC, it does not require any programming logic to write its test scripts rather you can simply record your interactions with the browser to create test cases. Subsequently, you can use the playback option to re-run the test cases.</a:t>
            </a:r>
          </a:p>
          <a:p>
            <a:r>
              <a:rPr lang="en-US" b="1" dirty="0"/>
              <a:t>Selenium IDE is available only as Mozilla Firefox and Chrome plug-in, which means you can't record your test cases on browsers other than Firefox and Chrome. The recorded test scripts can also be exported to programming languages like C#, Java, Ruby or Python.</a:t>
            </a:r>
          </a:p>
          <a:p>
            <a:endParaRPr lang="en-IN" dirty="0"/>
          </a:p>
        </p:txBody>
      </p:sp>
    </p:spTree>
    <p:extLst>
      <p:ext uri="{BB962C8B-B14F-4D97-AF65-F5344CB8AC3E}">
        <p14:creationId xmlns:p14="http://schemas.microsoft.com/office/powerpoint/2010/main" val="201507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86EA-B8E1-4638-B1B2-45896DA3B86F}"/>
              </a:ext>
            </a:extLst>
          </p:cNvPr>
          <p:cNvSpPr>
            <a:spLocks noGrp="1"/>
          </p:cNvSpPr>
          <p:nvPr>
            <p:ph type="title"/>
          </p:nvPr>
        </p:nvSpPr>
        <p:spPr/>
        <p:txBody>
          <a:bodyPr/>
          <a:lstStyle/>
          <a:p>
            <a:r>
              <a:rPr lang="en-US" dirty="0">
                <a:solidFill>
                  <a:srgbClr val="92D050"/>
                </a:solidFill>
              </a:rPr>
              <a:t>MANUAL TESTING</a:t>
            </a:r>
            <a:endParaRPr lang="en-IN" dirty="0">
              <a:solidFill>
                <a:srgbClr val="92D050"/>
              </a:solidFill>
            </a:endParaRPr>
          </a:p>
        </p:txBody>
      </p:sp>
      <p:sp>
        <p:nvSpPr>
          <p:cNvPr id="3" name="Content Placeholder 2">
            <a:extLst>
              <a:ext uri="{FF2B5EF4-FFF2-40B4-BE49-F238E27FC236}">
                <a16:creationId xmlns:a16="http://schemas.microsoft.com/office/drawing/2014/main" id="{C845535C-D436-4812-A83A-4A0AB5EB6AC6}"/>
              </a:ext>
            </a:extLst>
          </p:cNvPr>
          <p:cNvSpPr>
            <a:spLocks noGrp="1"/>
          </p:cNvSpPr>
          <p:nvPr>
            <p:ph idx="1"/>
          </p:nvPr>
        </p:nvSpPr>
        <p:spPr/>
        <p:txBody>
          <a:bodyPr/>
          <a:lstStyle/>
          <a:p>
            <a:r>
              <a:rPr lang="en-US" b="1" i="1" dirty="0"/>
              <a:t>Manual testing</a:t>
            </a:r>
            <a:r>
              <a:rPr lang="en-US" dirty="0"/>
              <a:t> is the one in which application testing happens manually. The test cases/scenarios are executed one by one by Testers (</a:t>
            </a:r>
            <a:r>
              <a:rPr lang="en-US" i="1" dirty="0"/>
              <a:t>professional involved in software testing</a:t>
            </a:r>
            <a:r>
              <a:rPr lang="en-US" dirty="0"/>
              <a:t>) manually without using any readymade tools, and then the results are verified.</a:t>
            </a:r>
          </a:p>
          <a:p>
            <a:r>
              <a:rPr lang="en-US" dirty="0"/>
              <a:t>So manual testing is a process in which we compare the behavior of a piece of software (</a:t>
            </a:r>
            <a:r>
              <a:rPr lang="en-US" i="1" dirty="0"/>
              <a:t>it can be a component, module, feature, etc.</a:t>
            </a:r>
            <a:r>
              <a:rPr lang="en-US" dirty="0"/>
              <a:t>) with the predefined, expected behavior which we set during the initial phases of </a:t>
            </a:r>
            <a:r>
              <a:rPr lang="en-US" b="1" i="1" dirty="0">
                <a:hlinkClick r:id="rId2"/>
              </a:rPr>
              <a:t>SDLC</a:t>
            </a:r>
            <a:r>
              <a:rPr lang="en-US" dirty="0"/>
              <a:t>.</a:t>
            </a:r>
          </a:p>
          <a:p>
            <a:endParaRPr lang="en-IN" dirty="0"/>
          </a:p>
        </p:txBody>
      </p:sp>
    </p:spTree>
    <p:extLst>
      <p:ext uri="{BB962C8B-B14F-4D97-AF65-F5344CB8AC3E}">
        <p14:creationId xmlns:p14="http://schemas.microsoft.com/office/powerpoint/2010/main" val="288644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B0CF-20CD-4B90-992A-62D91D156655}"/>
              </a:ext>
            </a:extLst>
          </p:cNvPr>
          <p:cNvSpPr>
            <a:spLocks noGrp="1"/>
          </p:cNvSpPr>
          <p:nvPr>
            <p:ph type="title"/>
          </p:nvPr>
        </p:nvSpPr>
        <p:spPr/>
        <p:txBody>
          <a:bodyPr/>
          <a:lstStyle/>
          <a:p>
            <a:r>
              <a:rPr lang="en-US" dirty="0">
                <a:solidFill>
                  <a:srgbClr val="92D050"/>
                </a:solidFill>
              </a:rPr>
              <a:t>Steps to perform selenium</a:t>
            </a:r>
            <a:endParaRPr lang="en-IN" dirty="0">
              <a:solidFill>
                <a:srgbClr val="92D050"/>
              </a:solidFill>
            </a:endParaRPr>
          </a:p>
        </p:txBody>
      </p:sp>
      <p:sp>
        <p:nvSpPr>
          <p:cNvPr id="3" name="Content Placeholder 2">
            <a:extLst>
              <a:ext uri="{FF2B5EF4-FFF2-40B4-BE49-F238E27FC236}">
                <a16:creationId xmlns:a16="http://schemas.microsoft.com/office/drawing/2014/main" id="{F84AFE7F-2EEC-4688-91FD-D4A2741253D9}"/>
              </a:ext>
            </a:extLst>
          </p:cNvPr>
          <p:cNvSpPr>
            <a:spLocks noGrp="1"/>
          </p:cNvSpPr>
          <p:nvPr>
            <p:ph idx="1"/>
          </p:nvPr>
        </p:nvSpPr>
        <p:spPr/>
        <p:txBody>
          <a:bodyPr>
            <a:normAutofit lnSpcReduction="10000"/>
          </a:bodyPr>
          <a:lstStyle/>
          <a:p>
            <a:r>
              <a:rPr lang="en-US" dirty="0"/>
              <a:t>The broad steps to perform a test through Selenium are as follows –</a:t>
            </a:r>
          </a:p>
          <a:p>
            <a:r>
              <a:rPr lang="en-US" dirty="0"/>
              <a:t>Download browser drivers</a:t>
            </a:r>
          </a:p>
          <a:p>
            <a:r>
              <a:rPr lang="en-US" dirty="0"/>
              <a:t>Initiate a Selenium WebDriver</a:t>
            </a:r>
          </a:p>
          <a:p>
            <a:r>
              <a:rPr lang="en-US" dirty="0"/>
              <a:t>Load web applications</a:t>
            </a:r>
          </a:p>
          <a:p>
            <a:r>
              <a:rPr lang="en-US" dirty="0"/>
              <a:t>Perform designated actions in a defined test</a:t>
            </a:r>
          </a:p>
          <a:p>
            <a:r>
              <a:rPr lang="en-US" dirty="0"/>
              <a:t>Assess if the test achieved the desired outcome</a:t>
            </a:r>
          </a:p>
          <a:p>
            <a:r>
              <a:rPr lang="en-US" dirty="0"/>
              <a:t>Close the WebDriver</a:t>
            </a:r>
            <a:endParaRPr lang="en-IN" dirty="0"/>
          </a:p>
        </p:txBody>
      </p:sp>
    </p:spTree>
    <p:extLst>
      <p:ext uri="{BB962C8B-B14F-4D97-AF65-F5344CB8AC3E}">
        <p14:creationId xmlns:p14="http://schemas.microsoft.com/office/powerpoint/2010/main" val="41152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8930-850D-4EAF-AA9F-BD23AE4D472B}"/>
              </a:ext>
            </a:extLst>
          </p:cNvPr>
          <p:cNvSpPr>
            <a:spLocks noGrp="1"/>
          </p:cNvSpPr>
          <p:nvPr>
            <p:ph type="title"/>
          </p:nvPr>
        </p:nvSpPr>
        <p:spPr/>
        <p:txBody>
          <a:bodyPr/>
          <a:lstStyle/>
          <a:p>
            <a:r>
              <a:rPr lang="en-US" dirty="0">
                <a:solidFill>
                  <a:srgbClr val="92D050"/>
                </a:solidFill>
              </a:rPr>
              <a:t>What are Locators?</a:t>
            </a:r>
            <a:endParaRPr lang="en-IN" dirty="0">
              <a:solidFill>
                <a:srgbClr val="92D050"/>
              </a:solidFill>
            </a:endParaRPr>
          </a:p>
        </p:txBody>
      </p:sp>
      <p:sp>
        <p:nvSpPr>
          <p:cNvPr id="3" name="Content Placeholder 2">
            <a:extLst>
              <a:ext uri="{FF2B5EF4-FFF2-40B4-BE49-F238E27FC236}">
                <a16:creationId xmlns:a16="http://schemas.microsoft.com/office/drawing/2014/main" id="{F69311D2-7A5B-4911-AB22-6D9322530587}"/>
              </a:ext>
            </a:extLst>
          </p:cNvPr>
          <p:cNvSpPr>
            <a:spLocks noGrp="1"/>
          </p:cNvSpPr>
          <p:nvPr>
            <p:ph idx="1"/>
          </p:nvPr>
        </p:nvSpPr>
        <p:spPr>
          <a:xfrm>
            <a:off x="2166151" y="1500326"/>
            <a:ext cx="8939814" cy="5282214"/>
          </a:xfrm>
        </p:spPr>
        <p:txBody>
          <a:bodyPr>
            <a:normAutofit fontScale="77500" lnSpcReduction="20000"/>
          </a:bodyPr>
          <a:lstStyle/>
          <a:p>
            <a:r>
              <a:rPr lang="en-US" dirty="0"/>
              <a:t>Locator is a command that tells Selenium IDE which GUI elements ( say Text Box, Buttons, Check Boxes </a:t>
            </a:r>
            <a:r>
              <a:rPr lang="en-US" dirty="0" err="1"/>
              <a:t>etc</a:t>
            </a:r>
            <a:r>
              <a:rPr lang="en-US" dirty="0"/>
              <a:t>) its needs to operate on.  Identification of correct GUI elements is a prerequisite to creating an automation script. But accurate identification of GUI elements is more difficult than it sounds. Sometimes, you end up working with incorrect GUI elements or no elements at all!  Hence, Selenium provides a number of Locators to precisely locate a GUI element</a:t>
            </a:r>
          </a:p>
          <a:p>
            <a:r>
              <a:rPr lang="en-US" dirty="0"/>
              <a:t>The different locators in Selenium are as follows:</a:t>
            </a:r>
          </a:p>
          <a:p>
            <a:r>
              <a:rPr lang="en-US" dirty="0"/>
              <a:t>By CSS ID: </a:t>
            </a:r>
            <a:r>
              <a:rPr lang="en-US" dirty="0" err="1"/>
              <a:t>find_element_by_id</a:t>
            </a:r>
            <a:endParaRPr lang="en-US" dirty="0"/>
          </a:p>
          <a:p>
            <a:r>
              <a:rPr lang="en-US" dirty="0"/>
              <a:t>By CSS class name: </a:t>
            </a:r>
            <a:r>
              <a:rPr lang="en-US" dirty="0" err="1"/>
              <a:t>find_element_by_class_name</a:t>
            </a:r>
            <a:endParaRPr lang="en-US" dirty="0"/>
          </a:p>
          <a:p>
            <a:r>
              <a:rPr lang="en-US" dirty="0"/>
              <a:t>By name attribute: </a:t>
            </a:r>
            <a:r>
              <a:rPr lang="en-US" dirty="0" err="1"/>
              <a:t>find_element_by_name</a:t>
            </a:r>
            <a:endParaRPr lang="en-US" dirty="0"/>
          </a:p>
          <a:p>
            <a:r>
              <a:rPr lang="en-US" dirty="0"/>
              <a:t>By DOM structure or </a:t>
            </a:r>
            <a:r>
              <a:rPr lang="en-US" dirty="0" err="1"/>
              <a:t>xpath</a:t>
            </a:r>
            <a:r>
              <a:rPr lang="en-US" dirty="0"/>
              <a:t>: </a:t>
            </a:r>
            <a:r>
              <a:rPr lang="en-US" dirty="0" err="1"/>
              <a:t>find_element_by_xpath</a:t>
            </a:r>
            <a:endParaRPr lang="en-US" dirty="0"/>
          </a:p>
          <a:p>
            <a:r>
              <a:rPr lang="en-US" dirty="0"/>
              <a:t>By link text: </a:t>
            </a:r>
            <a:r>
              <a:rPr lang="en-US" dirty="0" err="1"/>
              <a:t>find_element_by_link_text</a:t>
            </a:r>
            <a:endParaRPr lang="en-US" dirty="0"/>
          </a:p>
          <a:p>
            <a:r>
              <a:rPr lang="en-US" dirty="0"/>
              <a:t>By partial link text: </a:t>
            </a:r>
            <a:r>
              <a:rPr lang="en-US" dirty="0" err="1"/>
              <a:t>find_element_by_partial_link_text</a:t>
            </a:r>
            <a:endParaRPr lang="en-US" dirty="0"/>
          </a:p>
          <a:p>
            <a:r>
              <a:rPr lang="en-US" dirty="0"/>
              <a:t>By HTML tag name: </a:t>
            </a:r>
            <a:r>
              <a:rPr lang="en-US" dirty="0" err="1"/>
              <a:t>find_element_by_tag_name</a:t>
            </a:r>
            <a:endParaRPr lang="en-IN" dirty="0"/>
          </a:p>
        </p:txBody>
      </p:sp>
    </p:spTree>
    <p:extLst>
      <p:ext uri="{BB962C8B-B14F-4D97-AF65-F5344CB8AC3E}">
        <p14:creationId xmlns:p14="http://schemas.microsoft.com/office/powerpoint/2010/main" val="2708414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3444-DF1C-4BC4-8B5C-254823A759B7}"/>
              </a:ext>
            </a:extLst>
          </p:cNvPr>
          <p:cNvSpPr>
            <a:spLocks noGrp="1"/>
          </p:cNvSpPr>
          <p:nvPr>
            <p:ph type="title"/>
          </p:nvPr>
        </p:nvSpPr>
        <p:spPr>
          <a:xfrm>
            <a:off x="2692703" y="269441"/>
            <a:ext cx="7958331" cy="1077229"/>
          </a:xfrm>
        </p:spPr>
        <p:txBody>
          <a:bodyPr/>
          <a:lstStyle/>
          <a:p>
            <a:r>
              <a:rPr lang="en-US" dirty="0">
                <a:solidFill>
                  <a:srgbClr val="92D050"/>
                </a:solidFill>
              </a:rPr>
              <a:t>Ecommerce Automation</a:t>
            </a:r>
            <a:endParaRPr lang="en-IN" dirty="0">
              <a:solidFill>
                <a:srgbClr val="92D050"/>
              </a:solidFill>
            </a:endParaRPr>
          </a:p>
        </p:txBody>
      </p:sp>
      <p:sp>
        <p:nvSpPr>
          <p:cNvPr id="3" name="Content Placeholder 2">
            <a:extLst>
              <a:ext uri="{FF2B5EF4-FFF2-40B4-BE49-F238E27FC236}">
                <a16:creationId xmlns:a16="http://schemas.microsoft.com/office/drawing/2014/main" id="{2C57D5BD-CE4E-40FB-B8F1-436C8166CAAD}"/>
              </a:ext>
            </a:extLst>
          </p:cNvPr>
          <p:cNvSpPr>
            <a:spLocks noGrp="1"/>
          </p:cNvSpPr>
          <p:nvPr>
            <p:ph idx="1"/>
          </p:nvPr>
        </p:nvSpPr>
        <p:spPr>
          <a:xfrm>
            <a:off x="1633491" y="1686757"/>
            <a:ext cx="9534618" cy="5171243"/>
          </a:xfrm>
        </p:spPr>
        <p:txBody>
          <a:bodyPr>
            <a:normAutofit fontScale="77500" lnSpcReduction="20000"/>
          </a:bodyPr>
          <a:lstStyle/>
          <a:p>
            <a:r>
              <a:rPr lang="en-US" dirty="0"/>
              <a:t>Ecommerce automation is the software that helps your online store convert most or all of the manual, repetitive tasks into self-fulfilling, automated tasks. In other words, this helps you complete tasks automatically rather than doing them manually.</a:t>
            </a:r>
          </a:p>
          <a:p>
            <a:r>
              <a:rPr lang="en-US" dirty="0"/>
              <a:t>Automating your ecommerce helps get rid of tedious and repetitive tasks, and simplifies processes that could bog you down for whole day long. Below are some examples of ecommerce automation: </a:t>
            </a:r>
          </a:p>
          <a:p>
            <a:pPr>
              <a:buFont typeface="Arial" panose="020B0604020202020204" pitchFamily="34" charset="0"/>
              <a:buChar char="•"/>
            </a:pPr>
            <a:r>
              <a:rPr lang="en-US" dirty="0"/>
              <a:t>Inventory management: Auto-unpublish products when they are out of stock and re-publish when they are back in stock </a:t>
            </a:r>
          </a:p>
          <a:p>
            <a:pPr>
              <a:buFont typeface="Arial" panose="020B0604020202020204" pitchFamily="34" charset="0"/>
              <a:buChar char="•"/>
            </a:pPr>
            <a:r>
              <a:rPr lang="en-US" dirty="0"/>
              <a:t>Customer segmentation: Automatically tag/group customers based on certain attributes such as ordered product, total lifetime spending, geographics, demographics, etc. </a:t>
            </a:r>
          </a:p>
          <a:p>
            <a:pPr>
              <a:buFont typeface="Arial" panose="020B0604020202020204" pitchFamily="34" charset="0"/>
              <a:buChar char="•"/>
            </a:pPr>
            <a:r>
              <a:rPr lang="en-US" dirty="0"/>
              <a:t>High-risk orders: Automatically hold and flag irregularly large orders. Auto-notify customer service team via email for manual review </a:t>
            </a:r>
          </a:p>
          <a:p>
            <a:pPr>
              <a:buFont typeface="Arial" panose="020B0604020202020204" pitchFamily="34" charset="0"/>
              <a:buChar char="•"/>
            </a:pPr>
            <a:r>
              <a:rPr lang="en-US" dirty="0"/>
              <a:t>Internal communication: Auto-notify team members &amp; stakeholders via email whenever a product is out of stock or a VIP customer has just created an account </a:t>
            </a:r>
          </a:p>
          <a:p>
            <a:pPr>
              <a:buFont typeface="Arial" panose="020B0604020202020204" pitchFamily="34" charset="0"/>
              <a:buChar char="•"/>
            </a:pPr>
            <a:r>
              <a:rPr lang="en-US" dirty="0"/>
              <a:t>Scheduled sales campaigns: Auto-publish content on website, including blog posts, banners, website themes. Also, automatically apply discounts, upload new products on sales category</a:t>
            </a:r>
          </a:p>
          <a:p>
            <a:endParaRPr lang="en-IN" dirty="0"/>
          </a:p>
        </p:txBody>
      </p:sp>
    </p:spTree>
    <p:extLst>
      <p:ext uri="{BB962C8B-B14F-4D97-AF65-F5344CB8AC3E}">
        <p14:creationId xmlns:p14="http://schemas.microsoft.com/office/powerpoint/2010/main" val="65081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420D-9BA3-49C4-AC4D-EBC3D543392E}"/>
              </a:ext>
            </a:extLst>
          </p:cNvPr>
          <p:cNvSpPr>
            <a:spLocks noGrp="1"/>
          </p:cNvSpPr>
          <p:nvPr>
            <p:ph type="title"/>
          </p:nvPr>
        </p:nvSpPr>
        <p:spPr/>
        <p:txBody>
          <a:bodyPr/>
          <a:lstStyle/>
          <a:p>
            <a:r>
              <a:rPr lang="en-US" dirty="0">
                <a:solidFill>
                  <a:srgbClr val="92D050"/>
                </a:solidFill>
              </a:rPr>
              <a:t>TestNG</a:t>
            </a:r>
            <a:endParaRPr lang="en-IN" dirty="0">
              <a:solidFill>
                <a:srgbClr val="92D050"/>
              </a:solidFill>
            </a:endParaRPr>
          </a:p>
        </p:txBody>
      </p:sp>
      <p:sp>
        <p:nvSpPr>
          <p:cNvPr id="5" name="Content Placeholder 4">
            <a:extLst>
              <a:ext uri="{FF2B5EF4-FFF2-40B4-BE49-F238E27FC236}">
                <a16:creationId xmlns:a16="http://schemas.microsoft.com/office/drawing/2014/main" id="{CA4BDC30-62C8-4A36-A8B0-CE371D0B3EEC}"/>
              </a:ext>
            </a:extLst>
          </p:cNvPr>
          <p:cNvSpPr>
            <a:spLocks noGrp="1"/>
          </p:cNvSpPr>
          <p:nvPr>
            <p:ph idx="1"/>
          </p:nvPr>
        </p:nvSpPr>
        <p:spPr/>
        <p:txBody>
          <a:bodyPr/>
          <a:lstStyle/>
          <a:p>
            <a:r>
              <a:rPr lang="en-US" b="1" dirty="0"/>
              <a:t>TestNG </a:t>
            </a:r>
            <a:r>
              <a:rPr lang="en-US" dirty="0"/>
              <a:t>is an automation testing framework in which NG stands for “Next Generation”. TestNG is inspired by </a:t>
            </a:r>
            <a:r>
              <a:rPr lang="en-US" dirty="0">
                <a:hlinkClick r:id="rId2"/>
              </a:rPr>
              <a:t>JUnit </a:t>
            </a:r>
            <a:r>
              <a:rPr lang="en-US" dirty="0"/>
              <a:t>which uses the annotations (@). TestNG overcomes the disadvantages of JUnit and is designed to make </a:t>
            </a:r>
            <a:r>
              <a:rPr lang="en-US" dirty="0">
                <a:hlinkClick r:id="rId3"/>
              </a:rPr>
              <a:t>end-to-end testing</a:t>
            </a:r>
            <a:r>
              <a:rPr lang="en-US" dirty="0"/>
              <a:t> easy.</a:t>
            </a:r>
          </a:p>
          <a:p>
            <a:r>
              <a:rPr lang="en-US" dirty="0"/>
              <a:t>Using TestNG, you can generate a proper report, and you can easily come to know how many test cases are passed, failed, and skipped. You can execute the failed test cases separately.</a:t>
            </a:r>
          </a:p>
          <a:p>
            <a:endParaRPr lang="en-IN" dirty="0"/>
          </a:p>
        </p:txBody>
      </p:sp>
    </p:spTree>
    <p:extLst>
      <p:ext uri="{BB962C8B-B14F-4D97-AF65-F5344CB8AC3E}">
        <p14:creationId xmlns:p14="http://schemas.microsoft.com/office/powerpoint/2010/main" val="28305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D0762-9822-49A1-A29C-86F95FC95458}"/>
              </a:ext>
            </a:extLst>
          </p:cNvPr>
          <p:cNvPicPr>
            <a:picLocks noGrp="1" noChangeAspect="1"/>
          </p:cNvPicPr>
          <p:nvPr>
            <p:ph idx="1"/>
          </p:nvPr>
        </p:nvPicPr>
        <p:blipFill>
          <a:blip r:embed="rId2"/>
          <a:stretch>
            <a:fillRect/>
          </a:stretch>
        </p:blipFill>
        <p:spPr>
          <a:xfrm>
            <a:off x="2608904" y="2166151"/>
            <a:ext cx="6355322" cy="3574686"/>
          </a:xfrm>
        </p:spPr>
      </p:pic>
      <p:sp>
        <p:nvSpPr>
          <p:cNvPr id="7" name="TextBox 6">
            <a:extLst>
              <a:ext uri="{FF2B5EF4-FFF2-40B4-BE49-F238E27FC236}">
                <a16:creationId xmlns:a16="http://schemas.microsoft.com/office/drawing/2014/main" id="{ECE0F369-6E82-4A51-9B35-D7A6C2CF879D}"/>
              </a:ext>
            </a:extLst>
          </p:cNvPr>
          <p:cNvSpPr txBox="1"/>
          <p:nvPr/>
        </p:nvSpPr>
        <p:spPr>
          <a:xfrm>
            <a:off x="2869706" y="879759"/>
            <a:ext cx="6094520" cy="646331"/>
          </a:xfrm>
          <a:prstGeom prst="rect">
            <a:avLst/>
          </a:prstGeom>
          <a:noFill/>
        </p:spPr>
        <p:txBody>
          <a:bodyPr wrap="square">
            <a:spAutoFit/>
          </a:bodyPr>
          <a:lstStyle/>
          <a:p>
            <a:r>
              <a:rPr lang="en-US" dirty="0"/>
              <a:t>TestNG can generate the report in a readable format like the one shown below.</a:t>
            </a:r>
            <a:endParaRPr lang="en-IN" dirty="0"/>
          </a:p>
        </p:txBody>
      </p:sp>
    </p:spTree>
    <p:extLst>
      <p:ext uri="{BB962C8B-B14F-4D97-AF65-F5344CB8AC3E}">
        <p14:creationId xmlns:p14="http://schemas.microsoft.com/office/powerpoint/2010/main" val="141125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C8FE17-4FAB-4B88-8E96-E62C8C8E71BF}"/>
              </a:ext>
            </a:extLst>
          </p:cNvPr>
          <p:cNvPicPr>
            <a:picLocks noGrp="1" noChangeAspect="1"/>
          </p:cNvPicPr>
          <p:nvPr>
            <p:ph idx="1"/>
          </p:nvPr>
        </p:nvPicPr>
        <p:blipFill>
          <a:blip r:embed="rId2"/>
          <a:stretch>
            <a:fillRect/>
          </a:stretch>
        </p:blipFill>
        <p:spPr>
          <a:xfrm>
            <a:off x="3009530" y="918255"/>
            <a:ext cx="5270485" cy="5868555"/>
          </a:xfrm>
        </p:spPr>
      </p:pic>
      <p:sp>
        <p:nvSpPr>
          <p:cNvPr id="7" name="TextBox 6">
            <a:extLst>
              <a:ext uri="{FF2B5EF4-FFF2-40B4-BE49-F238E27FC236}">
                <a16:creationId xmlns:a16="http://schemas.microsoft.com/office/drawing/2014/main" id="{35E3A061-C4F0-4B4E-95F9-622EF5EEFA31}"/>
              </a:ext>
            </a:extLst>
          </p:cNvPr>
          <p:cNvSpPr txBox="1"/>
          <p:nvPr/>
        </p:nvSpPr>
        <p:spPr>
          <a:xfrm>
            <a:off x="1535837" y="97821"/>
            <a:ext cx="9268287" cy="923330"/>
          </a:xfrm>
          <a:prstGeom prst="rect">
            <a:avLst/>
          </a:prstGeom>
          <a:noFill/>
        </p:spPr>
        <p:txBody>
          <a:bodyPr wrap="square">
            <a:spAutoFit/>
          </a:bodyPr>
          <a:lstStyle/>
          <a:p>
            <a:r>
              <a:rPr lang="en-US" dirty="0"/>
              <a:t>TestNG simplifies the way the tests are coded. There is no more need for a static main method in our tests. The sequence of actions is regulated by easy-to-understand annotations that do not require methods to be static.</a:t>
            </a:r>
            <a:endParaRPr lang="en-IN" dirty="0"/>
          </a:p>
        </p:txBody>
      </p:sp>
    </p:spTree>
    <p:extLst>
      <p:ext uri="{BB962C8B-B14F-4D97-AF65-F5344CB8AC3E}">
        <p14:creationId xmlns:p14="http://schemas.microsoft.com/office/powerpoint/2010/main" val="955708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F2D49B-0E56-475E-8FA2-A99569147123}"/>
              </a:ext>
            </a:extLst>
          </p:cNvPr>
          <p:cNvPicPr>
            <a:picLocks noGrp="1" noChangeAspect="1"/>
          </p:cNvPicPr>
          <p:nvPr>
            <p:ph idx="1"/>
          </p:nvPr>
        </p:nvPicPr>
        <p:blipFill>
          <a:blip r:embed="rId2"/>
          <a:stretch>
            <a:fillRect/>
          </a:stretch>
        </p:blipFill>
        <p:spPr>
          <a:xfrm>
            <a:off x="3595457" y="2052638"/>
            <a:ext cx="5903790" cy="4232752"/>
          </a:xfrm>
        </p:spPr>
      </p:pic>
      <p:sp>
        <p:nvSpPr>
          <p:cNvPr id="7" name="TextBox 6">
            <a:extLst>
              <a:ext uri="{FF2B5EF4-FFF2-40B4-BE49-F238E27FC236}">
                <a16:creationId xmlns:a16="http://schemas.microsoft.com/office/drawing/2014/main" id="{7EE1B6D1-6995-4BE9-84E3-77D7C3EA1C97}"/>
              </a:ext>
            </a:extLst>
          </p:cNvPr>
          <p:cNvSpPr txBox="1"/>
          <p:nvPr/>
        </p:nvSpPr>
        <p:spPr>
          <a:xfrm>
            <a:off x="1697854" y="510466"/>
            <a:ext cx="9479132" cy="923330"/>
          </a:xfrm>
          <a:prstGeom prst="rect">
            <a:avLst/>
          </a:prstGeom>
          <a:noFill/>
        </p:spPr>
        <p:txBody>
          <a:bodyPr wrap="square">
            <a:spAutoFit/>
          </a:bodyPr>
          <a:lstStyle/>
          <a:p>
            <a:r>
              <a:rPr lang="en-US" b="1" dirty="0"/>
              <a:t>Annotations in TestNG are lines of code that can control how the method below them will be executed</a:t>
            </a:r>
            <a:r>
              <a:rPr lang="en-US" dirty="0"/>
              <a:t>. They are always preceded by the @ symbol. A very early and quick TestNG Example is the one shown below.</a:t>
            </a:r>
            <a:endParaRPr lang="en-IN" dirty="0"/>
          </a:p>
        </p:txBody>
      </p:sp>
    </p:spTree>
    <p:extLst>
      <p:ext uri="{BB962C8B-B14F-4D97-AF65-F5344CB8AC3E}">
        <p14:creationId xmlns:p14="http://schemas.microsoft.com/office/powerpoint/2010/main" val="3605840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AC98-212F-462C-BAD5-7335EB419952}"/>
              </a:ext>
            </a:extLst>
          </p:cNvPr>
          <p:cNvSpPr>
            <a:spLocks noGrp="1"/>
          </p:cNvSpPr>
          <p:nvPr>
            <p:ph type="title"/>
          </p:nvPr>
        </p:nvSpPr>
        <p:spPr>
          <a:xfrm>
            <a:off x="2833750" y="257641"/>
            <a:ext cx="7958331" cy="1077229"/>
          </a:xfrm>
        </p:spPr>
        <p:txBody>
          <a:bodyPr/>
          <a:lstStyle/>
          <a:p>
            <a:r>
              <a:rPr lang="en-US" dirty="0">
                <a:solidFill>
                  <a:srgbClr val="92D050"/>
                </a:solidFill>
              </a:rPr>
              <a:t>TESTNG REPORT FOR SNAPDEAL</a:t>
            </a:r>
            <a:endParaRPr lang="en-IN" dirty="0">
              <a:solidFill>
                <a:srgbClr val="92D050"/>
              </a:solidFill>
            </a:endParaRPr>
          </a:p>
        </p:txBody>
      </p:sp>
      <p:pic>
        <p:nvPicPr>
          <p:cNvPr id="5" name="Content Placeholder 4">
            <a:extLst>
              <a:ext uri="{FF2B5EF4-FFF2-40B4-BE49-F238E27FC236}">
                <a16:creationId xmlns:a16="http://schemas.microsoft.com/office/drawing/2014/main" id="{A476F03B-1585-4433-BD8A-0DB2BD8ED277}"/>
              </a:ext>
            </a:extLst>
          </p:cNvPr>
          <p:cNvPicPr>
            <a:picLocks noGrp="1" noChangeAspect="1"/>
          </p:cNvPicPr>
          <p:nvPr>
            <p:ph idx="1"/>
          </p:nvPr>
        </p:nvPicPr>
        <p:blipFill>
          <a:blip r:embed="rId2"/>
          <a:stretch>
            <a:fillRect/>
          </a:stretch>
        </p:blipFill>
        <p:spPr>
          <a:xfrm>
            <a:off x="1722268" y="1731146"/>
            <a:ext cx="8517188" cy="4842580"/>
          </a:xfrm>
        </p:spPr>
      </p:pic>
    </p:spTree>
    <p:extLst>
      <p:ext uri="{BB962C8B-B14F-4D97-AF65-F5344CB8AC3E}">
        <p14:creationId xmlns:p14="http://schemas.microsoft.com/office/powerpoint/2010/main" val="3514325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1B9962-058C-47D3-8E43-19996882DFD1}"/>
              </a:ext>
            </a:extLst>
          </p:cNvPr>
          <p:cNvPicPr>
            <a:picLocks noGrp="1" noChangeAspect="1"/>
          </p:cNvPicPr>
          <p:nvPr>
            <p:ph idx="1"/>
          </p:nvPr>
        </p:nvPicPr>
        <p:blipFill>
          <a:blip r:embed="rId2"/>
          <a:stretch>
            <a:fillRect/>
          </a:stretch>
        </p:blipFill>
        <p:spPr>
          <a:xfrm>
            <a:off x="1248120" y="967666"/>
            <a:ext cx="9983608" cy="5317640"/>
          </a:xfrm>
        </p:spPr>
      </p:pic>
    </p:spTree>
    <p:extLst>
      <p:ext uri="{BB962C8B-B14F-4D97-AF65-F5344CB8AC3E}">
        <p14:creationId xmlns:p14="http://schemas.microsoft.com/office/powerpoint/2010/main" val="983659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5C40-1F72-49FF-A608-DA0D823C9897}"/>
              </a:ext>
            </a:extLst>
          </p:cNvPr>
          <p:cNvSpPr>
            <a:spLocks noGrp="1"/>
          </p:cNvSpPr>
          <p:nvPr>
            <p:ph type="title"/>
          </p:nvPr>
        </p:nvSpPr>
        <p:spPr>
          <a:xfrm>
            <a:off x="3336078" y="244136"/>
            <a:ext cx="7958331" cy="1077229"/>
          </a:xfrm>
        </p:spPr>
        <p:txBody>
          <a:bodyPr/>
          <a:lstStyle/>
          <a:p>
            <a:r>
              <a:rPr lang="en-US" dirty="0">
                <a:solidFill>
                  <a:srgbClr val="92D050"/>
                </a:solidFill>
              </a:rPr>
              <a:t>EXTENDED REPORT</a:t>
            </a:r>
            <a:endParaRPr lang="en-IN" dirty="0">
              <a:solidFill>
                <a:srgbClr val="92D050"/>
              </a:solidFill>
            </a:endParaRPr>
          </a:p>
        </p:txBody>
      </p:sp>
      <p:pic>
        <p:nvPicPr>
          <p:cNvPr id="8" name="Content Placeholder 7">
            <a:extLst>
              <a:ext uri="{FF2B5EF4-FFF2-40B4-BE49-F238E27FC236}">
                <a16:creationId xmlns:a16="http://schemas.microsoft.com/office/drawing/2014/main" id="{FDC36C24-5407-4D0F-8637-2C9F931F6192}"/>
              </a:ext>
            </a:extLst>
          </p:cNvPr>
          <p:cNvPicPr>
            <a:picLocks noGrp="1" noChangeAspect="1"/>
          </p:cNvPicPr>
          <p:nvPr>
            <p:ph idx="1"/>
          </p:nvPr>
        </p:nvPicPr>
        <p:blipFill>
          <a:blip r:embed="rId2"/>
          <a:stretch>
            <a:fillRect/>
          </a:stretch>
        </p:blipFill>
        <p:spPr bwMode="auto">
          <a:xfrm>
            <a:off x="1754699" y="1677880"/>
            <a:ext cx="8682601" cy="487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62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5729-24A8-45A8-AE3C-92D9A3F5F6E2}"/>
              </a:ext>
            </a:extLst>
          </p:cNvPr>
          <p:cNvSpPr>
            <a:spLocks noGrp="1"/>
          </p:cNvSpPr>
          <p:nvPr>
            <p:ph type="title"/>
          </p:nvPr>
        </p:nvSpPr>
        <p:spPr>
          <a:xfrm>
            <a:off x="2450017" y="346417"/>
            <a:ext cx="7958331" cy="1077229"/>
          </a:xfrm>
        </p:spPr>
        <p:txBody>
          <a:bodyPr/>
          <a:lstStyle/>
          <a:p>
            <a:r>
              <a:rPr lang="en-US" dirty="0">
                <a:solidFill>
                  <a:srgbClr val="92D050"/>
                </a:solidFill>
              </a:rPr>
              <a:t>STLC AND STAGES OF STLC</a:t>
            </a:r>
            <a:endParaRPr lang="en-IN" dirty="0">
              <a:solidFill>
                <a:srgbClr val="92D050"/>
              </a:solidFill>
            </a:endParaRPr>
          </a:p>
        </p:txBody>
      </p:sp>
      <p:sp>
        <p:nvSpPr>
          <p:cNvPr id="3" name="Content Placeholder 2">
            <a:extLst>
              <a:ext uri="{FF2B5EF4-FFF2-40B4-BE49-F238E27FC236}">
                <a16:creationId xmlns:a16="http://schemas.microsoft.com/office/drawing/2014/main" id="{5BD59C27-EFE5-43BE-A706-4463BC6EFE61}"/>
              </a:ext>
            </a:extLst>
          </p:cNvPr>
          <p:cNvSpPr>
            <a:spLocks noGrp="1"/>
          </p:cNvSpPr>
          <p:nvPr>
            <p:ph idx="1"/>
          </p:nvPr>
        </p:nvSpPr>
        <p:spPr/>
        <p:txBody>
          <a:bodyPr>
            <a:normAutofit fontScale="85000" lnSpcReduction="10000"/>
          </a:bodyPr>
          <a:lstStyle/>
          <a:p>
            <a:r>
              <a:rPr lang="en-US" dirty="0"/>
              <a:t>The Software Testing Life Cycle (STLC) is a sequence of specific actions performed during the testing process to ensure that the software quality objectives are met. The STLC includes both verification and validation</a:t>
            </a:r>
          </a:p>
          <a:p>
            <a:pPr>
              <a:buFont typeface="+mj-lt"/>
              <a:buAutoNum type="arabicPeriod"/>
            </a:pPr>
            <a:r>
              <a:rPr lang="en-US" dirty="0"/>
              <a:t>Requirements analysis;</a:t>
            </a:r>
          </a:p>
          <a:p>
            <a:pPr>
              <a:buFont typeface="+mj-lt"/>
              <a:buAutoNum type="arabicPeriod"/>
            </a:pPr>
            <a:r>
              <a:rPr lang="en-US" dirty="0"/>
              <a:t>Planning;</a:t>
            </a:r>
          </a:p>
          <a:p>
            <a:pPr>
              <a:buFont typeface="+mj-lt"/>
              <a:buAutoNum type="arabicPeriod"/>
            </a:pPr>
            <a:r>
              <a:rPr lang="en-US" dirty="0"/>
              <a:t>Engineering and design;</a:t>
            </a:r>
          </a:p>
          <a:p>
            <a:pPr>
              <a:buFont typeface="+mj-lt"/>
              <a:buAutoNum type="arabicPeriod"/>
            </a:pPr>
            <a:r>
              <a:rPr lang="en-US" dirty="0"/>
              <a:t>Software development;</a:t>
            </a:r>
          </a:p>
          <a:p>
            <a:pPr>
              <a:buFont typeface="+mj-lt"/>
              <a:buAutoNum type="arabicPeriod"/>
            </a:pPr>
            <a:r>
              <a:rPr lang="en-US" dirty="0"/>
              <a:t>Testing;</a:t>
            </a:r>
          </a:p>
          <a:p>
            <a:pPr>
              <a:buFont typeface="+mj-lt"/>
              <a:buAutoNum type="arabicPeriod"/>
            </a:pPr>
            <a:r>
              <a:rPr lang="en-US" dirty="0"/>
              <a:t>Deployment.</a:t>
            </a:r>
          </a:p>
          <a:p>
            <a:endParaRPr lang="en-IN" dirty="0"/>
          </a:p>
        </p:txBody>
      </p:sp>
    </p:spTree>
    <p:extLst>
      <p:ext uri="{BB962C8B-B14F-4D97-AF65-F5344CB8AC3E}">
        <p14:creationId xmlns:p14="http://schemas.microsoft.com/office/powerpoint/2010/main" val="354654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133A28-B632-43D4-B7DD-D06F3C0E57CD}"/>
              </a:ext>
            </a:extLst>
          </p:cNvPr>
          <p:cNvPicPr>
            <a:picLocks noGrp="1" noChangeAspect="1"/>
          </p:cNvPicPr>
          <p:nvPr>
            <p:ph idx="1"/>
          </p:nvPr>
        </p:nvPicPr>
        <p:blipFill>
          <a:blip r:embed="rId2"/>
          <a:stretch>
            <a:fillRect/>
          </a:stretch>
        </p:blipFill>
        <p:spPr>
          <a:xfrm>
            <a:off x="1324252" y="772358"/>
            <a:ext cx="9543495" cy="5646197"/>
          </a:xfrm>
        </p:spPr>
      </p:pic>
    </p:spTree>
    <p:extLst>
      <p:ext uri="{BB962C8B-B14F-4D97-AF65-F5344CB8AC3E}">
        <p14:creationId xmlns:p14="http://schemas.microsoft.com/office/powerpoint/2010/main" val="371576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C98-793A-4942-9C1D-CAC5B1855792}"/>
              </a:ext>
            </a:extLst>
          </p:cNvPr>
          <p:cNvSpPr>
            <a:spLocks noGrp="1"/>
          </p:cNvSpPr>
          <p:nvPr>
            <p:ph type="title"/>
          </p:nvPr>
        </p:nvSpPr>
        <p:spPr/>
        <p:txBody>
          <a:bodyPr/>
          <a:lstStyle/>
          <a:p>
            <a:r>
              <a:rPr lang="en-US" dirty="0">
                <a:solidFill>
                  <a:srgbClr val="92D050"/>
                </a:solidFill>
              </a:rPr>
              <a:t>Homepage of Snapdeal</a:t>
            </a:r>
            <a:endParaRPr lang="en-IN" dirty="0">
              <a:solidFill>
                <a:srgbClr val="92D050"/>
              </a:solidFill>
            </a:endParaRPr>
          </a:p>
        </p:txBody>
      </p:sp>
      <p:pic>
        <p:nvPicPr>
          <p:cNvPr id="5" name="Content Placeholder 4">
            <a:extLst>
              <a:ext uri="{FF2B5EF4-FFF2-40B4-BE49-F238E27FC236}">
                <a16:creationId xmlns:a16="http://schemas.microsoft.com/office/drawing/2014/main" id="{BD346D5D-6CA1-447D-A802-DC9EA5D2377D}"/>
              </a:ext>
            </a:extLst>
          </p:cNvPr>
          <p:cNvPicPr>
            <a:picLocks noGrp="1" noChangeAspect="1"/>
          </p:cNvPicPr>
          <p:nvPr>
            <p:ph idx="1"/>
          </p:nvPr>
        </p:nvPicPr>
        <p:blipFill>
          <a:blip r:embed="rId2"/>
          <a:stretch>
            <a:fillRect/>
          </a:stretch>
        </p:blipFill>
        <p:spPr>
          <a:xfrm>
            <a:off x="1704513" y="2052638"/>
            <a:ext cx="9321553" cy="4605614"/>
          </a:xfrm>
        </p:spPr>
      </p:pic>
    </p:spTree>
    <p:extLst>
      <p:ext uri="{BB962C8B-B14F-4D97-AF65-F5344CB8AC3E}">
        <p14:creationId xmlns:p14="http://schemas.microsoft.com/office/powerpoint/2010/main" val="4128378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E97C-D5D3-4336-A120-31E7D50F9198}"/>
              </a:ext>
            </a:extLst>
          </p:cNvPr>
          <p:cNvSpPr>
            <a:spLocks noGrp="1"/>
          </p:cNvSpPr>
          <p:nvPr>
            <p:ph type="title"/>
          </p:nvPr>
        </p:nvSpPr>
        <p:spPr/>
        <p:txBody>
          <a:bodyPr/>
          <a:lstStyle/>
          <a:p>
            <a:r>
              <a:rPr lang="en-US" dirty="0">
                <a:solidFill>
                  <a:srgbClr val="92D050"/>
                </a:solidFill>
              </a:rPr>
              <a:t>Search Functionality</a:t>
            </a:r>
            <a:endParaRPr lang="en-IN" dirty="0">
              <a:solidFill>
                <a:srgbClr val="92D050"/>
              </a:solidFill>
            </a:endParaRPr>
          </a:p>
        </p:txBody>
      </p:sp>
      <p:pic>
        <p:nvPicPr>
          <p:cNvPr id="5" name="Content Placeholder 4">
            <a:extLst>
              <a:ext uri="{FF2B5EF4-FFF2-40B4-BE49-F238E27FC236}">
                <a16:creationId xmlns:a16="http://schemas.microsoft.com/office/drawing/2014/main" id="{BE36D17E-2CAD-4A23-B10B-E5346B9E6979}"/>
              </a:ext>
            </a:extLst>
          </p:cNvPr>
          <p:cNvPicPr>
            <a:picLocks noGrp="1" noChangeAspect="1"/>
          </p:cNvPicPr>
          <p:nvPr>
            <p:ph idx="1"/>
          </p:nvPr>
        </p:nvPicPr>
        <p:blipFill>
          <a:blip r:embed="rId2"/>
          <a:stretch>
            <a:fillRect/>
          </a:stretch>
        </p:blipFill>
        <p:spPr>
          <a:xfrm>
            <a:off x="1233996" y="2051907"/>
            <a:ext cx="10261667" cy="4597467"/>
          </a:xfrm>
        </p:spPr>
      </p:pic>
    </p:spTree>
    <p:extLst>
      <p:ext uri="{BB962C8B-B14F-4D97-AF65-F5344CB8AC3E}">
        <p14:creationId xmlns:p14="http://schemas.microsoft.com/office/powerpoint/2010/main" val="3116979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4C3C3D-7172-4839-9678-4AF3596F46D9}"/>
              </a:ext>
            </a:extLst>
          </p:cNvPr>
          <p:cNvPicPr>
            <a:picLocks noGrp="1" noChangeAspect="1"/>
          </p:cNvPicPr>
          <p:nvPr>
            <p:ph idx="1"/>
          </p:nvPr>
        </p:nvPicPr>
        <p:blipFill>
          <a:blip r:embed="rId2"/>
          <a:stretch>
            <a:fillRect/>
          </a:stretch>
        </p:blipFill>
        <p:spPr>
          <a:xfrm>
            <a:off x="1535838" y="665825"/>
            <a:ext cx="9374818" cy="5956917"/>
          </a:xfrm>
        </p:spPr>
      </p:pic>
    </p:spTree>
    <p:extLst>
      <p:ext uri="{BB962C8B-B14F-4D97-AF65-F5344CB8AC3E}">
        <p14:creationId xmlns:p14="http://schemas.microsoft.com/office/powerpoint/2010/main" val="805189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48BA-ADCA-4692-A1F8-D50195F00D83}"/>
              </a:ext>
            </a:extLst>
          </p:cNvPr>
          <p:cNvSpPr>
            <a:spLocks noGrp="1"/>
          </p:cNvSpPr>
          <p:nvPr>
            <p:ph type="title"/>
          </p:nvPr>
        </p:nvSpPr>
        <p:spPr/>
        <p:txBody>
          <a:bodyPr/>
          <a:lstStyle/>
          <a:p>
            <a:r>
              <a:rPr lang="en-US" dirty="0">
                <a:solidFill>
                  <a:srgbClr val="92D050"/>
                </a:solidFill>
              </a:rPr>
              <a:t>Uniqueness of Automation</a:t>
            </a:r>
            <a:endParaRPr lang="en-IN" dirty="0">
              <a:solidFill>
                <a:srgbClr val="92D050"/>
              </a:solidFill>
            </a:endParaRPr>
          </a:p>
        </p:txBody>
      </p:sp>
      <p:sp>
        <p:nvSpPr>
          <p:cNvPr id="3" name="Content Placeholder 2">
            <a:extLst>
              <a:ext uri="{FF2B5EF4-FFF2-40B4-BE49-F238E27FC236}">
                <a16:creationId xmlns:a16="http://schemas.microsoft.com/office/drawing/2014/main" id="{9B3993F6-9F85-4752-AD38-3F0C6032F9A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It saves your employees' time. Saving time is the main benefit of automation in business. </a:t>
            </a:r>
          </a:p>
          <a:p>
            <a:pPr>
              <a:buFont typeface="Arial" panose="020B0604020202020204" pitchFamily="34" charset="0"/>
              <a:buChar char="•"/>
            </a:pPr>
            <a:r>
              <a:rPr lang="en-US" dirty="0"/>
              <a:t>It helps you reduce costs. </a:t>
            </a:r>
          </a:p>
          <a:p>
            <a:pPr>
              <a:buFont typeface="Arial" panose="020B0604020202020204" pitchFamily="34" charset="0"/>
              <a:buChar char="•"/>
            </a:pPr>
            <a:r>
              <a:rPr lang="en-US" dirty="0"/>
              <a:t>It increases productivity. </a:t>
            </a:r>
          </a:p>
          <a:p>
            <a:pPr>
              <a:buFont typeface="Arial" panose="020B0604020202020204" pitchFamily="34" charset="0"/>
              <a:buChar char="•"/>
            </a:pPr>
            <a:r>
              <a:rPr lang="en-US" dirty="0"/>
              <a:t>It makes business processes more efficient. </a:t>
            </a:r>
          </a:p>
          <a:p>
            <a:pPr>
              <a:buFont typeface="Arial" panose="020B0604020202020204" pitchFamily="34" charset="0"/>
              <a:buChar char="•"/>
            </a:pPr>
            <a:r>
              <a:rPr lang="en-US" dirty="0"/>
              <a:t>It minimizes errors. </a:t>
            </a:r>
          </a:p>
          <a:p>
            <a:pPr>
              <a:buFont typeface="Arial" panose="020B0604020202020204" pitchFamily="34" charset="0"/>
              <a:buChar char="•"/>
            </a:pPr>
            <a:r>
              <a:rPr lang="en-US" dirty="0"/>
              <a:t>It standardizes processes. </a:t>
            </a:r>
          </a:p>
          <a:p>
            <a:pPr>
              <a:buFont typeface="Arial" panose="020B0604020202020204" pitchFamily="34" charset="0"/>
              <a:buChar char="•"/>
            </a:pPr>
            <a:r>
              <a:rPr lang="en-US" dirty="0"/>
              <a:t>It provides auditable records.</a:t>
            </a:r>
          </a:p>
          <a:p>
            <a:endParaRPr lang="en-IN" dirty="0"/>
          </a:p>
        </p:txBody>
      </p:sp>
    </p:spTree>
    <p:extLst>
      <p:ext uri="{BB962C8B-B14F-4D97-AF65-F5344CB8AC3E}">
        <p14:creationId xmlns:p14="http://schemas.microsoft.com/office/powerpoint/2010/main" val="2436679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D7FB5C-DA7F-4AD8-BF97-C084FAF6648F}"/>
              </a:ext>
            </a:extLst>
          </p:cNvPr>
          <p:cNvPicPr>
            <a:picLocks noGrp="1" noChangeAspect="1"/>
          </p:cNvPicPr>
          <p:nvPr>
            <p:ph idx="1"/>
          </p:nvPr>
        </p:nvPicPr>
        <p:blipFill>
          <a:blip r:embed="rId2"/>
          <a:stretch>
            <a:fillRect/>
          </a:stretch>
        </p:blipFill>
        <p:spPr>
          <a:xfrm>
            <a:off x="1731145" y="826238"/>
            <a:ext cx="8886548" cy="5546432"/>
          </a:xfrm>
        </p:spPr>
      </p:pic>
    </p:spTree>
    <p:extLst>
      <p:ext uri="{BB962C8B-B14F-4D97-AF65-F5344CB8AC3E}">
        <p14:creationId xmlns:p14="http://schemas.microsoft.com/office/powerpoint/2010/main" val="2659040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866E-FA6A-4BFC-9585-ED15984402A1}"/>
              </a:ext>
            </a:extLst>
          </p:cNvPr>
          <p:cNvSpPr>
            <a:spLocks noGrp="1"/>
          </p:cNvSpPr>
          <p:nvPr>
            <p:ph type="title"/>
          </p:nvPr>
        </p:nvSpPr>
        <p:spPr>
          <a:xfrm>
            <a:off x="197082" y="2627979"/>
            <a:ext cx="7958331" cy="1077229"/>
          </a:xfrm>
        </p:spPr>
        <p:txBody>
          <a:bodyPr>
            <a:normAutofit/>
          </a:bodyPr>
          <a:lstStyle/>
          <a:p>
            <a:r>
              <a:rPr lang="en-US" sz="5400" dirty="0">
                <a:solidFill>
                  <a:srgbClr val="92D050"/>
                </a:solidFill>
              </a:rPr>
              <a:t>THANK YOU</a:t>
            </a:r>
            <a:endParaRPr lang="en-IN" sz="5400" dirty="0">
              <a:solidFill>
                <a:srgbClr val="92D050"/>
              </a:solidFill>
            </a:endParaRPr>
          </a:p>
        </p:txBody>
      </p:sp>
    </p:spTree>
    <p:extLst>
      <p:ext uri="{BB962C8B-B14F-4D97-AF65-F5344CB8AC3E}">
        <p14:creationId xmlns:p14="http://schemas.microsoft.com/office/powerpoint/2010/main" val="322582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DD7B-14B5-4886-99E9-0A78454EDDE9}"/>
              </a:ext>
            </a:extLst>
          </p:cNvPr>
          <p:cNvSpPr>
            <a:spLocks noGrp="1"/>
          </p:cNvSpPr>
          <p:nvPr>
            <p:ph type="title"/>
          </p:nvPr>
        </p:nvSpPr>
        <p:spPr/>
        <p:txBody>
          <a:bodyPr/>
          <a:lstStyle/>
          <a:p>
            <a:r>
              <a:rPr lang="en-US" dirty="0">
                <a:solidFill>
                  <a:srgbClr val="92D050"/>
                </a:solidFill>
              </a:rPr>
              <a:t>E-Commerce Testing</a:t>
            </a:r>
            <a:endParaRPr lang="en-IN" dirty="0">
              <a:solidFill>
                <a:srgbClr val="92D050"/>
              </a:solidFill>
            </a:endParaRPr>
          </a:p>
        </p:txBody>
      </p:sp>
      <p:sp>
        <p:nvSpPr>
          <p:cNvPr id="3" name="Content Placeholder 2">
            <a:extLst>
              <a:ext uri="{FF2B5EF4-FFF2-40B4-BE49-F238E27FC236}">
                <a16:creationId xmlns:a16="http://schemas.microsoft.com/office/drawing/2014/main" id="{65C0F98E-C21E-4045-99B4-AB70B1E39E3D}"/>
              </a:ext>
            </a:extLst>
          </p:cNvPr>
          <p:cNvSpPr>
            <a:spLocks noGrp="1"/>
          </p:cNvSpPr>
          <p:nvPr>
            <p:ph idx="1"/>
          </p:nvPr>
        </p:nvSpPr>
        <p:spPr/>
        <p:txBody>
          <a:bodyPr/>
          <a:lstStyle/>
          <a:p>
            <a:r>
              <a:rPr lang="en-US" dirty="0"/>
              <a:t>eCommerce testing is defined as testing of an eCommerce (online shopping) application. It helps in the prevention of errors and adds value to the product by ensuring conformity to client requirements.</a:t>
            </a:r>
          </a:p>
          <a:p>
            <a:r>
              <a:rPr lang="en-US" dirty="0"/>
              <a:t>Setting up an E-commerce system is a complex process and subject to many market-specific variables. To maintain the integrity of the E Commerce system, testing becomes compulsory</a:t>
            </a:r>
            <a:endParaRPr lang="en-IN" dirty="0"/>
          </a:p>
        </p:txBody>
      </p:sp>
    </p:spTree>
    <p:extLst>
      <p:ext uri="{BB962C8B-B14F-4D97-AF65-F5344CB8AC3E}">
        <p14:creationId xmlns:p14="http://schemas.microsoft.com/office/powerpoint/2010/main" val="91704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25B3-8F47-4FED-AB4A-28AAE20E3190}"/>
              </a:ext>
            </a:extLst>
          </p:cNvPr>
          <p:cNvSpPr>
            <a:spLocks noGrp="1"/>
          </p:cNvSpPr>
          <p:nvPr>
            <p:ph type="title"/>
          </p:nvPr>
        </p:nvSpPr>
        <p:spPr/>
        <p:txBody>
          <a:bodyPr/>
          <a:lstStyle/>
          <a:p>
            <a:r>
              <a:rPr lang="en-US" dirty="0">
                <a:solidFill>
                  <a:srgbClr val="92D050"/>
                </a:solidFill>
              </a:rPr>
              <a:t>Types of testing can be performed</a:t>
            </a:r>
            <a:endParaRPr lang="en-IN" dirty="0">
              <a:solidFill>
                <a:srgbClr val="92D050"/>
              </a:solidFill>
            </a:endParaRPr>
          </a:p>
        </p:txBody>
      </p:sp>
      <p:graphicFrame>
        <p:nvGraphicFramePr>
          <p:cNvPr id="23" name="Content Placeholder 22">
            <a:extLst>
              <a:ext uri="{FF2B5EF4-FFF2-40B4-BE49-F238E27FC236}">
                <a16:creationId xmlns:a16="http://schemas.microsoft.com/office/drawing/2014/main" id="{29E0E657-6429-4CFF-A3B5-0E8D021F0C2B}"/>
              </a:ext>
            </a:extLst>
          </p:cNvPr>
          <p:cNvGraphicFramePr>
            <a:graphicFrameLocks noGrp="1"/>
          </p:cNvGraphicFramePr>
          <p:nvPr>
            <p:ph idx="1"/>
            <p:extLst>
              <p:ext uri="{D42A27DB-BD31-4B8C-83A1-F6EECF244321}">
                <p14:modId xmlns:p14="http://schemas.microsoft.com/office/powerpoint/2010/main" val="2429606123"/>
              </p:ext>
            </p:extLst>
          </p:nvPr>
        </p:nvGraphicFramePr>
        <p:xfrm>
          <a:off x="2773363" y="1961966"/>
          <a:ext cx="7796212" cy="2015230"/>
        </p:xfrm>
        <a:graphic>
          <a:graphicData uri="http://schemas.openxmlformats.org/drawingml/2006/table">
            <a:tbl>
              <a:tblPr/>
              <a:tblGrid>
                <a:gridCol w="3898106">
                  <a:extLst>
                    <a:ext uri="{9D8B030D-6E8A-4147-A177-3AD203B41FA5}">
                      <a16:colId xmlns:a16="http://schemas.microsoft.com/office/drawing/2014/main" val="1197096528"/>
                    </a:ext>
                  </a:extLst>
                </a:gridCol>
                <a:gridCol w="3898106">
                  <a:extLst>
                    <a:ext uri="{9D8B030D-6E8A-4147-A177-3AD203B41FA5}">
                      <a16:colId xmlns:a16="http://schemas.microsoft.com/office/drawing/2014/main" val="1548297651"/>
                    </a:ext>
                  </a:extLst>
                </a:gridCol>
              </a:tblGrid>
              <a:tr h="2015230">
                <a:tc>
                  <a:txBody>
                    <a:bodyPr/>
                    <a:lstStyle/>
                    <a:p>
                      <a:r>
                        <a:rPr lang="en-IN" dirty="0"/>
                        <a:t>Login and Security          </a:t>
                      </a:r>
                    </a:p>
                  </a:txBody>
                  <a:tcPr anchor="ctr">
                    <a:lnL>
                      <a:noFill/>
                    </a:lnL>
                    <a:lnR>
                      <a:noFill/>
                    </a:lnR>
                    <a:lnT>
                      <a:noFill/>
                    </a:lnT>
                    <a:lnB>
                      <a:noFill/>
                    </a:lnB>
                  </a:tcPr>
                </a:tc>
                <a:tc>
                  <a:txBody>
                    <a:bodyPr/>
                    <a:lstStyle/>
                    <a:p>
                      <a:pPr>
                        <a:buFont typeface="Arial" panose="020B0604020202020204" pitchFamily="34" charset="0"/>
                        <a:buChar char="•"/>
                      </a:pPr>
                      <a:r>
                        <a:rPr lang="en-US" dirty="0"/>
                        <a:t>Login capability</a:t>
                      </a:r>
                    </a:p>
                    <a:p>
                      <a:pPr>
                        <a:buFont typeface="Arial" panose="020B0604020202020204" pitchFamily="34" charset="0"/>
                        <a:buChar char="•"/>
                      </a:pPr>
                      <a:r>
                        <a:rPr lang="en-US" dirty="0"/>
                        <a:t>Penetration and access control</a:t>
                      </a:r>
                    </a:p>
                    <a:p>
                      <a:pPr>
                        <a:buFont typeface="Arial" panose="020B0604020202020204" pitchFamily="34" charset="0"/>
                        <a:buChar char="•"/>
                      </a:pPr>
                      <a:r>
                        <a:rPr lang="en-US" dirty="0"/>
                        <a:t>Insecure information transmission</a:t>
                      </a:r>
                    </a:p>
                    <a:p>
                      <a:pPr>
                        <a:buFont typeface="Arial" panose="020B0604020202020204" pitchFamily="34" charset="0"/>
                        <a:buChar char="•"/>
                      </a:pPr>
                      <a:r>
                        <a:rPr lang="en-US" dirty="0"/>
                        <a:t>Web attacks</a:t>
                      </a:r>
                    </a:p>
                    <a:p>
                      <a:pPr>
                        <a:buFont typeface="Arial" panose="020B0604020202020204" pitchFamily="34" charset="0"/>
                        <a:buChar char="•"/>
                      </a:pPr>
                      <a:r>
                        <a:rPr lang="en-US" dirty="0"/>
                        <a:t>Computer viruses</a:t>
                      </a:r>
                    </a:p>
                    <a:p>
                      <a:pPr>
                        <a:buFont typeface="Arial" panose="020B0604020202020204" pitchFamily="34" charset="0"/>
                        <a:buChar char="•"/>
                      </a:pPr>
                      <a:r>
                        <a:rPr lang="en-US" dirty="0"/>
                        <a:t>Digital signatures</a:t>
                      </a:r>
                    </a:p>
                  </a:txBody>
                  <a:tcPr anchor="ctr">
                    <a:lnL>
                      <a:noFill/>
                    </a:lnL>
                    <a:lnR>
                      <a:noFill/>
                    </a:lnR>
                    <a:lnT>
                      <a:noFill/>
                    </a:lnT>
                    <a:lnB>
                      <a:noFill/>
                    </a:lnB>
                  </a:tcPr>
                </a:tc>
                <a:extLst>
                  <a:ext uri="{0D108BD9-81ED-4DB2-BD59-A6C34878D82A}">
                    <a16:rowId xmlns:a16="http://schemas.microsoft.com/office/drawing/2014/main" val="205750295"/>
                  </a:ext>
                </a:extLst>
              </a:tr>
            </a:tbl>
          </a:graphicData>
        </a:graphic>
      </p:graphicFrame>
      <p:cxnSp>
        <p:nvCxnSpPr>
          <p:cNvPr id="27" name="Straight Arrow Connector 26">
            <a:extLst>
              <a:ext uri="{FF2B5EF4-FFF2-40B4-BE49-F238E27FC236}">
                <a16:creationId xmlns:a16="http://schemas.microsoft.com/office/drawing/2014/main" id="{09938EE0-457A-41E7-A671-E9A2098E859D}"/>
              </a:ext>
            </a:extLst>
          </p:cNvPr>
          <p:cNvCxnSpPr/>
          <p:nvPr/>
        </p:nvCxnSpPr>
        <p:spPr>
          <a:xfrm>
            <a:off x="5060272" y="2974020"/>
            <a:ext cx="127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AD7F5E6D-CBF7-4263-9BBE-D8634BFF456E}"/>
              </a:ext>
            </a:extLst>
          </p:cNvPr>
          <p:cNvGraphicFramePr>
            <a:graphicFrameLocks noGrp="1"/>
          </p:cNvGraphicFramePr>
          <p:nvPr>
            <p:extLst>
              <p:ext uri="{D42A27DB-BD31-4B8C-83A1-F6EECF244321}">
                <p14:modId xmlns:p14="http://schemas.microsoft.com/office/powerpoint/2010/main" val="3477954092"/>
              </p:ext>
            </p:extLst>
          </p:nvPr>
        </p:nvGraphicFramePr>
        <p:xfrm>
          <a:off x="2773363" y="4053876"/>
          <a:ext cx="7796212" cy="935363"/>
        </p:xfrm>
        <a:graphic>
          <a:graphicData uri="http://schemas.openxmlformats.org/drawingml/2006/table">
            <a:tbl>
              <a:tblPr/>
              <a:tblGrid>
                <a:gridCol w="3898106">
                  <a:extLst>
                    <a:ext uri="{9D8B030D-6E8A-4147-A177-3AD203B41FA5}">
                      <a16:colId xmlns:a16="http://schemas.microsoft.com/office/drawing/2014/main" val="900919673"/>
                    </a:ext>
                  </a:extLst>
                </a:gridCol>
                <a:gridCol w="3898106">
                  <a:extLst>
                    <a:ext uri="{9D8B030D-6E8A-4147-A177-3AD203B41FA5}">
                      <a16:colId xmlns:a16="http://schemas.microsoft.com/office/drawing/2014/main" val="3084322430"/>
                    </a:ext>
                  </a:extLst>
                </a:gridCol>
              </a:tblGrid>
              <a:tr h="935363">
                <a:tc>
                  <a:txBody>
                    <a:bodyPr/>
                    <a:lstStyle/>
                    <a:p>
                      <a:r>
                        <a:rPr lang="en-IN" dirty="0"/>
                        <a:t>Performance</a:t>
                      </a:r>
                    </a:p>
                  </a:txBody>
                  <a:tcPr anchor="ctr">
                    <a:lnL>
                      <a:noFill/>
                    </a:lnL>
                    <a:lnR>
                      <a:noFill/>
                    </a:lnR>
                    <a:lnT>
                      <a:noFill/>
                    </a:lnT>
                    <a:lnB>
                      <a:noFill/>
                    </a:lnB>
                  </a:tcPr>
                </a:tc>
                <a:tc>
                  <a:txBody>
                    <a:bodyPr/>
                    <a:lstStyle/>
                    <a:p>
                      <a:pPr>
                        <a:buFont typeface="Arial" panose="020B0604020202020204" pitchFamily="34" charset="0"/>
                        <a:buChar char="•"/>
                      </a:pPr>
                      <a:r>
                        <a:rPr lang="en-US" dirty="0"/>
                        <a:t>Performance bottlenecks</a:t>
                      </a:r>
                    </a:p>
                    <a:p>
                      <a:pPr>
                        <a:buFont typeface="Arial" panose="020B0604020202020204" pitchFamily="34" charset="0"/>
                        <a:buChar char="•"/>
                      </a:pPr>
                      <a:r>
                        <a:rPr lang="en-US" dirty="0"/>
                        <a:t>Load handling</a:t>
                      </a:r>
                    </a:p>
                    <a:p>
                      <a:pPr>
                        <a:buFont typeface="Arial" panose="020B0604020202020204" pitchFamily="34" charset="0"/>
                        <a:buChar char="•"/>
                      </a:pPr>
                      <a:r>
                        <a:rPr lang="en-US" dirty="0"/>
                        <a:t>Scalability analysis</a:t>
                      </a:r>
                    </a:p>
                  </a:txBody>
                  <a:tcPr anchor="ctr">
                    <a:lnL>
                      <a:noFill/>
                    </a:lnL>
                    <a:lnR>
                      <a:noFill/>
                    </a:lnR>
                    <a:lnT>
                      <a:noFill/>
                    </a:lnT>
                    <a:lnB>
                      <a:noFill/>
                    </a:lnB>
                  </a:tcPr>
                </a:tc>
                <a:extLst>
                  <a:ext uri="{0D108BD9-81ED-4DB2-BD59-A6C34878D82A}">
                    <a16:rowId xmlns:a16="http://schemas.microsoft.com/office/drawing/2014/main" val="3869540133"/>
                  </a:ext>
                </a:extLst>
              </a:tr>
            </a:tbl>
          </a:graphicData>
        </a:graphic>
      </p:graphicFrame>
      <p:cxnSp>
        <p:nvCxnSpPr>
          <p:cNvPr id="32" name="Straight Arrow Connector 31">
            <a:extLst>
              <a:ext uri="{FF2B5EF4-FFF2-40B4-BE49-F238E27FC236}">
                <a16:creationId xmlns:a16="http://schemas.microsoft.com/office/drawing/2014/main" id="{31597C9B-B5B2-41F8-B85B-45337CFEA9A6}"/>
              </a:ext>
            </a:extLst>
          </p:cNvPr>
          <p:cNvCxnSpPr/>
          <p:nvPr/>
        </p:nvCxnSpPr>
        <p:spPr>
          <a:xfrm>
            <a:off x="5060272" y="4572000"/>
            <a:ext cx="1447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a:extLst>
              <a:ext uri="{FF2B5EF4-FFF2-40B4-BE49-F238E27FC236}">
                <a16:creationId xmlns:a16="http://schemas.microsoft.com/office/drawing/2014/main" id="{EA27886E-293A-4D1F-893C-8B68C723B302}"/>
              </a:ext>
            </a:extLst>
          </p:cNvPr>
          <p:cNvGraphicFramePr>
            <a:graphicFrameLocks noGrp="1"/>
          </p:cNvGraphicFramePr>
          <p:nvPr>
            <p:extLst>
              <p:ext uri="{D42A27DB-BD31-4B8C-83A1-F6EECF244321}">
                <p14:modId xmlns:p14="http://schemas.microsoft.com/office/powerpoint/2010/main" val="2209531436"/>
              </p:ext>
            </p:extLst>
          </p:nvPr>
        </p:nvGraphicFramePr>
        <p:xfrm>
          <a:off x="2773363" y="5090125"/>
          <a:ext cx="7796212" cy="1337301"/>
        </p:xfrm>
        <a:graphic>
          <a:graphicData uri="http://schemas.openxmlformats.org/drawingml/2006/table">
            <a:tbl>
              <a:tblPr/>
              <a:tblGrid>
                <a:gridCol w="3898106">
                  <a:extLst>
                    <a:ext uri="{9D8B030D-6E8A-4147-A177-3AD203B41FA5}">
                      <a16:colId xmlns:a16="http://schemas.microsoft.com/office/drawing/2014/main" val="3836795986"/>
                    </a:ext>
                  </a:extLst>
                </a:gridCol>
                <a:gridCol w="3898106">
                  <a:extLst>
                    <a:ext uri="{9D8B030D-6E8A-4147-A177-3AD203B41FA5}">
                      <a16:colId xmlns:a16="http://schemas.microsoft.com/office/drawing/2014/main" val="47821308"/>
                    </a:ext>
                  </a:extLst>
                </a:gridCol>
              </a:tblGrid>
              <a:tr h="1337301">
                <a:tc>
                  <a:txBody>
                    <a:bodyPr/>
                    <a:lstStyle/>
                    <a:p>
                      <a:r>
                        <a:rPr lang="en-US" dirty="0"/>
                        <a:t>Shopping order processing and purchasing</a:t>
                      </a:r>
                    </a:p>
                  </a:txBody>
                  <a:tcPr anchor="ctr">
                    <a:lnL>
                      <a:noFill/>
                    </a:lnL>
                    <a:lnR>
                      <a:noFill/>
                    </a:lnR>
                    <a:lnT>
                      <a:noFill/>
                    </a:lnT>
                    <a:lnB>
                      <a:noFill/>
                    </a:lnB>
                  </a:tcPr>
                </a:tc>
                <a:tc>
                  <a:txBody>
                    <a:bodyPr/>
                    <a:lstStyle/>
                    <a:p>
                      <a:pPr>
                        <a:buFont typeface="Arial" panose="020B0604020202020204" pitchFamily="34" charset="0"/>
                        <a:buChar char="•"/>
                      </a:pPr>
                      <a:r>
                        <a:rPr lang="en-US" dirty="0"/>
                        <a:t>Shopping cart functionality</a:t>
                      </a:r>
                    </a:p>
                    <a:p>
                      <a:pPr>
                        <a:buFont typeface="Arial" panose="020B0604020202020204" pitchFamily="34" charset="0"/>
                        <a:buChar char="•"/>
                      </a:pPr>
                      <a:r>
                        <a:rPr lang="en-US" dirty="0"/>
                        <a:t>Order processing</a:t>
                      </a:r>
                    </a:p>
                    <a:p>
                      <a:pPr>
                        <a:buFont typeface="Arial" panose="020B0604020202020204" pitchFamily="34" charset="0"/>
                        <a:buChar char="•"/>
                      </a:pPr>
                      <a:r>
                        <a:rPr lang="en-US" dirty="0"/>
                        <a:t>Payment processing</a:t>
                      </a:r>
                    </a:p>
                    <a:p>
                      <a:pPr>
                        <a:buFont typeface="Arial" panose="020B0604020202020204" pitchFamily="34" charset="0"/>
                        <a:buChar char="•"/>
                      </a:pPr>
                      <a:r>
                        <a:rPr lang="en-US" dirty="0"/>
                        <a:t>Order tracking</a:t>
                      </a:r>
                    </a:p>
                  </a:txBody>
                  <a:tcPr anchor="ctr">
                    <a:lnL>
                      <a:noFill/>
                    </a:lnL>
                    <a:lnR>
                      <a:noFill/>
                    </a:lnR>
                    <a:lnT>
                      <a:noFill/>
                    </a:lnT>
                    <a:lnB>
                      <a:noFill/>
                    </a:lnB>
                  </a:tcPr>
                </a:tc>
                <a:extLst>
                  <a:ext uri="{0D108BD9-81ED-4DB2-BD59-A6C34878D82A}">
                    <a16:rowId xmlns:a16="http://schemas.microsoft.com/office/drawing/2014/main" val="4104512175"/>
                  </a:ext>
                </a:extLst>
              </a:tr>
            </a:tbl>
          </a:graphicData>
        </a:graphic>
      </p:graphicFrame>
      <p:cxnSp>
        <p:nvCxnSpPr>
          <p:cNvPr id="35" name="Straight Arrow Connector 34">
            <a:extLst>
              <a:ext uri="{FF2B5EF4-FFF2-40B4-BE49-F238E27FC236}">
                <a16:creationId xmlns:a16="http://schemas.microsoft.com/office/drawing/2014/main" id="{8A783265-0354-4981-9511-7EE1C6752CDC}"/>
              </a:ext>
            </a:extLst>
          </p:cNvPr>
          <p:cNvCxnSpPr/>
          <p:nvPr/>
        </p:nvCxnSpPr>
        <p:spPr>
          <a:xfrm>
            <a:off x="5166804" y="5956917"/>
            <a:ext cx="134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5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17BF1CDA-B882-481B-94D8-ABCDA1F6828D}"/>
              </a:ext>
            </a:extLst>
          </p:cNvPr>
          <p:cNvGraphicFramePr>
            <a:graphicFrameLocks noGrp="1"/>
          </p:cNvGraphicFramePr>
          <p:nvPr>
            <p:ph idx="1"/>
            <p:extLst>
              <p:ext uri="{D42A27DB-BD31-4B8C-83A1-F6EECF244321}">
                <p14:modId xmlns:p14="http://schemas.microsoft.com/office/powerpoint/2010/main" val="243858927"/>
              </p:ext>
            </p:extLst>
          </p:nvPr>
        </p:nvGraphicFramePr>
        <p:xfrm>
          <a:off x="2197894" y="2708877"/>
          <a:ext cx="7796212" cy="914400"/>
        </p:xfrm>
        <a:graphic>
          <a:graphicData uri="http://schemas.openxmlformats.org/drawingml/2006/table">
            <a:tbl>
              <a:tblPr/>
              <a:tblGrid>
                <a:gridCol w="3898106">
                  <a:extLst>
                    <a:ext uri="{9D8B030D-6E8A-4147-A177-3AD203B41FA5}">
                      <a16:colId xmlns:a16="http://schemas.microsoft.com/office/drawing/2014/main" val="4183838577"/>
                    </a:ext>
                  </a:extLst>
                </a:gridCol>
                <a:gridCol w="3898106">
                  <a:extLst>
                    <a:ext uri="{9D8B030D-6E8A-4147-A177-3AD203B41FA5}">
                      <a16:colId xmlns:a16="http://schemas.microsoft.com/office/drawing/2014/main" val="3730398413"/>
                    </a:ext>
                  </a:extLst>
                </a:gridCol>
              </a:tblGrid>
              <a:tr h="0">
                <a:tc>
                  <a:txBody>
                    <a:bodyPr/>
                    <a:lstStyle/>
                    <a:p>
                      <a:r>
                        <a:rPr lang="en-IN" dirty="0"/>
                        <a:t>Transactions</a:t>
                      </a:r>
                    </a:p>
                  </a:txBody>
                  <a:tcPr anchor="ctr">
                    <a:lnL>
                      <a:noFill/>
                    </a:lnL>
                    <a:lnR>
                      <a:noFill/>
                    </a:lnR>
                    <a:lnT>
                      <a:noFill/>
                    </a:lnT>
                    <a:lnB>
                      <a:noFill/>
                    </a:lnB>
                  </a:tcPr>
                </a:tc>
                <a:tc>
                  <a:txBody>
                    <a:bodyPr/>
                    <a:lstStyle/>
                    <a:p>
                      <a:pPr>
                        <a:buFont typeface="Arial" panose="020B0604020202020204" pitchFamily="34" charset="0"/>
                        <a:buChar char="•"/>
                      </a:pPr>
                      <a:r>
                        <a:rPr lang="en-IN" dirty="0"/>
                        <a:t>Transaction Integrity</a:t>
                      </a:r>
                    </a:p>
                    <a:p>
                      <a:pPr>
                        <a:buFont typeface="Arial" panose="020B0604020202020204" pitchFamily="34" charset="0"/>
                        <a:buChar char="•"/>
                      </a:pPr>
                      <a:r>
                        <a:rPr lang="en-IN" dirty="0"/>
                        <a:t>Throughput</a:t>
                      </a:r>
                    </a:p>
                    <a:p>
                      <a:pPr>
                        <a:buFont typeface="Arial" panose="020B0604020202020204" pitchFamily="34" charset="0"/>
                        <a:buChar char="•"/>
                      </a:pPr>
                      <a:r>
                        <a:rPr lang="en-IN" dirty="0"/>
                        <a:t>Auditing</a:t>
                      </a:r>
                    </a:p>
                  </a:txBody>
                  <a:tcPr anchor="ctr">
                    <a:lnL>
                      <a:noFill/>
                    </a:lnL>
                    <a:lnR>
                      <a:noFill/>
                    </a:lnR>
                    <a:lnT>
                      <a:noFill/>
                    </a:lnT>
                    <a:lnB>
                      <a:noFill/>
                    </a:lnB>
                  </a:tcPr>
                </a:tc>
                <a:extLst>
                  <a:ext uri="{0D108BD9-81ED-4DB2-BD59-A6C34878D82A}">
                    <a16:rowId xmlns:a16="http://schemas.microsoft.com/office/drawing/2014/main" val="3578498660"/>
                  </a:ext>
                </a:extLst>
              </a:tr>
            </a:tbl>
          </a:graphicData>
        </a:graphic>
      </p:graphicFrame>
      <p:cxnSp>
        <p:nvCxnSpPr>
          <p:cNvPr id="13" name="Straight Arrow Connector 12">
            <a:extLst>
              <a:ext uri="{FF2B5EF4-FFF2-40B4-BE49-F238E27FC236}">
                <a16:creationId xmlns:a16="http://schemas.microsoft.com/office/drawing/2014/main" id="{F3D0F4BD-9794-47FF-9395-877E55937599}"/>
              </a:ext>
            </a:extLst>
          </p:cNvPr>
          <p:cNvCxnSpPr/>
          <p:nvPr/>
        </p:nvCxnSpPr>
        <p:spPr>
          <a:xfrm>
            <a:off x="4305670" y="3168296"/>
            <a:ext cx="169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A10491C4-9B91-442A-AE7D-5FA6ED2B533A}"/>
              </a:ext>
            </a:extLst>
          </p:cNvPr>
          <p:cNvGraphicFramePr>
            <a:graphicFrameLocks noGrp="1"/>
          </p:cNvGraphicFramePr>
          <p:nvPr>
            <p:extLst>
              <p:ext uri="{D42A27DB-BD31-4B8C-83A1-F6EECF244321}">
                <p14:modId xmlns:p14="http://schemas.microsoft.com/office/powerpoint/2010/main" val="1873523216"/>
              </p:ext>
            </p:extLst>
          </p:nvPr>
        </p:nvGraphicFramePr>
        <p:xfrm>
          <a:off x="2103199" y="1051561"/>
          <a:ext cx="7796212" cy="1463040"/>
        </p:xfrm>
        <a:graphic>
          <a:graphicData uri="http://schemas.openxmlformats.org/drawingml/2006/table">
            <a:tbl>
              <a:tblPr/>
              <a:tblGrid>
                <a:gridCol w="3898106">
                  <a:extLst>
                    <a:ext uri="{9D8B030D-6E8A-4147-A177-3AD203B41FA5}">
                      <a16:colId xmlns:a16="http://schemas.microsoft.com/office/drawing/2014/main" val="792879715"/>
                    </a:ext>
                  </a:extLst>
                </a:gridCol>
                <a:gridCol w="3898106">
                  <a:extLst>
                    <a:ext uri="{9D8B030D-6E8A-4147-A177-3AD203B41FA5}">
                      <a16:colId xmlns:a16="http://schemas.microsoft.com/office/drawing/2014/main" val="3830529947"/>
                    </a:ext>
                  </a:extLst>
                </a:gridCol>
              </a:tblGrid>
              <a:tr h="0">
                <a:tc>
                  <a:txBody>
                    <a:bodyPr/>
                    <a:lstStyle/>
                    <a:p>
                      <a:r>
                        <a:rPr lang="en-IN" dirty="0"/>
                        <a:t>Browser compatibility</a:t>
                      </a:r>
                    </a:p>
                  </a:txBody>
                  <a:tcPr anchor="ctr">
                    <a:lnL>
                      <a:noFill/>
                    </a:lnL>
                    <a:lnR>
                      <a:noFill/>
                    </a:lnR>
                    <a:lnT>
                      <a:noFill/>
                    </a:lnT>
                    <a:lnB>
                      <a:noFill/>
                    </a:lnB>
                  </a:tcPr>
                </a:tc>
                <a:tc>
                  <a:txBody>
                    <a:bodyPr/>
                    <a:lstStyle/>
                    <a:p>
                      <a:pPr>
                        <a:buFont typeface="Arial" panose="020B0604020202020204" pitchFamily="34" charset="0"/>
                        <a:buChar char="•"/>
                      </a:pPr>
                      <a:r>
                        <a:rPr lang="en-US" dirty="0"/>
                        <a:t>Lack of support for early browsers</a:t>
                      </a:r>
                    </a:p>
                    <a:p>
                      <a:pPr>
                        <a:buFont typeface="Arial" panose="020B0604020202020204" pitchFamily="34" charset="0"/>
                        <a:buChar char="•"/>
                      </a:pPr>
                      <a:r>
                        <a:rPr lang="en-US" dirty="0"/>
                        <a:t>Browser specific extensions</a:t>
                      </a:r>
                    </a:p>
                    <a:p>
                      <a:pPr>
                        <a:buFont typeface="Arial" panose="020B0604020202020204" pitchFamily="34" charset="0"/>
                        <a:buChar char="•"/>
                      </a:pPr>
                      <a:r>
                        <a:rPr lang="en-US" dirty="0"/>
                        <a:t>Browser testing should cover the main platforms (Linux, Windows, Mac etc.)</a:t>
                      </a:r>
                    </a:p>
                  </a:txBody>
                  <a:tcPr anchor="ctr">
                    <a:lnL>
                      <a:noFill/>
                    </a:lnL>
                    <a:lnR>
                      <a:noFill/>
                    </a:lnR>
                    <a:lnT>
                      <a:noFill/>
                    </a:lnT>
                    <a:lnB>
                      <a:noFill/>
                    </a:lnB>
                  </a:tcPr>
                </a:tc>
                <a:extLst>
                  <a:ext uri="{0D108BD9-81ED-4DB2-BD59-A6C34878D82A}">
                    <a16:rowId xmlns:a16="http://schemas.microsoft.com/office/drawing/2014/main" val="1774786050"/>
                  </a:ext>
                </a:extLst>
              </a:tr>
            </a:tbl>
          </a:graphicData>
        </a:graphic>
      </p:graphicFrame>
      <p:cxnSp>
        <p:nvCxnSpPr>
          <p:cNvPr id="16" name="Straight Arrow Connector 15">
            <a:extLst>
              <a:ext uri="{FF2B5EF4-FFF2-40B4-BE49-F238E27FC236}">
                <a16:creationId xmlns:a16="http://schemas.microsoft.com/office/drawing/2014/main" id="{90296475-49A8-4FD8-8485-6E05245DB523}"/>
              </a:ext>
            </a:extLst>
          </p:cNvPr>
          <p:cNvCxnSpPr/>
          <p:nvPr/>
        </p:nvCxnSpPr>
        <p:spPr>
          <a:xfrm>
            <a:off x="4580878" y="1819922"/>
            <a:ext cx="120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E2E0B098-45BD-481F-968A-CDF22EB3CF35}"/>
              </a:ext>
            </a:extLst>
          </p:cNvPr>
          <p:cNvGraphicFramePr>
            <a:graphicFrameLocks noGrp="1"/>
          </p:cNvGraphicFramePr>
          <p:nvPr>
            <p:extLst>
              <p:ext uri="{D42A27DB-BD31-4B8C-83A1-F6EECF244321}">
                <p14:modId xmlns:p14="http://schemas.microsoft.com/office/powerpoint/2010/main" val="3004838940"/>
              </p:ext>
            </p:extLst>
          </p:nvPr>
        </p:nvGraphicFramePr>
        <p:xfrm>
          <a:off x="2251160" y="3889607"/>
          <a:ext cx="7796212" cy="1463040"/>
        </p:xfrm>
        <a:graphic>
          <a:graphicData uri="http://schemas.openxmlformats.org/drawingml/2006/table">
            <a:tbl>
              <a:tblPr/>
              <a:tblGrid>
                <a:gridCol w="3898106">
                  <a:extLst>
                    <a:ext uri="{9D8B030D-6E8A-4147-A177-3AD203B41FA5}">
                      <a16:colId xmlns:a16="http://schemas.microsoft.com/office/drawing/2014/main" val="347618230"/>
                    </a:ext>
                  </a:extLst>
                </a:gridCol>
                <a:gridCol w="3898106">
                  <a:extLst>
                    <a:ext uri="{9D8B030D-6E8A-4147-A177-3AD203B41FA5}">
                      <a16:colId xmlns:a16="http://schemas.microsoft.com/office/drawing/2014/main" val="1761856357"/>
                    </a:ext>
                  </a:extLst>
                </a:gridCol>
              </a:tblGrid>
              <a:tr h="0">
                <a:tc>
                  <a:txBody>
                    <a:bodyPr/>
                    <a:lstStyle/>
                    <a:p>
                      <a:r>
                        <a:rPr lang="en-IN" dirty="0"/>
                        <a:t>Page display</a:t>
                      </a:r>
                    </a:p>
                  </a:txBody>
                  <a:tcPr anchor="ctr">
                    <a:lnL>
                      <a:noFill/>
                    </a:lnL>
                    <a:lnR>
                      <a:noFill/>
                    </a:lnR>
                    <a:lnT>
                      <a:noFill/>
                    </a:lnT>
                    <a:lnB>
                      <a:noFill/>
                    </a:lnB>
                  </a:tcPr>
                </a:tc>
                <a:tc>
                  <a:txBody>
                    <a:bodyPr/>
                    <a:lstStyle/>
                    <a:p>
                      <a:pPr>
                        <a:buFont typeface="Arial" panose="020B0604020202020204" pitchFamily="34" charset="0"/>
                        <a:buChar char="•"/>
                      </a:pPr>
                      <a:r>
                        <a:rPr lang="en-US" dirty="0"/>
                        <a:t>Incorrect display of pages</a:t>
                      </a:r>
                    </a:p>
                    <a:p>
                      <a:pPr>
                        <a:buFont typeface="Arial" panose="020B0604020202020204" pitchFamily="34" charset="0"/>
                        <a:buChar char="•"/>
                      </a:pPr>
                      <a:r>
                        <a:rPr lang="en-US" dirty="0"/>
                        <a:t>Runtime error messages</a:t>
                      </a:r>
                    </a:p>
                    <a:p>
                      <a:pPr>
                        <a:buFont typeface="Arial" panose="020B0604020202020204" pitchFamily="34" charset="0"/>
                        <a:buChar char="•"/>
                      </a:pPr>
                      <a:r>
                        <a:rPr lang="en-US" dirty="0"/>
                        <a:t>Poor page download time</a:t>
                      </a:r>
                    </a:p>
                    <a:p>
                      <a:pPr>
                        <a:buFont typeface="Arial" panose="020B0604020202020204" pitchFamily="34" charset="0"/>
                        <a:buChar char="•"/>
                      </a:pPr>
                      <a:r>
                        <a:rPr lang="en-US" dirty="0"/>
                        <a:t>Dead hyperlink, plugin dependency, font sizing, etc.</a:t>
                      </a:r>
                    </a:p>
                  </a:txBody>
                  <a:tcPr anchor="ctr">
                    <a:lnL>
                      <a:noFill/>
                    </a:lnL>
                    <a:lnR>
                      <a:noFill/>
                    </a:lnR>
                    <a:lnT>
                      <a:noFill/>
                    </a:lnT>
                    <a:lnB>
                      <a:noFill/>
                    </a:lnB>
                  </a:tcPr>
                </a:tc>
                <a:extLst>
                  <a:ext uri="{0D108BD9-81ED-4DB2-BD59-A6C34878D82A}">
                    <a16:rowId xmlns:a16="http://schemas.microsoft.com/office/drawing/2014/main" val="1025345792"/>
                  </a:ext>
                </a:extLst>
              </a:tr>
            </a:tbl>
          </a:graphicData>
        </a:graphic>
      </p:graphicFrame>
      <p:cxnSp>
        <p:nvCxnSpPr>
          <p:cNvPr id="20" name="Straight Arrow Connector 19">
            <a:extLst>
              <a:ext uri="{FF2B5EF4-FFF2-40B4-BE49-F238E27FC236}">
                <a16:creationId xmlns:a16="http://schemas.microsoft.com/office/drawing/2014/main" id="{86EE7E50-91BC-46E1-85C9-80762B0561C4}"/>
              </a:ext>
            </a:extLst>
          </p:cNvPr>
          <p:cNvCxnSpPr/>
          <p:nvPr/>
        </p:nvCxnSpPr>
        <p:spPr>
          <a:xfrm>
            <a:off x="3968318" y="4598633"/>
            <a:ext cx="2032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36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B868-EA5D-48A7-8CE7-567DCB291893}"/>
              </a:ext>
            </a:extLst>
          </p:cNvPr>
          <p:cNvSpPr>
            <a:spLocks noGrp="1"/>
          </p:cNvSpPr>
          <p:nvPr>
            <p:ph type="title"/>
          </p:nvPr>
        </p:nvSpPr>
        <p:spPr/>
        <p:txBody>
          <a:bodyPr>
            <a:normAutofit fontScale="90000"/>
          </a:bodyPr>
          <a:lstStyle/>
          <a:p>
            <a:r>
              <a:rPr lang="en-US" dirty="0">
                <a:solidFill>
                  <a:srgbClr val="92D050"/>
                </a:solidFill>
              </a:rPr>
              <a:t>Performance testing -</a:t>
            </a:r>
            <a:r>
              <a:rPr lang="en-IN" b="1" dirty="0">
                <a:solidFill>
                  <a:srgbClr val="92D050"/>
                </a:solidFill>
              </a:rPr>
              <a:t>a top priority in Ecommerce</a:t>
            </a:r>
            <a:br>
              <a:rPr lang="en-IN" b="1" dirty="0"/>
            </a:br>
            <a:endParaRPr lang="en-IN" dirty="0"/>
          </a:p>
        </p:txBody>
      </p:sp>
      <p:sp>
        <p:nvSpPr>
          <p:cNvPr id="5" name="Content Placeholder 4">
            <a:extLst>
              <a:ext uri="{FF2B5EF4-FFF2-40B4-BE49-F238E27FC236}">
                <a16:creationId xmlns:a16="http://schemas.microsoft.com/office/drawing/2014/main" id="{23B8F975-C7CC-4FE1-AAA2-17C105C0AD95}"/>
              </a:ext>
            </a:extLst>
          </p:cNvPr>
          <p:cNvSpPr>
            <a:spLocks noGrp="1"/>
          </p:cNvSpPr>
          <p:nvPr>
            <p:ph idx="1"/>
          </p:nvPr>
        </p:nvSpPr>
        <p:spPr/>
        <p:txBody>
          <a:bodyPr/>
          <a:lstStyle/>
          <a:p>
            <a:r>
              <a:rPr lang="en-US" dirty="0"/>
              <a:t>Just delay about 250 milliseconds of a page load time, is what keeps your customer going to your competitor. </a:t>
            </a:r>
          </a:p>
          <a:p>
            <a:r>
              <a:rPr lang="en-US" dirty="0"/>
              <a:t>Performance of your site depends on these factors</a:t>
            </a:r>
          </a:p>
          <a:p>
            <a:pPr>
              <a:buFont typeface="Arial" panose="020B0604020202020204" pitchFamily="34" charset="0"/>
              <a:buChar char="•"/>
            </a:pPr>
            <a:r>
              <a:rPr lang="en-US" b="1" dirty="0">
                <a:solidFill>
                  <a:schemeClr val="tx2">
                    <a:lumMod val="50000"/>
                  </a:schemeClr>
                </a:solidFill>
              </a:rPr>
              <a:t>Throughput                                         </a:t>
            </a:r>
            <a:endParaRPr lang="en-US" dirty="0">
              <a:solidFill>
                <a:schemeClr val="tx2">
                  <a:lumMod val="50000"/>
                </a:schemeClr>
              </a:solidFill>
            </a:endParaRPr>
          </a:p>
          <a:p>
            <a:pPr>
              <a:buFont typeface="Arial" panose="020B0604020202020204" pitchFamily="34" charset="0"/>
              <a:buChar char="•"/>
            </a:pPr>
            <a:r>
              <a:rPr lang="en-US" dirty="0">
                <a:effectLst/>
              </a:rPr>
              <a:t>Request per second</a:t>
            </a:r>
          </a:p>
          <a:p>
            <a:pPr>
              <a:buFont typeface="Arial" panose="020B0604020202020204" pitchFamily="34" charset="0"/>
              <a:buChar char="•"/>
            </a:pPr>
            <a:r>
              <a:rPr lang="en-US" dirty="0">
                <a:effectLst/>
              </a:rPr>
              <a:t>Transactions per minute</a:t>
            </a:r>
          </a:p>
          <a:p>
            <a:pPr>
              <a:buFont typeface="Arial" panose="020B0604020202020204" pitchFamily="34" charset="0"/>
              <a:buChar char="•"/>
            </a:pPr>
            <a:r>
              <a:rPr lang="en-US" dirty="0">
                <a:effectLst/>
              </a:rPr>
              <a:t>Executions per click</a:t>
            </a:r>
          </a:p>
          <a:p>
            <a:endParaRPr lang="en-IN" dirty="0"/>
          </a:p>
        </p:txBody>
      </p:sp>
      <p:sp>
        <p:nvSpPr>
          <p:cNvPr id="6" name="Rectangle 1">
            <a:extLst>
              <a:ext uri="{FF2B5EF4-FFF2-40B4-BE49-F238E27FC236}">
                <a16:creationId xmlns:a16="http://schemas.microsoft.com/office/drawing/2014/main" id="{35C216A8-84AE-4BC7-A8AA-E8D589A9373B}"/>
              </a:ext>
            </a:extLst>
          </p:cNvPr>
          <p:cNvSpPr>
            <a:spLocks noChangeArrowheads="1"/>
          </p:cNvSpPr>
          <p:nvPr/>
        </p:nvSpPr>
        <p:spPr bwMode="auto">
          <a:xfrm>
            <a:off x="6351276" y="3429000"/>
            <a:ext cx="50097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1" i="0" u="none" strike="noStrike" cap="none" normalizeH="0" baseline="0" dirty="0">
                <a:ln>
                  <a:noFill/>
                </a:ln>
                <a:solidFill>
                  <a:schemeClr val="tx2">
                    <a:lumMod val="50000"/>
                  </a:schemeClr>
                </a:solidFill>
                <a:effectLst/>
                <a:latin typeface="Arial" panose="020B0604020202020204" pitchFamily="34" charset="0"/>
              </a:rPr>
              <a:t>Response Time</a:t>
            </a:r>
            <a:r>
              <a:rPr kumimoji="0" lang="en-US" altLang="en-US" b="0" i="0" u="none" strike="noStrike" cap="none" normalizeH="0" baseline="0" dirty="0">
                <a:ln>
                  <a:noFill/>
                </a:ln>
                <a:solidFill>
                  <a:schemeClr val="tx2">
                    <a:lumMod val="5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Duration of a task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Seconds per click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Page Load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Length of time between click and seeing page </a:t>
            </a:r>
          </a:p>
        </p:txBody>
      </p:sp>
    </p:spTree>
    <p:extLst>
      <p:ext uri="{BB962C8B-B14F-4D97-AF65-F5344CB8AC3E}">
        <p14:creationId xmlns:p14="http://schemas.microsoft.com/office/powerpoint/2010/main" val="5030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3B54-86D6-4018-BE54-E2235C221979}"/>
              </a:ext>
            </a:extLst>
          </p:cNvPr>
          <p:cNvSpPr>
            <a:spLocks noGrp="1"/>
          </p:cNvSpPr>
          <p:nvPr>
            <p:ph type="title"/>
          </p:nvPr>
        </p:nvSpPr>
        <p:spPr/>
        <p:txBody>
          <a:bodyPr/>
          <a:lstStyle/>
          <a:p>
            <a:r>
              <a:rPr lang="en-US" dirty="0">
                <a:solidFill>
                  <a:srgbClr val="92D050"/>
                </a:solidFill>
              </a:rPr>
              <a:t>FLOWCHART</a:t>
            </a:r>
            <a:endParaRPr lang="en-IN" dirty="0">
              <a:solidFill>
                <a:srgbClr val="92D050"/>
              </a:solidFill>
            </a:endParaRPr>
          </a:p>
        </p:txBody>
      </p:sp>
      <p:pic>
        <p:nvPicPr>
          <p:cNvPr id="5" name="Content Placeholder 4">
            <a:extLst>
              <a:ext uri="{FF2B5EF4-FFF2-40B4-BE49-F238E27FC236}">
                <a16:creationId xmlns:a16="http://schemas.microsoft.com/office/drawing/2014/main" id="{594FF11C-B040-4665-8959-ED63AA3C2742}"/>
              </a:ext>
            </a:extLst>
          </p:cNvPr>
          <p:cNvPicPr>
            <a:picLocks noGrp="1" noChangeAspect="1"/>
          </p:cNvPicPr>
          <p:nvPr>
            <p:ph idx="1"/>
          </p:nvPr>
        </p:nvPicPr>
        <p:blipFill>
          <a:blip r:embed="rId2"/>
          <a:stretch>
            <a:fillRect/>
          </a:stretch>
        </p:blipFill>
        <p:spPr>
          <a:xfrm>
            <a:off x="3080552" y="1509204"/>
            <a:ext cx="4785064" cy="5193437"/>
          </a:xfrm>
        </p:spPr>
      </p:pic>
    </p:spTree>
    <p:extLst>
      <p:ext uri="{BB962C8B-B14F-4D97-AF65-F5344CB8AC3E}">
        <p14:creationId xmlns:p14="http://schemas.microsoft.com/office/powerpoint/2010/main" val="1958873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{1B8B2308-AF10-4E6D-A16F-1718203CD276}tf16401375</Template>
  <TotalTime>567</TotalTime>
  <Words>1965</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MS Shell Dlg 2</vt:lpstr>
      <vt:lpstr>Verdana, Arial, Helvetica</vt:lpstr>
      <vt:lpstr>Wingdings</vt:lpstr>
      <vt:lpstr>Wingdings 3</vt:lpstr>
      <vt:lpstr>Madison</vt:lpstr>
      <vt:lpstr>MANUAL TESTING ON SNAPDEAL </vt:lpstr>
      <vt:lpstr>INDEX</vt:lpstr>
      <vt:lpstr>MANUAL TESTING</vt:lpstr>
      <vt:lpstr>STLC AND STAGES OF STLC</vt:lpstr>
      <vt:lpstr>E-Commerce Testing</vt:lpstr>
      <vt:lpstr>Types of testing can be performed</vt:lpstr>
      <vt:lpstr>PowerPoint Presentation</vt:lpstr>
      <vt:lpstr>Performance testing -a top priority in Ecommerce </vt:lpstr>
      <vt:lpstr>FLOWCHART</vt:lpstr>
      <vt:lpstr>Useful Tools for Mapping E-commerce Site </vt:lpstr>
      <vt:lpstr>Test Case Design Techniques</vt:lpstr>
      <vt:lpstr>Decision Table</vt:lpstr>
      <vt:lpstr>Equivalence class Partitioning for mobile number validation</vt:lpstr>
      <vt:lpstr>Boundary value Analysis for username and password</vt:lpstr>
      <vt:lpstr>State transition diagram</vt:lpstr>
      <vt:lpstr>Use case diagram</vt:lpstr>
      <vt:lpstr>Use case</vt:lpstr>
      <vt:lpstr>Test case</vt:lpstr>
      <vt:lpstr>Requirement Traceability Matrix </vt:lpstr>
      <vt:lpstr>Bug / Defect report</vt:lpstr>
      <vt:lpstr>Defect Report Contents </vt:lpstr>
      <vt:lpstr>Bug life cycle</vt:lpstr>
      <vt:lpstr>PowerPoint Presentation</vt:lpstr>
      <vt:lpstr>SELENIUM AUTOMATION TESTING ON SNAPDEAL</vt:lpstr>
      <vt:lpstr>Automation Testing</vt:lpstr>
      <vt:lpstr>Selenium</vt:lpstr>
      <vt:lpstr>Selenium Tools</vt:lpstr>
      <vt:lpstr>Tools Description</vt:lpstr>
      <vt:lpstr>Selenium IDE</vt:lpstr>
      <vt:lpstr>Steps to perform selenium</vt:lpstr>
      <vt:lpstr>What are Locators?</vt:lpstr>
      <vt:lpstr>Ecommerce Automation</vt:lpstr>
      <vt:lpstr>TestNG</vt:lpstr>
      <vt:lpstr>PowerPoint Presentation</vt:lpstr>
      <vt:lpstr>PowerPoint Presentation</vt:lpstr>
      <vt:lpstr>PowerPoint Presentation</vt:lpstr>
      <vt:lpstr>TESTNG REPORT FOR SNAPDEAL</vt:lpstr>
      <vt:lpstr>PowerPoint Presentation</vt:lpstr>
      <vt:lpstr>EXTENDED REPORT</vt:lpstr>
      <vt:lpstr>PowerPoint Presentation</vt:lpstr>
      <vt:lpstr>Homepage of Snapdeal</vt:lpstr>
      <vt:lpstr>Search Functionality</vt:lpstr>
      <vt:lpstr>PowerPoint Presentation</vt:lpstr>
      <vt:lpstr>Uniqueness of Automation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 ON SNAPDEAL </dc:title>
  <dc:creator>Indumani Mahalingam</dc:creator>
  <cp:lastModifiedBy>Indumani Mahalingam</cp:lastModifiedBy>
  <cp:revision>7</cp:revision>
  <dcterms:created xsi:type="dcterms:W3CDTF">2022-01-06T03:32:54Z</dcterms:created>
  <dcterms:modified xsi:type="dcterms:W3CDTF">2022-01-09T12:15:15Z</dcterms:modified>
</cp:coreProperties>
</file>