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notesMasterIdLst>
    <p:notesMasterId r:id="rId30"/>
  </p:notesMasterIdLst>
  <p:sldIdLst>
    <p:sldId id="284" r:id="rId2"/>
    <p:sldId id="269" r:id="rId3"/>
    <p:sldId id="260" r:id="rId4"/>
    <p:sldId id="258" r:id="rId5"/>
    <p:sldId id="278" r:id="rId6"/>
    <p:sldId id="287" r:id="rId7"/>
    <p:sldId id="264" r:id="rId8"/>
    <p:sldId id="259" r:id="rId9"/>
    <p:sldId id="261" r:id="rId10"/>
    <p:sldId id="263" r:id="rId11"/>
    <p:sldId id="262" r:id="rId12"/>
    <p:sldId id="265" r:id="rId13"/>
    <p:sldId id="266" r:id="rId14"/>
    <p:sldId id="285" r:id="rId15"/>
    <p:sldId id="268" r:id="rId16"/>
    <p:sldId id="270" r:id="rId17"/>
    <p:sldId id="271" r:id="rId18"/>
    <p:sldId id="272" r:id="rId19"/>
    <p:sldId id="273" r:id="rId20"/>
    <p:sldId id="274" r:id="rId21"/>
    <p:sldId id="275" r:id="rId22"/>
    <p:sldId id="276" r:id="rId23"/>
    <p:sldId id="277" r:id="rId24"/>
    <p:sldId id="279" r:id="rId25"/>
    <p:sldId id="280" r:id="rId26"/>
    <p:sldId id="281" r:id="rId27"/>
    <p:sldId id="283" r:id="rId28"/>
    <p:sldId id="28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804" autoAdjust="0"/>
  </p:normalViewPr>
  <p:slideViewPr>
    <p:cSldViewPr>
      <p:cViewPr varScale="1">
        <p:scale>
          <a:sx n="57" d="100"/>
          <a:sy n="57" d="100"/>
        </p:scale>
        <p:origin x="-87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B093A1-37A0-4BB8-A031-43C99508FDF0}" type="datetimeFigureOut">
              <a:rPr lang="en-US" smtClean="0"/>
              <a:pPr/>
              <a:t>8/10/2022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16E09D-DD32-4A9D-816D-03F18E4504B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F16E09D-DD32-4A9D-816D-03F18E4504BB}"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F16E09D-DD32-4A9D-816D-03F18E4504BB}"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33E0F7C-5F3D-4E2D-B720-86F4F23E2432}" type="datetimeFigureOut">
              <a:rPr lang="en-US" smtClean="0"/>
              <a:pPr/>
              <a:t>8/10/2022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C1148DA8-4EB9-4DF5-BAB3-BCA57A9A855F}"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3E0F7C-5F3D-4E2D-B720-86F4F23E2432}" type="datetimeFigureOut">
              <a:rPr lang="en-US" smtClean="0"/>
              <a:pPr/>
              <a:t>8/10/2022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148DA8-4EB9-4DF5-BAB3-BCA57A9A85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3E0F7C-5F3D-4E2D-B720-86F4F23E2432}" type="datetimeFigureOut">
              <a:rPr lang="en-US" smtClean="0"/>
              <a:pPr/>
              <a:t>8/10/2022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148DA8-4EB9-4DF5-BAB3-BCA57A9A85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33E0F7C-5F3D-4E2D-B720-86F4F23E2432}" type="datetimeFigureOut">
              <a:rPr lang="en-US" smtClean="0"/>
              <a:pPr/>
              <a:t>8/10/2022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148DA8-4EB9-4DF5-BAB3-BCA57A9A855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33E0F7C-5F3D-4E2D-B720-86F4F23E2432}" type="datetimeFigureOut">
              <a:rPr lang="en-US" smtClean="0"/>
              <a:pPr/>
              <a:t>8/10/2022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148DA8-4EB9-4DF5-BAB3-BCA57A9A855F}"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33E0F7C-5F3D-4E2D-B720-86F4F23E2432}" type="datetimeFigureOut">
              <a:rPr lang="en-US" smtClean="0"/>
              <a:pPr/>
              <a:t>8/10/2022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1148DA8-4EB9-4DF5-BAB3-BCA57A9A85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33E0F7C-5F3D-4E2D-B720-86F4F23E2432}" type="datetimeFigureOut">
              <a:rPr lang="en-US" smtClean="0"/>
              <a:pPr/>
              <a:t>8/10/2022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1148DA8-4EB9-4DF5-BAB3-BCA57A9A85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33E0F7C-5F3D-4E2D-B720-86F4F23E2432}" type="datetimeFigureOut">
              <a:rPr lang="en-US" smtClean="0"/>
              <a:pPr/>
              <a:t>8/10/2022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1148DA8-4EB9-4DF5-BAB3-BCA57A9A85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33E0F7C-5F3D-4E2D-B720-86F4F23E2432}" type="datetimeFigureOut">
              <a:rPr lang="en-US" smtClean="0"/>
              <a:pPr/>
              <a:t>8/10/2022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1148DA8-4EB9-4DF5-BAB3-BCA57A9A855F}"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33E0F7C-5F3D-4E2D-B720-86F4F23E2432}" type="datetimeFigureOut">
              <a:rPr lang="en-US" smtClean="0"/>
              <a:pPr/>
              <a:t>8/10/2022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1148DA8-4EB9-4DF5-BAB3-BCA57A9A85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33E0F7C-5F3D-4E2D-B720-86F4F23E2432}" type="datetimeFigureOut">
              <a:rPr lang="en-US" smtClean="0"/>
              <a:pPr/>
              <a:t>8/10/2022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1148DA8-4EB9-4DF5-BAB3-BCA57A9A855F}"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33E0F7C-5F3D-4E2D-B720-86F4F23E2432}" type="datetimeFigureOut">
              <a:rPr lang="en-US" smtClean="0"/>
              <a:pPr/>
              <a:t>8/10/2022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1148DA8-4EB9-4DF5-BAB3-BCA57A9A855F}"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www.lucidchart.com/blog/how-to-improve-the-human-resources-lifecycle" TargetMode="Externa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240_F_509614590_OTBNvjFRjALxiFXzr5WNcx2ULC2CPwul.jpg"/>
          <p:cNvPicPr>
            <a:picLocks noChangeAspect="1"/>
          </p:cNvPicPr>
          <p:nvPr/>
        </p:nvPicPr>
        <p:blipFill>
          <a:blip r:embed="rId2" cstate="print"/>
          <a:stretch>
            <a:fillRect/>
          </a:stretch>
        </p:blipFill>
        <p:spPr>
          <a:xfrm>
            <a:off x="1066800" y="0"/>
            <a:ext cx="8077200" cy="6908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ropped-Coax_Tech-removebg-preview-160x236.png"/>
          <p:cNvPicPr>
            <a:picLocks noChangeAspect="1"/>
          </p:cNvPicPr>
          <p:nvPr/>
        </p:nvPicPr>
        <p:blipFill>
          <a:blip r:embed="rId2" cstate="print"/>
          <a:stretch>
            <a:fillRect/>
          </a:stretch>
        </p:blipFill>
        <p:spPr>
          <a:xfrm>
            <a:off x="7800814" y="0"/>
            <a:ext cx="1343186" cy="1981200"/>
          </a:xfrm>
          <a:prstGeom prst="rect">
            <a:avLst/>
          </a:prstGeom>
        </p:spPr>
      </p:pic>
      <p:sp>
        <p:nvSpPr>
          <p:cNvPr id="11266" name="AutoShape 2" descr="C:\Users\user\Pictures\marketing-ideas-share-research-planning-concept_53876-127431.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68" name="AutoShape 4" descr="C:\Users\user\Pictures\marketing-ideas-share-research-planning-concept_53876-127431.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72" name="AutoShape 8" descr="C:\Users\user\Pictures\marketing-ideas-share-research-planning-concept_53876-127431.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itle 8"/>
          <p:cNvSpPr>
            <a:spLocks noGrp="1"/>
          </p:cNvSpPr>
          <p:nvPr>
            <p:ph type="title"/>
          </p:nvPr>
        </p:nvSpPr>
        <p:spPr>
          <a:xfrm>
            <a:off x="1435608" y="381000"/>
            <a:ext cx="5498592" cy="1036320"/>
          </a:xfrm>
          <a:solidFill>
            <a:schemeClr val="accent3"/>
          </a:solidFill>
        </p:spPr>
        <p:txBody>
          <a:bodyPr/>
          <a:lstStyle/>
          <a:p>
            <a:pPr algn="ctr"/>
            <a:r>
              <a:rPr lang="en-US" u="sng" dirty="0" smtClean="0"/>
              <a:t>MARKETING</a:t>
            </a:r>
            <a:endParaRPr lang="en-US" u="sng" dirty="0"/>
          </a:p>
        </p:txBody>
      </p:sp>
      <p:sp>
        <p:nvSpPr>
          <p:cNvPr id="10" name="Rectangle 9"/>
          <p:cNvSpPr/>
          <p:nvPr/>
        </p:nvSpPr>
        <p:spPr>
          <a:xfrm>
            <a:off x="1143000" y="1676400"/>
            <a:ext cx="6553200" cy="5169158"/>
          </a:xfrm>
          <a:prstGeom prst="rect">
            <a:avLst/>
          </a:prstGeom>
        </p:spPr>
        <p:txBody>
          <a:bodyPr wrap="square">
            <a:spAutoFit/>
          </a:bodyPr>
          <a:lstStyle/>
          <a:p>
            <a:pPr algn="just"/>
            <a:r>
              <a:rPr lang="en-US" sz="3200" dirty="0" smtClean="0"/>
              <a:t>Within the industry of digital marketing, the phrase “search engine marketing” has a history of what it actually means and its meaning has changed over time. Some (correctly) interpret it to be a blanket term since “marketing” is a blanket term, while others use it interchangeably with just paid search advertising (PPC) as if it doesn’t include SEO</a:t>
            </a:r>
            <a:r>
              <a:rPr lang="en-US" sz="2800" dirty="0" smtClean="0"/>
              <a:t>.</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81000"/>
            <a:ext cx="4953000" cy="1036638"/>
          </a:xfrm>
          <a:solidFill>
            <a:schemeClr val="accent2">
              <a:lumMod val="60000"/>
              <a:lumOff val="40000"/>
            </a:schemeClr>
          </a:solidFill>
        </p:spPr>
        <p:txBody>
          <a:bodyPr/>
          <a:lstStyle/>
          <a:p>
            <a:pPr algn="ctr"/>
            <a:r>
              <a:rPr lang="en-US" u="sng" dirty="0" smtClean="0"/>
              <a:t>SEO STRATEGY</a:t>
            </a:r>
            <a:endParaRPr lang="en-US" u="sng" dirty="0"/>
          </a:p>
        </p:txBody>
      </p:sp>
      <p:pic>
        <p:nvPicPr>
          <p:cNvPr id="4" name="Content Placeholder 3" descr="cropped-Coax_Tech-removebg-preview-160x236.png"/>
          <p:cNvPicPr>
            <a:picLocks noGrp="1" noChangeAspect="1"/>
          </p:cNvPicPr>
          <p:nvPr>
            <p:ph idx="1"/>
          </p:nvPr>
        </p:nvPicPr>
        <p:blipFill>
          <a:blip r:embed="rId2" cstate="print"/>
          <a:stretch>
            <a:fillRect/>
          </a:stretch>
        </p:blipFill>
        <p:spPr>
          <a:xfrm>
            <a:off x="7800815" y="0"/>
            <a:ext cx="1343185" cy="1981199"/>
          </a:xfrm>
        </p:spPr>
      </p:pic>
      <p:sp>
        <p:nvSpPr>
          <p:cNvPr id="6" name="Rectangle 5"/>
          <p:cNvSpPr/>
          <p:nvPr/>
        </p:nvSpPr>
        <p:spPr>
          <a:xfrm>
            <a:off x="1371600" y="1219201"/>
            <a:ext cx="3962400" cy="523220"/>
          </a:xfrm>
          <a:prstGeom prst="rect">
            <a:avLst/>
          </a:prstGeom>
        </p:spPr>
        <p:txBody>
          <a:bodyPr wrap="square">
            <a:spAutoFit/>
          </a:bodyPr>
          <a:lstStyle/>
          <a:p>
            <a:pPr lvl="5" algn="just">
              <a:buFont typeface="Arial" pitchFamily="34" charset="0"/>
              <a:buChar char="•"/>
            </a:pP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12290" name="AutoShape 2" descr="Magnifying glass with seo concep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Magnifying glass with seo concep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Magnifying glass with seo concep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6" name="AutoShape 8" descr="Magnifying glass with seo concep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8" name="AutoShape 10" descr="Magnifying glass with seo concep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300" name="AutoShape 12" descr="Magnifying glass with seo concep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302" name="Picture 14" descr="Search Engine Optimization"/>
          <p:cNvPicPr>
            <a:picLocks noChangeAspect="1" noChangeArrowheads="1"/>
          </p:cNvPicPr>
          <p:nvPr/>
        </p:nvPicPr>
        <p:blipFill>
          <a:blip r:embed="rId3" cstate="print"/>
          <a:srcRect/>
          <a:stretch>
            <a:fillRect/>
          </a:stretch>
        </p:blipFill>
        <p:spPr bwMode="auto">
          <a:xfrm>
            <a:off x="6818336" y="5029200"/>
            <a:ext cx="2325664" cy="1828800"/>
          </a:xfrm>
          <a:prstGeom prst="rect">
            <a:avLst/>
          </a:prstGeom>
          <a:noFill/>
        </p:spPr>
      </p:pic>
      <p:sp>
        <p:nvSpPr>
          <p:cNvPr id="16" name="Rectangle 15"/>
          <p:cNvSpPr/>
          <p:nvPr/>
        </p:nvSpPr>
        <p:spPr>
          <a:xfrm>
            <a:off x="1447800" y="1981200"/>
            <a:ext cx="5410200" cy="4031873"/>
          </a:xfrm>
          <a:prstGeom prst="rect">
            <a:avLst/>
          </a:prstGeom>
        </p:spPr>
        <p:txBody>
          <a:bodyPr wrap="square">
            <a:spAutoFit/>
          </a:bodyPr>
          <a:lstStyle/>
          <a:p>
            <a:pPr algn="just"/>
            <a:r>
              <a:rPr lang="en-US" sz="3200" dirty="0" smtClean="0"/>
              <a:t>We optimize the site based on the most searched keywords related to your business and drive relevant traffic to your site through major articles and directories. We submit the site in all major search engines and improve the ranking altogether</a:t>
            </a:r>
            <a:r>
              <a:rPr lang="en-US" sz="2800" dirty="0" smtClean="0"/>
              <a:t>.</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304800"/>
            <a:ext cx="3429000" cy="990600"/>
          </a:xfrm>
          <a:solidFill>
            <a:srgbClr val="002060"/>
          </a:solidFill>
        </p:spPr>
        <p:txBody>
          <a:bodyPr>
            <a:normAutofit/>
          </a:bodyPr>
          <a:lstStyle/>
          <a:p>
            <a:pPr algn="ctr"/>
            <a:r>
              <a:rPr lang="en-US" sz="4400" u="sng" dirty="0" smtClean="0">
                <a:solidFill>
                  <a:srgbClr val="C00000"/>
                </a:solidFill>
              </a:rPr>
              <a:t>UI/UX</a:t>
            </a:r>
            <a:endParaRPr lang="en-US" sz="4400" u="sng" dirty="0">
              <a:solidFill>
                <a:srgbClr val="C00000"/>
              </a:solidFill>
            </a:endParaRPr>
          </a:p>
        </p:txBody>
      </p:sp>
      <p:pic>
        <p:nvPicPr>
          <p:cNvPr id="4" name="Content Placeholder 3" descr="cropped-Coax_Tech-removebg-preview-160x236.png"/>
          <p:cNvPicPr>
            <a:picLocks noGrp="1" noChangeAspect="1"/>
          </p:cNvPicPr>
          <p:nvPr>
            <p:ph idx="1"/>
          </p:nvPr>
        </p:nvPicPr>
        <p:blipFill>
          <a:blip r:embed="rId2" cstate="print"/>
          <a:stretch>
            <a:fillRect/>
          </a:stretch>
        </p:blipFill>
        <p:spPr>
          <a:xfrm>
            <a:off x="7800814" y="0"/>
            <a:ext cx="1343185" cy="1981199"/>
          </a:xfrm>
        </p:spPr>
      </p:pic>
      <p:sp>
        <p:nvSpPr>
          <p:cNvPr id="9220" name="AutoShape 4" descr="UX UI letters with design elements. Vector illustr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2" name="AutoShape 6" descr="UX UI letters with design elements. Vector illustr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Rectangle 8"/>
          <p:cNvSpPr/>
          <p:nvPr/>
        </p:nvSpPr>
        <p:spPr>
          <a:xfrm>
            <a:off x="1676400" y="1524000"/>
            <a:ext cx="5105400" cy="523220"/>
          </a:xfrm>
          <a:prstGeom prst="rect">
            <a:avLst/>
          </a:prstGeom>
        </p:spPr>
        <p:txBody>
          <a:bodyPr wrap="square">
            <a:spAutoFit/>
          </a:bodyPr>
          <a:lstStyle/>
          <a:p>
            <a:pPr marL="514350" indent="-514350" algn="just"/>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9224" name="AutoShape 8" descr="UX UI letters with design elements. Vector illustr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1676400" y="1676400"/>
            <a:ext cx="5791200" cy="3600986"/>
          </a:xfrm>
          <a:prstGeom prst="rect">
            <a:avLst/>
          </a:prstGeom>
        </p:spPr>
        <p:txBody>
          <a:bodyPr wrap="square">
            <a:spAutoFit/>
          </a:bodyPr>
          <a:lstStyle/>
          <a:p>
            <a:pPr algn="just"/>
            <a:r>
              <a:rPr lang="en-US" sz="2800" dirty="0" smtClean="0"/>
              <a:t>We are a UI/UX design company that emotes and innovates user experience by incorporating research and user-centric innovations. Here, we experiment with the various synergies of form and function. It’s not a School for designers but a bridge to finding their way</a:t>
            </a:r>
            <a:r>
              <a:rPr lang="en-US" sz="3200" dirty="0" smtClean="0"/>
              <a:t>.</a:t>
            </a:r>
            <a:endParaRPr 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533400"/>
            <a:ext cx="4800600" cy="914400"/>
          </a:xfrm>
          <a:solidFill>
            <a:srgbClr val="00B050"/>
          </a:solidFill>
        </p:spPr>
        <p:txBody>
          <a:bodyPr>
            <a:normAutofit/>
          </a:bodyPr>
          <a:lstStyle/>
          <a:p>
            <a:pPr algn="ctr"/>
            <a:r>
              <a:rPr lang="en-US" sz="4400" u="sng" dirty="0" smtClean="0">
                <a:solidFill>
                  <a:srgbClr val="FFC000"/>
                </a:solidFill>
              </a:rPr>
              <a:t>APPLICATIONS</a:t>
            </a:r>
            <a:endParaRPr lang="en-US" sz="4400" u="sng" dirty="0">
              <a:solidFill>
                <a:srgbClr val="FFC000"/>
              </a:solidFill>
            </a:endParaRPr>
          </a:p>
        </p:txBody>
      </p:sp>
      <p:sp>
        <p:nvSpPr>
          <p:cNvPr id="3" name="Rectangle 2"/>
          <p:cNvSpPr/>
          <p:nvPr/>
        </p:nvSpPr>
        <p:spPr>
          <a:xfrm>
            <a:off x="1752600" y="1752600"/>
            <a:ext cx="5181600" cy="4031873"/>
          </a:xfrm>
          <a:prstGeom prst="rect">
            <a:avLst/>
          </a:prstGeom>
        </p:spPr>
        <p:txBody>
          <a:bodyPr wrap="square">
            <a:spAutoFit/>
          </a:bodyPr>
          <a:lstStyle/>
          <a:p>
            <a:pPr algn="just"/>
            <a:r>
              <a:rPr lang="en-US" sz="3200" dirty="0" smtClean="0">
                <a:latin typeface="Times New Roman" pitchFamily="18" charset="0"/>
                <a:cs typeface="Times New Roman" pitchFamily="18" charset="0"/>
              </a:rPr>
              <a:t>Mobile app development services have seen an upward spurt as mobile devices and smart phones have become increasingly popular and important. They have completely transformed the way we do business today.</a:t>
            </a:r>
            <a:r>
              <a:rPr lang="en-US" sz="2800" dirty="0" smtClean="0">
                <a:latin typeface="Shonar Bangla" pitchFamily="34" charset="0"/>
                <a:cs typeface="Shonar Bangla" pitchFamily="34" charset="0"/>
              </a:rPr>
              <a:t> </a:t>
            </a:r>
            <a:endParaRPr lang="en-US" sz="2800" dirty="0">
              <a:latin typeface="Shonar Bangla" pitchFamily="34" charset="0"/>
              <a:cs typeface="Shonar Bangla" pitchFamily="34" charset="0"/>
            </a:endParaRPr>
          </a:p>
        </p:txBody>
      </p:sp>
      <p:pic>
        <p:nvPicPr>
          <p:cNvPr id="4" name="Picture 3" descr="cropped-Coax_Tech-removebg-preview-160x236.png"/>
          <p:cNvPicPr>
            <a:picLocks noChangeAspect="1"/>
          </p:cNvPicPr>
          <p:nvPr/>
        </p:nvPicPr>
        <p:blipFill>
          <a:blip r:embed="rId2" cstate="print"/>
          <a:stretch>
            <a:fillRect/>
          </a:stretch>
        </p:blipFill>
        <p:spPr>
          <a:xfrm>
            <a:off x="7800813" y="0"/>
            <a:ext cx="1343186" cy="1981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295400"/>
            <a:ext cx="6553200" cy="4373880"/>
          </a:xfrm>
        </p:spPr>
        <p:txBody>
          <a:bodyPr>
            <a:normAutofit/>
          </a:bodyPr>
          <a:lstStyle/>
          <a:p>
            <a:pPr algn="ctr"/>
            <a:r>
              <a:rPr lang="en-US" sz="7200" u="sng" dirty="0" smtClean="0">
                <a:solidFill>
                  <a:srgbClr val="FF0000"/>
                </a:solidFill>
                <a:effectLst>
                  <a:outerShdw blurRad="38100" dist="38100" dir="2700000" algn="tl">
                    <a:srgbClr val="000000">
                      <a:alpha val="43137"/>
                    </a:srgbClr>
                  </a:outerShdw>
                </a:effectLst>
              </a:rPr>
              <a:t>PROCESS</a:t>
            </a:r>
            <a:endParaRPr lang="en-US" sz="7200" u="sng" dirty="0">
              <a:solidFill>
                <a:srgbClr val="FF0000"/>
              </a:solidFill>
              <a:effectLst>
                <a:outerShdw blurRad="38100" dist="38100" dir="2700000" algn="tl">
                  <a:srgbClr val="000000">
                    <a:alpha val="43137"/>
                  </a:srgbClr>
                </a:outerShdw>
              </a:effectLst>
            </a:endParaRPr>
          </a:p>
        </p:txBody>
      </p:sp>
      <p:pic>
        <p:nvPicPr>
          <p:cNvPr id="3" name="Picture 2" descr="cropped-Coax_Tech-removebg-preview-160x236.png"/>
          <p:cNvPicPr>
            <a:picLocks noChangeAspect="1"/>
          </p:cNvPicPr>
          <p:nvPr/>
        </p:nvPicPr>
        <p:blipFill>
          <a:blip r:embed="rId2" cstate="print"/>
          <a:stretch>
            <a:fillRect/>
          </a:stretch>
        </p:blipFill>
        <p:spPr>
          <a:xfrm>
            <a:off x="7800814" y="1"/>
            <a:ext cx="1343186" cy="1981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09600"/>
            <a:ext cx="4267200" cy="807720"/>
          </a:xfrm>
          <a:solidFill>
            <a:srgbClr val="00B050"/>
          </a:solidFill>
        </p:spPr>
        <p:txBody>
          <a:bodyPr>
            <a:normAutofit/>
          </a:bodyPr>
          <a:lstStyle/>
          <a:p>
            <a:pPr algn="ctr"/>
            <a:r>
              <a:rPr lang="en-US" sz="4400" u="sng" dirty="0" smtClean="0">
                <a:solidFill>
                  <a:srgbClr val="7030A0"/>
                </a:solidFill>
              </a:rPr>
              <a:t>PLANNING</a:t>
            </a:r>
            <a:endParaRPr lang="en-US" sz="4400" u="sng" dirty="0">
              <a:solidFill>
                <a:srgbClr val="7030A0"/>
              </a:solidFill>
            </a:endParaRPr>
          </a:p>
        </p:txBody>
      </p:sp>
      <p:sp>
        <p:nvSpPr>
          <p:cNvPr id="3" name="Rectangle 2"/>
          <p:cNvSpPr/>
          <p:nvPr/>
        </p:nvSpPr>
        <p:spPr>
          <a:xfrm>
            <a:off x="1828800" y="1981200"/>
            <a:ext cx="4953000" cy="4401205"/>
          </a:xfrm>
          <a:prstGeom prst="rect">
            <a:avLst/>
          </a:prstGeom>
        </p:spPr>
        <p:txBody>
          <a:bodyPr wrap="square">
            <a:spAutoFit/>
          </a:bodyPr>
          <a:lstStyle/>
          <a:p>
            <a:pPr algn="just"/>
            <a:r>
              <a:rPr lang="en-US" sz="2800" b="1" dirty="0" smtClean="0">
                <a:latin typeface="Times New Roman" pitchFamily="18" charset="0"/>
                <a:cs typeface="Times New Roman" pitchFamily="18" charset="0"/>
              </a:rPr>
              <a:t>Planning</a:t>
            </a:r>
            <a:r>
              <a:rPr lang="en-US" sz="2800" dirty="0" smtClean="0">
                <a:latin typeface="Times New Roman" pitchFamily="18" charset="0"/>
                <a:cs typeface="Times New Roman" pitchFamily="18" charset="0"/>
              </a:rPr>
              <a:t> is the process of choosing among competing opportunities for communication so that you can set overall goals for a web. You’ll need to define your web’s intended audience, formulate a statement of your web’s purpose, and objective, and gather and maintain domain information to support your web.</a:t>
            </a:r>
            <a:endParaRPr lang="en-US" sz="2800" dirty="0">
              <a:latin typeface="Times New Roman" pitchFamily="18" charset="0"/>
              <a:cs typeface="Times New Roman" pitchFamily="18" charset="0"/>
            </a:endParaRPr>
          </a:p>
        </p:txBody>
      </p:sp>
      <p:pic>
        <p:nvPicPr>
          <p:cNvPr id="4" name="Picture 3" descr="cropped-Coax_Tech-removebg-preview-160x236.png"/>
          <p:cNvPicPr>
            <a:picLocks noChangeAspect="1"/>
          </p:cNvPicPr>
          <p:nvPr/>
        </p:nvPicPr>
        <p:blipFill>
          <a:blip r:embed="rId2" cstate="print"/>
          <a:stretch>
            <a:fillRect/>
          </a:stretch>
        </p:blipFill>
        <p:spPr>
          <a:xfrm>
            <a:off x="7800814" y="0"/>
            <a:ext cx="1343186" cy="1981200"/>
          </a:xfrm>
          <a:prstGeom prst="rect">
            <a:avLst/>
          </a:prstGeom>
        </p:spPr>
      </p:pic>
      <p:pic>
        <p:nvPicPr>
          <p:cNvPr id="17410" name="Picture 2" descr="Planning Images and Stock Photos. 600,010 Planning photography and royalty  free pictures available to download from thousands of stock photo providers."/>
          <p:cNvPicPr>
            <a:picLocks noChangeAspect="1" noChangeArrowheads="1"/>
          </p:cNvPicPr>
          <p:nvPr/>
        </p:nvPicPr>
        <p:blipFill>
          <a:blip r:embed="rId3" cstate="print"/>
          <a:srcRect/>
          <a:stretch>
            <a:fillRect/>
          </a:stretch>
        </p:blipFill>
        <p:spPr bwMode="auto">
          <a:xfrm>
            <a:off x="7324725" y="4343400"/>
            <a:ext cx="1819275" cy="25146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685800"/>
            <a:ext cx="4572000" cy="731520"/>
          </a:xfrm>
          <a:solidFill>
            <a:schemeClr val="tx2"/>
          </a:solidFill>
        </p:spPr>
        <p:txBody>
          <a:bodyPr>
            <a:noAutofit/>
          </a:bodyPr>
          <a:lstStyle/>
          <a:p>
            <a:pPr algn="ctr"/>
            <a:r>
              <a:rPr lang="en-US" sz="4400" u="sng" dirty="0" smtClean="0">
                <a:solidFill>
                  <a:srgbClr val="FF0000"/>
                </a:solidFill>
              </a:rPr>
              <a:t>DESIGNING</a:t>
            </a:r>
            <a:endParaRPr lang="en-US" sz="4400" u="sng" dirty="0">
              <a:solidFill>
                <a:srgbClr val="FF0000"/>
              </a:solidFill>
            </a:endParaRPr>
          </a:p>
        </p:txBody>
      </p:sp>
      <p:sp>
        <p:nvSpPr>
          <p:cNvPr id="3" name="Rectangle 2"/>
          <p:cNvSpPr/>
          <p:nvPr/>
        </p:nvSpPr>
        <p:spPr>
          <a:xfrm>
            <a:off x="1371600" y="1600200"/>
            <a:ext cx="5181600" cy="4477405"/>
          </a:xfrm>
          <a:prstGeom prst="rect">
            <a:avLst/>
          </a:prstGeom>
        </p:spPr>
        <p:txBody>
          <a:bodyPr wrap="square">
            <a:spAutoFit/>
          </a:bodyPr>
          <a:lstStyle/>
          <a:p>
            <a:pPr algn="just" fontAlgn="base"/>
            <a:r>
              <a:rPr lang="en-US" sz="2800" dirty="0" smtClean="0">
                <a:latin typeface="Times New Roman" pitchFamily="18" charset="0"/>
                <a:cs typeface="Times New Roman" pitchFamily="18" charset="0"/>
              </a:rPr>
              <a:t>Creating a design brief is an important step in any web development project. It can help clarify the project’s goals and ensure that all stakeholders are on the same page. Well-written design concepts can also help reduce confusion and ensure that the final product meets customer expectations.</a:t>
            </a:r>
          </a:p>
        </p:txBody>
      </p:sp>
      <p:pic>
        <p:nvPicPr>
          <p:cNvPr id="4" name="Picture 3" descr="cropped-Coax_Tech-removebg-preview-160x236.png"/>
          <p:cNvPicPr>
            <a:picLocks noChangeAspect="1"/>
          </p:cNvPicPr>
          <p:nvPr/>
        </p:nvPicPr>
        <p:blipFill>
          <a:blip r:embed="rId2" cstate="print"/>
          <a:stretch>
            <a:fillRect/>
          </a:stretch>
        </p:blipFill>
        <p:spPr>
          <a:xfrm>
            <a:off x="7800814" y="0"/>
            <a:ext cx="1343186" cy="1981200"/>
          </a:xfrm>
          <a:prstGeom prst="rect">
            <a:avLst/>
          </a:prstGeom>
        </p:spPr>
      </p:pic>
      <p:sp>
        <p:nvSpPr>
          <p:cNvPr id="16386" name="AutoShape 2" descr="1,043,000+ Design Pict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1,043,000+ Design Pict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390" name="Picture 6" descr="DesiGn - Home | Facebook"/>
          <p:cNvPicPr>
            <a:picLocks noChangeAspect="1" noChangeArrowheads="1"/>
          </p:cNvPicPr>
          <p:nvPr/>
        </p:nvPicPr>
        <p:blipFill>
          <a:blip r:embed="rId3" cstate="print"/>
          <a:srcRect/>
          <a:stretch>
            <a:fillRect/>
          </a:stretch>
        </p:blipFill>
        <p:spPr bwMode="auto">
          <a:xfrm>
            <a:off x="6324601" y="5821678"/>
            <a:ext cx="2819400" cy="1036321"/>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724400" cy="838200"/>
          </a:xfrm>
          <a:solidFill>
            <a:schemeClr val="accent2">
              <a:lumMod val="75000"/>
            </a:schemeClr>
          </a:solidFill>
        </p:spPr>
        <p:txBody>
          <a:bodyPr/>
          <a:lstStyle/>
          <a:p>
            <a:pPr algn="ctr"/>
            <a:r>
              <a:rPr lang="en-US" sz="4400" u="sng" dirty="0" smtClean="0"/>
              <a:t>DEVELOPING</a:t>
            </a:r>
            <a:endParaRPr lang="en-US" sz="4400" u="sng" dirty="0"/>
          </a:p>
        </p:txBody>
      </p:sp>
      <p:sp>
        <p:nvSpPr>
          <p:cNvPr id="3" name="Rectangle 2"/>
          <p:cNvSpPr/>
          <p:nvPr/>
        </p:nvSpPr>
        <p:spPr>
          <a:xfrm>
            <a:off x="1600200" y="1828800"/>
            <a:ext cx="4572000" cy="3539430"/>
          </a:xfrm>
          <a:prstGeom prst="rect">
            <a:avLst/>
          </a:prstGeom>
        </p:spPr>
        <p:txBody>
          <a:bodyPr>
            <a:spAutoFit/>
          </a:bodyPr>
          <a:lstStyle/>
          <a:p>
            <a:pPr algn="just"/>
            <a:r>
              <a:rPr lang="en-US" sz="2800" dirty="0" smtClean="0">
                <a:latin typeface="Times New Roman" pitchFamily="18" charset="0"/>
                <a:cs typeface="Times New Roman" pitchFamily="18" charset="0"/>
              </a:rPr>
              <a:t>Yes, we know. There are so many different programs and options to choose from, and it can be hard to know which one is best for your needs. You should consider a few things when choosing a web design toolset.</a:t>
            </a:r>
            <a:endParaRPr lang="en-US" sz="2800" dirty="0">
              <a:latin typeface="Times New Roman" pitchFamily="18" charset="0"/>
              <a:cs typeface="Times New Roman" pitchFamily="18" charset="0"/>
            </a:endParaRPr>
          </a:p>
        </p:txBody>
      </p:sp>
      <p:pic>
        <p:nvPicPr>
          <p:cNvPr id="4" name="Picture 3" descr="cropped-Coax_Tech-removebg-preview-160x236.png"/>
          <p:cNvPicPr>
            <a:picLocks noChangeAspect="1"/>
          </p:cNvPicPr>
          <p:nvPr/>
        </p:nvPicPr>
        <p:blipFill>
          <a:blip r:embed="rId2" cstate="print"/>
          <a:stretch>
            <a:fillRect/>
          </a:stretch>
        </p:blipFill>
        <p:spPr>
          <a:xfrm>
            <a:off x="7800813" y="0"/>
            <a:ext cx="1343186" cy="1981200"/>
          </a:xfrm>
          <a:prstGeom prst="rect">
            <a:avLst/>
          </a:prstGeom>
        </p:spPr>
      </p:pic>
      <p:sp>
        <p:nvSpPr>
          <p:cNvPr id="15362" name="AutoShape 2" descr="Development Graph Stock Photo | Royalty-Free | Free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4" name="Picture 4" descr="Development – Free Creative Commons Images from Picserver"/>
          <p:cNvPicPr>
            <a:picLocks noChangeAspect="1" noChangeArrowheads="1"/>
          </p:cNvPicPr>
          <p:nvPr/>
        </p:nvPicPr>
        <p:blipFill>
          <a:blip r:embed="rId3" cstate="print"/>
          <a:srcRect/>
          <a:stretch>
            <a:fillRect/>
          </a:stretch>
        </p:blipFill>
        <p:spPr bwMode="auto">
          <a:xfrm>
            <a:off x="7057916" y="5486400"/>
            <a:ext cx="2086084" cy="13716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ropped-Coax_Tech-removebg-preview-160x236.png"/>
          <p:cNvPicPr>
            <a:picLocks noChangeAspect="1"/>
          </p:cNvPicPr>
          <p:nvPr/>
        </p:nvPicPr>
        <p:blipFill>
          <a:blip r:embed="rId3" cstate="print"/>
          <a:stretch>
            <a:fillRect/>
          </a:stretch>
        </p:blipFill>
        <p:spPr>
          <a:xfrm>
            <a:off x="7800813" y="0"/>
            <a:ext cx="1343186" cy="1981200"/>
          </a:xfrm>
          <a:prstGeom prst="rect">
            <a:avLst/>
          </a:prstGeom>
        </p:spPr>
      </p:pic>
      <p:sp>
        <p:nvSpPr>
          <p:cNvPr id="6" name="Rectangle 5"/>
          <p:cNvSpPr/>
          <p:nvPr/>
        </p:nvSpPr>
        <p:spPr>
          <a:xfrm>
            <a:off x="1524000" y="2133600"/>
            <a:ext cx="5334000" cy="4031873"/>
          </a:xfrm>
          <a:prstGeom prst="rect">
            <a:avLst/>
          </a:prstGeom>
        </p:spPr>
        <p:txBody>
          <a:bodyPr wrap="square">
            <a:spAutoFit/>
          </a:bodyPr>
          <a:lstStyle/>
          <a:p>
            <a:pPr algn="just"/>
            <a:r>
              <a:rPr lang="en-US" sz="3200" dirty="0" smtClean="0">
                <a:latin typeface="Times New Roman" pitchFamily="18" charset="0"/>
                <a:cs typeface="Times New Roman" pitchFamily="18" charset="0"/>
              </a:rPr>
              <a:t>Achieve greater brand </a:t>
            </a:r>
            <a:r>
              <a:rPr lang="en-US" sz="2800" dirty="0" smtClean="0">
                <a:latin typeface="Times New Roman" pitchFamily="18" charset="0"/>
                <a:cs typeface="Times New Roman" pitchFamily="18" charset="0"/>
              </a:rPr>
              <a:t>engagement</a:t>
            </a:r>
            <a:r>
              <a:rPr lang="en-US" sz="3200" dirty="0" smtClean="0">
                <a:latin typeface="Times New Roman" pitchFamily="18" charset="0"/>
                <a:cs typeface="Times New Roman" pitchFamily="18" charset="0"/>
              </a:rPr>
              <a:t> with engaging and intuitive web designs that are mobile responsive. Generate higher conversions across desktop, tablet and mobile devices with engaging and user-friendly designs.</a:t>
            </a:r>
            <a:endParaRPr lang="en-US" sz="3200" dirty="0">
              <a:latin typeface="Times New Roman" pitchFamily="18" charset="0"/>
              <a:cs typeface="Times New Roman" pitchFamily="18" charset="0"/>
            </a:endParaRPr>
          </a:p>
        </p:txBody>
      </p:sp>
      <p:sp>
        <p:nvSpPr>
          <p:cNvPr id="7" name="Title 6"/>
          <p:cNvSpPr>
            <a:spLocks noGrp="1"/>
          </p:cNvSpPr>
          <p:nvPr>
            <p:ph type="title"/>
          </p:nvPr>
        </p:nvSpPr>
        <p:spPr>
          <a:xfrm>
            <a:off x="1447800" y="457200"/>
            <a:ext cx="5562600" cy="1295400"/>
          </a:xfrm>
          <a:solidFill>
            <a:srgbClr val="FFFF00"/>
          </a:solidFill>
        </p:spPr>
        <p:txBody>
          <a:bodyPr>
            <a:normAutofit fontScale="90000"/>
          </a:bodyPr>
          <a:lstStyle/>
          <a:p>
            <a:pPr algn="ctr">
              <a:buFont typeface="Arial" pitchFamily="34" charset="0"/>
              <a:buChar char="•"/>
            </a:pPr>
            <a:r>
              <a:rPr lang="en-US" sz="4400" u="sng" dirty="0" smtClean="0">
                <a:solidFill>
                  <a:srgbClr val="FF0000"/>
                </a:solidFill>
              </a:rPr>
              <a:t>RESPONSIVE WEB DESIGN</a:t>
            </a:r>
            <a:endParaRPr lang="en-US" sz="4400" u="sng"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5715000" cy="1371600"/>
          </a:xfrm>
          <a:solidFill>
            <a:schemeClr val="accent5">
              <a:lumMod val="60000"/>
              <a:lumOff val="40000"/>
            </a:schemeClr>
          </a:solidFill>
        </p:spPr>
        <p:txBody>
          <a:bodyPr>
            <a:noAutofit/>
          </a:bodyPr>
          <a:lstStyle/>
          <a:p>
            <a:pPr algn="ctr">
              <a:buFont typeface="Arial" pitchFamily="34" charset="0"/>
              <a:buChar char="•"/>
            </a:pPr>
            <a:r>
              <a:rPr lang="en-US" sz="4400" u="sng" dirty="0" smtClean="0"/>
              <a:t>CORPORATE WEB DESIGN</a:t>
            </a:r>
            <a:endParaRPr lang="en-US" sz="4400" u="sng" dirty="0"/>
          </a:p>
        </p:txBody>
      </p:sp>
      <p:sp>
        <p:nvSpPr>
          <p:cNvPr id="3" name="Rectangle 2"/>
          <p:cNvSpPr/>
          <p:nvPr/>
        </p:nvSpPr>
        <p:spPr>
          <a:xfrm>
            <a:off x="1676400" y="2057400"/>
            <a:ext cx="5181600" cy="2308324"/>
          </a:xfrm>
          <a:prstGeom prst="rect">
            <a:avLst/>
          </a:prstGeom>
        </p:spPr>
        <p:txBody>
          <a:bodyPr wrap="square">
            <a:spAutoFit/>
          </a:bodyPr>
          <a:lstStyle/>
          <a:p>
            <a:pPr algn="just"/>
            <a:r>
              <a:rPr lang="en-US" sz="2800" dirty="0" smtClean="0">
                <a:latin typeface="Times New Roman" pitchFamily="18" charset="0"/>
                <a:cs typeface="Times New Roman" pitchFamily="18" charset="0"/>
              </a:rPr>
              <a:t>Let our Digital Strategists and Web </a:t>
            </a:r>
            <a:r>
              <a:rPr lang="en-US" sz="3200" dirty="0" smtClean="0">
                <a:latin typeface="Times New Roman" pitchFamily="18" charset="0"/>
                <a:cs typeface="Times New Roman" pitchFamily="18" charset="0"/>
              </a:rPr>
              <a:t>Designers</a:t>
            </a:r>
            <a:r>
              <a:rPr lang="en-US" sz="2800" dirty="0" smtClean="0">
                <a:latin typeface="Times New Roman" pitchFamily="18" charset="0"/>
                <a:cs typeface="Times New Roman" pitchFamily="18" charset="0"/>
              </a:rPr>
              <a:t> devise a functional and appealing website that increases user engagement and accentuate your brand image.</a:t>
            </a:r>
            <a:endParaRPr lang="en-US" sz="2800" dirty="0">
              <a:latin typeface="Times New Roman" pitchFamily="18" charset="0"/>
              <a:cs typeface="Times New Roman" pitchFamily="18" charset="0"/>
            </a:endParaRPr>
          </a:p>
        </p:txBody>
      </p:sp>
      <p:pic>
        <p:nvPicPr>
          <p:cNvPr id="4" name="Picture 3" descr="cropped-Coax_Tech-removebg-preview-160x236.png"/>
          <p:cNvPicPr>
            <a:picLocks noChangeAspect="1"/>
          </p:cNvPicPr>
          <p:nvPr/>
        </p:nvPicPr>
        <p:blipFill>
          <a:blip r:embed="rId2" cstate="print"/>
          <a:stretch>
            <a:fillRect/>
          </a:stretch>
        </p:blipFill>
        <p:spPr>
          <a:xfrm>
            <a:off x="7800814" y="-1"/>
            <a:ext cx="1343186" cy="19812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ropped-Coax_Tech-removebg-preview-160x236.png"/>
          <p:cNvPicPr>
            <a:picLocks noChangeAspect="1"/>
          </p:cNvPicPr>
          <p:nvPr/>
        </p:nvPicPr>
        <p:blipFill>
          <a:blip r:embed="rId2" cstate="print"/>
          <a:stretch>
            <a:fillRect/>
          </a:stretch>
        </p:blipFill>
        <p:spPr>
          <a:xfrm>
            <a:off x="3429000" y="1371600"/>
            <a:ext cx="2971800" cy="32766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6096000" cy="1219200"/>
          </a:xfrm>
          <a:solidFill>
            <a:srgbClr val="002060"/>
          </a:solidFill>
        </p:spPr>
        <p:txBody>
          <a:bodyPr>
            <a:normAutofit fontScale="90000"/>
          </a:bodyPr>
          <a:lstStyle/>
          <a:p>
            <a:pPr algn="ctr">
              <a:buFont typeface="Arial" pitchFamily="34" charset="0"/>
              <a:buChar char="•"/>
            </a:pPr>
            <a:r>
              <a:rPr lang="en-US" sz="4400" dirty="0" smtClean="0">
                <a:solidFill>
                  <a:schemeClr val="accent4"/>
                </a:solidFill>
              </a:rPr>
              <a:t>CUSTOMISED WEB DESIGN</a:t>
            </a:r>
            <a:endParaRPr lang="en-US" sz="4400" dirty="0">
              <a:solidFill>
                <a:schemeClr val="accent4"/>
              </a:solidFill>
            </a:endParaRPr>
          </a:p>
        </p:txBody>
      </p:sp>
      <p:pic>
        <p:nvPicPr>
          <p:cNvPr id="3" name="Picture 2" descr="cropped-Coax_Tech-removebg-preview-160x236.png"/>
          <p:cNvPicPr>
            <a:picLocks noChangeAspect="1"/>
          </p:cNvPicPr>
          <p:nvPr/>
        </p:nvPicPr>
        <p:blipFill>
          <a:blip r:embed="rId2" cstate="print"/>
          <a:stretch>
            <a:fillRect/>
          </a:stretch>
        </p:blipFill>
        <p:spPr>
          <a:xfrm>
            <a:off x="7800814" y="0"/>
            <a:ext cx="1343186" cy="1981200"/>
          </a:xfrm>
          <a:prstGeom prst="rect">
            <a:avLst/>
          </a:prstGeom>
        </p:spPr>
      </p:pic>
      <p:sp>
        <p:nvSpPr>
          <p:cNvPr id="4" name="Rectangle 3"/>
          <p:cNvSpPr/>
          <p:nvPr/>
        </p:nvSpPr>
        <p:spPr>
          <a:xfrm>
            <a:off x="1828800" y="1752600"/>
            <a:ext cx="5029200" cy="3539430"/>
          </a:xfrm>
          <a:prstGeom prst="rect">
            <a:avLst/>
          </a:prstGeom>
        </p:spPr>
        <p:txBody>
          <a:bodyPr wrap="square">
            <a:spAutoFit/>
          </a:bodyPr>
          <a:lstStyle/>
          <a:p>
            <a:pPr algn="just"/>
            <a:r>
              <a:rPr lang="en-US" sz="3200" dirty="0" smtClean="0">
                <a:latin typeface="Times New Roman" pitchFamily="18" charset="0"/>
                <a:cs typeface="Times New Roman" pitchFamily="18" charset="0"/>
              </a:rPr>
              <a:t>We </a:t>
            </a:r>
            <a:r>
              <a:rPr lang="en-US" sz="3200" dirty="0" err="1" smtClean="0">
                <a:latin typeface="Times New Roman" pitchFamily="18" charset="0"/>
                <a:cs typeface="Times New Roman" pitchFamily="18" charset="0"/>
              </a:rPr>
              <a:t>conceptualise</a:t>
            </a:r>
            <a:r>
              <a:rPr lang="en-US" sz="3200" dirty="0" smtClean="0">
                <a:latin typeface="Times New Roman" pitchFamily="18" charset="0"/>
                <a:cs typeface="Times New Roman" pitchFamily="18" charset="0"/>
              </a:rPr>
              <a:t> and create bespoke websites to tailor to the needs of your company and your audiences – improving the efficacy and probability of a desired action on your website.</a:t>
            </a:r>
            <a:endParaRPr lang="en-US" sz="32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6477000" cy="2057400"/>
          </a:xfrm>
          <a:solidFill>
            <a:schemeClr val="bg2"/>
          </a:solidFill>
        </p:spPr>
        <p:txBody>
          <a:bodyPr>
            <a:noAutofit/>
          </a:bodyPr>
          <a:lstStyle/>
          <a:p>
            <a:pPr algn="ctr">
              <a:buFont typeface="Arial" pitchFamily="34" charset="0"/>
              <a:buChar char="•"/>
            </a:pPr>
            <a:r>
              <a:rPr lang="en-US" sz="4400" u="sng" dirty="0" smtClean="0"/>
              <a:t>CONTENT</a:t>
            </a:r>
            <a:r>
              <a:rPr lang="en-US" sz="4400" dirty="0" smtClean="0"/>
              <a:t> </a:t>
            </a:r>
            <a:r>
              <a:rPr lang="en-US" sz="4400" u="sng" dirty="0" smtClean="0"/>
              <a:t>MANAGEMENT</a:t>
            </a:r>
            <a:r>
              <a:rPr lang="en-US" sz="4400" dirty="0" smtClean="0"/>
              <a:t> </a:t>
            </a:r>
            <a:r>
              <a:rPr lang="en-US" sz="4400" u="sng" dirty="0" smtClean="0"/>
              <a:t>SYSTEM</a:t>
            </a:r>
            <a:endParaRPr lang="en-US" sz="4400" u="sng" dirty="0"/>
          </a:p>
        </p:txBody>
      </p:sp>
      <p:pic>
        <p:nvPicPr>
          <p:cNvPr id="3" name="Picture 2" descr="cropped-Coax_Tech-removebg-preview-160x236.png"/>
          <p:cNvPicPr>
            <a:picLocks noChangeAspect="1"/>
          </p:cNvPicPr>
          <p:nvPr/>
        </p:nvPicPr>
        <p:blipFill>
          <a:blip r:embed="rId2" cstate="print"/>
          <a:stretch>
            <a:fillRect/>
          </a:stretch>
        </p:blipFill>
        <p:spPr>
          <a:xfrm>
            <a:off x="7800814" y="0"/>
            <a:ext cx="1343186" cy="1981200"/>
          </a:xfrm>
          <a:prstGeom prst="rect">
            <a:avLst/>
          </a:prstGeom>
        </p:spPr>
      </p:pic>
      <p:sp>
        <p:nvSpPr>
          <p:cNvPr id="4" name="Rectangle 3"/>
          <p:cNvSpPr/>
          <p:nvPr/>
        </p:nvSpPr>
        <p:spPr>
          <a:xfrm>
            <a:off x="1828800" y="3581400"/>
            <a:ext cx="5410200" cy="1569660"/>
          </a:xfrm>
          <a:prstGeom prst="rect">
            <a:avLst/>
          </a:prstGeom>
        </p:spPr>
        <p:txBody>
          <a:bodyPr wrap="square">
            <a:spAutoFit/>
          </a:bodyPr>
          <a:lstStyle/>
          <a:p>
            <a:pPr algn="just"/>
            <a:r>
              <a:rPr lang="en-US" sz="3200" dirty="0" smtClean="0">
                <a:latin typeface="Times New Roman" pitchFamily="18" charset="0"/>
                <a:cs typeface="Times New Roman" pitchFamily="18" charset="0"/>
              </a:rPr>
              <a:t>Enjoy the convenience of a hassle-free CMS that is made for everyone.</a:t>
            </a:r>
            <a:endParaRPr lang="en-US" sz="32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5791200" cy="1447800"/>
          </a:xfrm>
          <a:solidFill>
            <a:srgbClr val="7030A0"/>
          </a:solidFill>
        </p:spPr>
        <p:txBody>
          <a:bodyPr>
            <a:noAutofit/>
          </a:bodyPr>
          <a:lstStyle/>
          <a:p>
            <a:pPr marL="742950" indent="-742950" algn="ctr">
              <a:buFont typeface="Arial" pitchFamily="34" charset="0"/>
              <a:buChar char="•"/>
            </a:pPr>
            <a:r>
              <a:rPr lang="en-US" sz="4400" u="sng" dirty="0" smtClean="0">
                <a:solidFill>
                  <a:srgbClr val="FF0000"/>
                </a:solidFill>
              </a:rPr>
              <a:t>DIGITAL MARKETING</a:t>
            </a:r>
            <a:endParaRPr lang="en-US" sz="4400" u="sng" dirty="0">
              <a:solidFill>
                <a:srgbClr val="FF0000"/>
              </a:solidFill>
            </a:endParaRPr>
          </a:p>
        </p:txBody>
      </p:sp>
      <p:pic>
        <p:nvPicPr>
          <p:cNvPr id="3" name="Picture 2" descr="cropped-Coax_Tech-removebg-preview-160x236.png"/>
          <p:cNvPicPr>
            <a:picLocks noChangeAspect="1"/>
          </p:cNvPicPr>
          <p:nvPr/>
        </p:nvPicPr>
        <p:blipFill>
          <a:blip r:embed="rId2" cstate="print"/>
          <a:stretch>
            <a:fillRect/>
          </a:stretch>
        </p:blipFill>
        <p:spPr>
          <a:xfrm>
            <a:off x="7800814" y="0"/>
            <a:ext cx="1343186" cy="1981200"/>
          </a:xfrm>
          <a:prstGeom prst="rect">
            <a:avLst/>
          </a:prstGeom>
        </p:spPr>
      </p:pic>
      <p:sp>
        <p:nvSpPr>
          <p:cNvPr id="4" name="Rectangle 3"/>
          <p:cNvSpPr/>
          <p:nvPr/>
        </p:nvSpPr>
        <p:spPr>
          <a:xfrm>
            <a:off x="1600200" y="1981200"/>
            <a:ext cx="5715000" cy="4832092"/>
          </a:xfrm>
          <a:prstGeom prst="rect">
            <a:avLst/>
          </a:prstGeom>
        </p:spPr>
        <p:txBody>
          <a:bodyPr wrap="square">
            <a:spAutoFit/>
          </a:bodyPr>
          <a:lstStyle/>
          <a:p>
            <a:r>
              <a:rPr lang="en-US" sz="2800" dirty="0" smtClean="0">
                <a:latin typeface="Sakkal Majalla" pitchFamily="2" charset="-78"/>
                <a:cs typeface="Sakkal Majalla" pitchFamily="2" charset="-78"/>
              </a:rPr>
              <a:t> </a:t>
            </a:r>
          </a:p>
          <a:p>
            <a:pPr algn="just" fontAlgn="base"/>
            <a:r>
              <a:rPr lang="en-US" sz="2800" dirty="0" smtClean="0">
                <a:latin typeface="Times New Roman" pitchFamily="18" charset="0"/>
                <a:cs typeface="Times New Roman" pitchFamily="18" charset="0"/>
              </a:rPr>
              <a:t>Driven by the need to amplify brand loyalty and increase conversions in this digital adage, we are adept in crafting 360° integrated-based approach campaigns. From Social Media Marketing to Search Engine </a:t>
            </a:r>
            <a:r>
              <a:rPr lang="en-US" sz="2800" dirty="0" err="1" smtClean="0">
                <a:latin typeface="Times New Roman" pitchFamily="18" charset="0"/>
                <a:cs typeface="Times New Roman" pitchFamily="18" charset="0"/>
              </a:rPr>
              <a:t>Optimisation</a:t>
            </a:r>
            <a:r>
              <a:rPr lang="en-US" sz="2800" dirty="0" smtClean="0">
                <a:latin typeface="Times New Roman" pitchFamily="18" charset="0"/>
                <a:cs typeface="Times New Roman" pitchFamily="18" charset="0"/>
              </a:rPr>
              <a:t>, you can count on us to deliver turnkey digital marketing solutions with result-driven interactions and social engagements.</a:t>
            </a:r>
            <a:endParaRPr lang="en-US" sz="28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5486400" cy="1341120"/>
          </a:xfrm>
          <a:solidFill>
            <a:schemeClr val="tx1">
              <a:lumMod val="95000"/>
              <a:lumOff val="5000"/>
            </a:schemeClr>
          </a:solidFill>
        </p:spPr>
        <p:txBody>
          <a:bodyPr>
            <a:noAutofit/>
          </a:bodyPr>
          <a:lstStyle/>
          <a:p>
            <a:pPr algn="ctr">
              <a:buFont typeface="Arial" pitchFamily="34" charset="0"/>
              <a:buChar char="•"/>
            </a:pPr>
            <a:r>
              <a:rPr lang="en-US" sz="4400" u="sng" dirty="0" smtClean="0">
                <a:solidFill>
                  <a:srgbClr val="FF0000"/>
                </a:solidFill>
              </a:rPr>
              <a:t>DIGITAL COPY WRITING</a:t>
            </a:r>
            <a:endParaRPr lang="en-US" sz="4400" u="sng" dirty="0">
              <a:solidFill>
                <a:srgbClr val="FF0000"/>
              </a:solidFill>
            </a:endParaRPr>
          </a:p>
        </p:txBody>
      </p:sp>
      <p:pic>
        <p:nvPicPr>
          <p:cNvPr id="3" name="Picture 2" descr="cropped-Coax_Tech-removebg-preview-160x236.png"/>
          <p:cNvPicPr>
            <a:picLocks noChangeAspect="1"/>
          </p:cNvPicPr>
          <p:nvPr/>
        </p:nvPicPr>
        <p:blipFill>
          <a:blip r:embed="rId2" cstate="print"/>
          <a:stretch>
            <a:fillRect/>
          </a:stretch>
        </p:blipFill>
        <p:spPr>
          <a:xfrm>
            <a:off x="7800814" y="0"/>
            <a:ext cx="1343186" cy="1981200"/>
          </a:xfrm>
          <a:prstGeom prst="rect">
            <a:avLst/>
          </a:prstGeom>
        </p:spPr>
      </p:pic>
      <p:sp>
        <p:nvSpPr>
          <p:cNvPr id="4" name="Rectangle 3"/>
          <p:cNvSpPr/>
          <p:nvPr/>
        </p:nvSpPr>
        <p:spPr>
          <a:xfrm>
            <a:off x="1752600" y="2286000"/>
            <a:ext cx="5181600" cy="4524315"/>
          </a:xfrm>
          <a:prstGeom prst="rect">
            <a:avLst/>
          </a:prstGeom>
        </p:spPr>
        <p:txBody>
          <a:bodyPr wrap="square">
            <a:spAutoFit/>
          </a:bodyPr>
          <a:lstStyle/>
          <a:p>
            <a:pPr algn="just"/>
            <a:r>
              <a:rPr lang="en-US" sz="3200" dirty="0" smtClean="0">
                <a:latin typeface="Times New Roman" pitchFamily="18" charset="0"/>
                <a:cs typeface="Times New Roman" pitchFamily="18" charset="0"/>
              </a:rPr>
              <a:t>When writing copies, we believe less is more. A good web interface excites curiosity and get audiences intrigued. But a good copy accentuates that excitement, draws them in further and converts them on the website or the </a:t>
            </a:r>
            <a:r>
              <a:rPr lang="en-US" sz="3200" dirty="0" err="1" smtClean="0">
                <a:latin typeface="Times New Roman" pitchFamily="18" charset="0"/>
                <a:cs typeface="Times New Roman" pitchFamily="18" charset="0"/>
              </a:rPr>
              <a:t>ad.</a:t>
            </a:r>
            <a:r>
              <a:rPr lang="en-US" sz="3200" dirty="0" smtClean="0">
                <a:latin typeface="Times New Roman" pitchFamily="18" charset="0"/>
                <a:cs typeface="Times New Roman" pitchFamily="18" charset="0"/>
              </a:rPr>
              <a:t> Are you an F&amp;B business owner?</a:t>
            </a:r>
            <a:endParaRPr lang="en-US" sz="32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81000"/>
            <a:ext cx="5803392" cy="1036320"/>
          </a:xfrm>
          <a:solidFill>
            <a:srgbClr val="FF0000"/>
          </a:solidFill>
        </p:spPr>
        <p:txBody>
          <a:bodyPr/>
          <a:lstStyle/>
          <a:p>
            <a:r>
              <a:rPr lang="en-US" u="sng" dirty="0" smtClean="0">
                <a:solidFill>
                  <a:srgbClr val="00B0F0"/>
                </a:solidFill>
              </a:rPr>
              <a:t>HUMAN RESOURCE</a:t>
            </a:r>
            <a:endParaRPr lang="en-US" u="sng" dirty="0">
              <a:solidFill>
                <a:srgbClr val="00B0F0"/>
              </a:solidFill>
            </a:endParaRPr>
          </a:p>
        </p:txBody>
      </p:sp>
      <p:pic>
        <p:nvPicPr>
          <p:cNvPr id="3" name="Picture 2" descr="cropped-Coax_Tech-removebg-preview-160x236.png"/>
          <p:cNvPicPr>
            <a:picLocks noChangeAspect="1"/>
          </p:cNvPicPr>
          <p:nvPr/>
        </p:nvPicPr>
        <p:blipFill>
          <a:blip r:embed="rId2" cstate="print"/>
          <a:stretch>
            <a:fillRect/>
          </a:stretch>
        </p:blipFill>
        <p:spPr>
          <a:xfrm>
            <a:off x="7800813" y="1"/>
            <a:ext cx="1343185" cy="1981199"/>
          </a:xfrm>
          <a:prstGeom prst="rect">
            <a:avLst/>
          </a:prstGeom>
        </p:spPr>
      </p:pic>
      <p:sp>
        <p:nvSpPr>
          <p:cNvPr id="4" name="Rectangle 3"/>
          <p:cNvSpPr/>
          <p:nvPr/>
        </p:nvSpPr>
        <p:spPr>
          <a:xfrm>
            <a:off x="2133600" y="1676400"/>
            <a:ext cx="4572000" cy="4031873"/>
          </a:xfrm>
          <a:prstGeom prst="rect">
            <a:avLst/>
          </a:prstGeom>
        </p:spPr>
        <p:txBody>
          <a:bodyPr>
            <a:spAutoFit/>
          </a:bodyPr>
          <a:lstStyle/>
          <a:p>
            <a:pPr algn="just"/>
            <a:r>
              <a:rPr lang="en-US" sz="2800" dirty="0" smtClean="0">
                <a:latin typeface="Times New Roman" pitchFamily="18" charset="0"/>
                <a:cs typeface="Times New Roman" pitchFamily="18" charset="0"/>
              </a:rPr>
              <a:t>In simplest terms, the HR        (</a:t>
            </a:r>
            <a:r>
              <a:rPr lang="en-US" sz="2800" dirty="0" err="1" smtClean="0">
                <a:latin typeface="Times New Roman" pitchFamily="18" charset="0"/>
                <a:cs typeface="Times New Roman" pitchFamily="18" charset="0"/>
              </a:rPr>
              <a:t>HumanResources</a:t>
            </a:r>
            <a:r>
              <a:rPr lang="en-US" sz="28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department</a:t>
            </a:r>
            <a:r>
              <a:rPr lang="en-US" sz="2800" dirty="0" smtClean="0">
                <a:latin typeface="Times New Roman" pitchFamily="18" charset="0"/>
                <a:cs typeface="Times New Roman" pitchFamily="18" charset="0"/>
              </a:rPr>
              <a:t> is a group who is responsible for managing the </a:t>
            </a:r>
            <a:r>
              <a:rPr lang="en-US" sz="2800" dirty="0" smtClean="0">
                <a:solidFill>
                  <a:schemeClr val="accent1">
                    <a:lumMod val="50000"/>
                  </a:schemeClr>
                </a:solidFill>
                <a:latin typeface="Times New Roman" pitchFamily="18" charset="0"/>
                <a:cs typeface="Times New Roman" pitchFamily="18" charset="0"/>
                <a:hlinkClick r:id="rId3"/>
              </a:rPr>
              <a:t>employee life cycle</a:t>
            </a:r>
            <a:r>
              <a:rPr lang="en-US" sz="2800" dirty="0" smtClean="0">
                <a:latin typeface="Times New Roman" pitchFamily="18" charset="0"/>
                <a:cs typeface="Times New Roman" pitchFamily="18" charset="0"/>
              </a:rPr>
              <a:t> (i.e., recruiting, hiring, </a:t>
            </a:r>
            <a:r>
              <a:rPr lang="en-US" sz="2800" dirty="0" err="1" smtClean="0">
                <a:latin typeface="Times New Roman" pitchFamily="18" charset="0"/>
                <a:cs typeface="Times New Roman" pitchFamily="18" charset="0"/>
              </a:rPr>
              <a:t>onboarding</a:t>
            </a:r>
            <a:r>
              <a:rPr lang="en-US" sz="2800" dirty="0" smtClean="0">
                <a:latin typeface="Times New Roman" pitchFamily="18" charset="0"/>
                <a:cs typeface="Times New Roman" pitchFamily="18" charset="0"/>
              </a:rPr>
              <a:t>, training, and firing employees) and administering employee benefits</a:t>
            </a:r>
            <a:r>
              <a:rPr lang="en-US" sz="2800" dirty="0" smtClean="0">
                <a:latin typeface="Shonar Bangla" pitchFamily="34" charset="0"/>
                <a:cs typeface="Shonar Bangla" pitchFamily="34" charset="0"/>
              </a:rPr>
              <a:t>.</a:t>
            </a:r>
            <a:endParaRPr lang="en-US" sz="2800" dirty="0">
              <a:latin typeface="Shonar Bangla" pitchFamily="34" charset="0"/>
              <a:cs typeface="Shonar Bangla"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57200"/>
            <a:ext cx="5334000" cy="1752600"/>
          </a:xfrm>
          <a:solidFill>
            <a:srgbClr val="92D050"/>
          </a:solidFill>
        </p:spPr>
        <p:txBody>
          <a:bodyPr>
            <a:normAutofit fontScale="90000"/>
          </a:bodyPr>
          <a:lstStyle/>
          <a:p>
            <a:pPr algn="ctr"/>
            <a:r>
              <a:rPr lang="en-US" b="1" u="sng" dirty="0" smtClean="0"/>
              <a:t>BUILDING THE BEST HR DEPARTMENT</a:t>
            </a:r>
            <a:r>
              <a:rPr lang="en-US" b="1" dirty="0" smtClean="0"/>
              <a:t/>
            </a:r>
            <a:br>
              <a:rPr lang="en-US" b="1" dirty="0" smtClean="0"/>
            </a:br>
            <a:endParaRPr lang="en-US" dirty="0"/>
          </a:p>
        </p:txBody>
      </p:sp>
      <p:pic>
        <p:nvPicPr>
          <p:cNvPr id="3" name="Picture 2" descr="cropped-Coax_Tech-removebg-preview-160x236.png"/>
          <p:cNvPicPr>
            <a:picLocks noChangeAspect="1"/>
          </p:cNvPicPr>
          <p:nvPr/>
        </p:nvPicPr>
        <p:blipFill>
          <a:blip r:embed="rId2" cstate="print"/>
          <a:stretch>
            <a:fillRect/>
          </a:stretch>
        </p:blipFill>
        <p:spPr>
          <a:xfrm>
            <a:off x="7800813" y="1"/>
            <a:ext cx="1343186" cy="1981200"/>
          </a:xfrm>
          <a:prstGeom prst="rect">
            <a:avLst/>
          </a:prstGeom>
        </p:spPr>
      </p:pic>
      <p:sp>
        <p:nvSpPr>
          <p:cNvPr id="6" name="Rectangle 5"/>
          <p:cNvSpPr/>
          <p:nvPr/>
        </p:nvSpPr>
        <p:spPr>
          <a:xfrm>
            <a:off x="1981200" y="2743200"/>
            <a:ext cx="4572000" cy="4031873"/>
          </a:xfrm>
          <a:prstGeom prst="rect">
            <a:avLst/>
          </a:prstGeom>
        </p:spPr>
        <p:txBody>
          <a:bodyPr wrap="square">
            <a:spAutoFit/>
          </a:bodyPr>
          <a:lstStyle/>
          <a:p>
            <a:pPr algn="just"/>
            <a:r>
              <a:rPr lang="en-US" sz="3200" dirty="0" smtClean="0">
                <a:latin typeface="Times New Roman" pitchFamily="18" charset="0"/>
                <a:cs typeface="Times New Roman" pitchFamily="18" charset="0"/>
              </a:rPr>
              <a:t>The human resources department heavily contributes to a company’s culture. If HR genuinely cares about the well-being of employees, the culture will be one of openness and growth</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5638800" cy="1066800"/>
          </a:xfrm>
          <a:solidFill>
            <a:srgbClr val="FFC000"/>
          </a:solidFill>
        </p:spPr>
        <p:txBody>
          <a:bodyPr/>
          <a:lstStyle/>
          <a:p>
            <a:pPr algn="ctr"/>
            <a:r>
              <a:rPr lang="en-US" u="sng" dirty="0" smtClean="0"/>
              <a:t>HR</a:t>
            </a:r>
            <a:endParaRPr lang="en-US" u="sng" dirty="0"/>
          </a:p>
        </p:txBody>
      </p:sp>
      <p:pic>
        <p:nvPicPr>
          <p:cNvPr id="3" name="Picture 2" descr="cropped-Coax_Tech-removebg-preview-160x236.png"/>
          <p:cNvPicPr>
            <a:picLocks noChangeAspect="1"/>
          </p:cNvPicPr>
          <p:nvPr/>
        </p:nvPicPr>
        <p:blipFill>
          <a:blip r:embed="rId3" cstate="print"/>
          <a:stretch>
            <a:fillRect/>
          </a:stretch>
        </p:blipFill>
        <p:spPr>
          <a:xfrm>
            <a:off x="7800814" y="0"/>
            <a:ext cx="1343186" cy="1981200"/>
          </a:xfrm>
          <a:prstGeom prst="rect">
            <a:avLst/>
          </a:prstGeom>
        </p:spPr>
      </p:pic>
      <p:sp>
        <p:nvSpPr>
          <p:cNvPr id="1026" name="AutoShape 2" descr="20 Roles of Human Resource Management - Career Clif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20 Roles of Human Resource Management - Career Clif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20 Roles of Human Resource Management - Career Clif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2" name="Picture 8" descr="HR Operations - Responsibilities and Goals"/>
          <p:cNvPicPr>
            <a:picLocks noChangeAspect="1" noChangeArrowheads="1"/>
          </p:cNvPicPr>
          <p:nvPr/>
        </p:nvPicPr>
        <p:blipFill>
          <a:blip r:embed="rId4" cstate="print"/>
          <a:srcRect/>
          <a:stretch>
            <a:fillRect/>
          </a:stretch>
        </p:blipFill>
        <p:spPr bwMode="auto">
          <a:xfrm>
            <a:off x="990601" y="2183708"/>
            <a:ext cx="7620000" cy="4674292"/>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Find out the top 10 HR challenges| Hr trainings | Soft skill training  Kerala Bangalore | Wisdom Springs Training Solutions"/>
          <p:cNvPicPr>
            <a:picLocks noChangeAspect="1" noChangeArrowheads="1"/>
          </p:cNvPicPr>
          <p:nvPr/>
        </p:nvPicPr>
        <p:blipFill>
          <a:blip r:embed="rId2" cstate="print"/>
          <a:srcRect/>
          <a:stretch>
            <a:fillRect/>
          </a:stretch>
        </p:blipFill>
        <p:spPr bwMode="auto">
          <a:xfrm>
            <a:off x="1066800" y="1259691"/>
            <a:ext cx="7696200" cy="5598309"/>
          </a:xfrm>
          <a:prstGeom prst="rect">
            <a:avLst/>
          </a:prstGeom>
          <a:noFill/>
        </p:spPr>
      </p:pic>
      <p:pic>
        <p:nvPicPr>
          <p:cNvPr id="3" name="Picture 2" descr="cropped-Coax_Tech-removebg-preview-160x236.png"/>
          <p:cNvPicPr>
            <a:picLocks noChangeAspect="1"/>
          </p:cNvPicPr>
          <p:nvPr/>
        </p:nvPicPr>
        <p:blipFill>
          <a:blip r:embed="rId3" cstate="print"/>
          <a:stretch>
            <a:fillRect/>
          </a:stretch>
        </p:blipFill>
        <p:spPr>
          <a:xfrm>
            <a:off x="7800814" y="-1"/>
            <a:ext cx="1343187" cy="198120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Thank You Clipart | Customize Color | PresenterMedia.com"/>
          <p:cNvPicPr>
            <a:picLocks noChangeAspect="1" noChangeArrowheads="1"/>
          </p:cNvPicPr>
          <p:nvPr/>
        </p:nvPicPr>
        <p:blipFill>
          <a:blip r:embed="rId2" cstate="print"/>
          <a:srcRect/>
          <a:stretch>
            <a:fillRect/>
          </a:stretch>
        </p:blipFill>
        <p:spPr bwMode="auto">
          <a:xfrm>
            <a:off x="1430134" y="1752600"/>
            <a:ext cx="7195239" cy="44196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0" y="304800"/>
            <a:ext cx="4419600" cy="1066800"/>
          </a:xfrm>
          <a:solidFill>
            <a:srgbClr val="00B0F0"/>
          </a:solidFill>
        </p:spPr>
        <p:txBody>
          <a:bodyPr>
            <a:normAutofit/>
          </a:bodyPr>
          <a:lstStyle/>
          <a:p>
            <a:pPr algn="ctr"/>
            <a:r>
              <a:rPr lang="en-US" sz="4400" dirty="0" smtClean="0"/>
              <a:t>ABOUT US </a:t>
            </a:r>
            <a:endParaRPr lang="en-US" sz="4400" dirty="0"/>
          </a:p>
        </p:txBody>
      </p:sp>
      <p:pic>
        <p:nvPicPr>
          <p:cNvPr id="4" name="Picture 3" descr="cropped-Coax_Tech-removebg-preview-160x236.png"/>
          <p:cNvPicPr>
            <a:picLocks noChangeAspect="1"/>
          </p:cNvPicPr>
          <p:nvPr/>
        </p:nvPicPr>
        <p:blipFill>
          <a:blip r:embed="rId2" cstate="print"/>
          <a:stretch>
            <a:fillRect/>
          </a:stretch>
        </p:blipFill>
        <p:spPr>
          <a:xfrm>
            <a:off x="7800814" y="1"/>
            <a:ext cx="1343186" cy="1981200"/>
          </a:xfrm>
          <a:prstGeom prst="rect">
            <a:avLst/>
          </a:prstGeom>
        </p:spPr>
      </p:pic>
      <p:sp>
        <p:nvSpPr>
          <p:cNvPr id="6" name="Rectangle 5"/>
          <p:cNvSpPr/>
          <p:nvPr/>
        </p:nvSpPr>
        <p:spPr>
          <a:xfrm>
            <a:off x="1676400" y="2133600"/>
            <a:ext cx="5562600" cy="3970318"/>
          </a:xfrm>
          <a:prstGeom prst="rect">
            <a:avLst/>
          </a:prstGeom>
        </p:spPr>
        <p:txBody>
          <a:bodyPr wrap="square">
            <a:spAutoFit/>
          </a:bodyPr>
          <a:lstStyle/>
          <a:p>
            <a:pPr algn="just"/>
            <a:r>
              <a:rPr lang="en-US" sz="2800" b="1" dirty="0" smtClean="0"/>
              <a:t>We are proud </a:t>
            </a:r>
            <a:r>
              <a:rPr lang="en-US" sz="2800" dirty="0" smtClean="0"/>
              <a:t>not only of our work, but our team. Every member brings expertise and a diverse skill set that is valued by our clients. These are the people that drive our client success.  We’re not limited nationally . Our services are as global as our people―meet the Socially Infused all-stars</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52600" y="533400"/>
            <a:ext cx="5867400" cy="1371600"/>
          </a:xfrm>
          <a:solidFill>
            <a:srgbClr val="FFFF00"/>
          </a:solidFill>
        </p:spPr>
        <p:txBody>
          <a:bodyPr>
            <a:noAutofit/>
          </a:bodyPr>
          <a:lstStyle/>
          <a:p>
            <a:pPr algn="ctr"/>
            <a:r>
              <a:rPr lang="en-US" sz="4400" dirty="0" smtClean="0">
                <a:cs typeface="Times New Roman" pitchFamily="18" charset="0"/>
              </a:rPr>
              <a:t>OUR SKILL MADE US DIFFERENCE </a:t>
            </a:r>
            <a:endParaRPr lang="en-US" sz="4400" dirty="0">
              <a:cs typeface="Times New Roman" pitchFamily="18" charset="0"/>
            </a:endParaRPr>
          </a:p>
        </p:txBody>
      </p:sp>
      <p:pic>
        <p:nvPicPr>
          <p:cNvPr id="4" name="Picture 3" descr="cropped-Coax_Tech-removebg-preview-160x236.png"/>
          <p:cNvPicPr>
            <a:picLocks noChangeAspect="1"/>
          </p:cNvPicPr>
          <p:nvPr/>
        </p:nvPicPr>
        <p:blipFill>
          <a:blip r:embed="rId2" cstate="print"/>
          <a:stretch>
            <a:fillRect/>
          </a:stretch>
        </p:blipFill>
        <p:spPr>
          <a:xfrm>
            <a:off x="7800814" y="0"/>
            <a:ext cx="1343186" cy="1981200"/>
          </a:xfrm>
          <a:prstGeom prst="rect">
            <a:avLst/>
          </a:prstGeom>
        </p:spPr>
      </p:pic>
      <p:sp>
        <p:nvSpPr>
          <p:cNvPr id="6" name="Rectangle 5"/>
          <p:cNvSpPr/>
          <p:nvPr/>
        </p:nvSpPr>
        <p:spPr>
          <a:xfrm>
            <a:off x="2133600" y="2209801"/>
            <a:ext cx="4876800" cy="4524315"/>
          </a:xfrm>
          <a:prstGeom prst="rect">
            <a:avLst/>
          </a:prstGeom>
        </p:spPr>
        <p:txBody>
          <a:bodyPr wrap="square">
            <a:spAutoFit/>
          </a:bodyPr>
          <a:lstStyle/>
          <a:p>
            <a:pPr algn="just"/>
            <a:r>
              <a:rPr lang="en-US" sz="3200" dirty="0" smtClean="0"/>
              <a:t>We offer high-end technology that makes it effortless for you to convince the world what’s unusual and unique about your company so that you attract and reach better traffic and meet there needs accordingly.</a:t>
            </a:r>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533400"/>
            <a:ext cx="4572000" cy="990600"/>
          </a:xfrm>
          <a:solidFill>
            <a:srgbClr val="FF0000"/>
          </a:solidFill>
        </p:spPr>
        <p:txBody>
          <a:bodyPr>
            <a:noAutofit/>
          </a:bodyPr>
          <a:lstStyle/>
          <a:p>
            <a:pPr algn="ctr"/>
            <a:r>
              <a:rPr lang="en-US" sz="4400" dirty="0" smtClean="0"/>
              <a:t>GET IN TOUCH</a:t>
            </a:r>
            <a:endParaRPr lang="en-US" sz="4400" dirty="0"/>
          </a:p>
        </p:txBody>
      </p:sp>
      <p:pic>
        <p:nvPicPr>
          <p:cNvPr id="3" name="Picture 2" descr="cropped-Coax_Tech-removebg-preview-160x236.png"/>
          <p:cNvPicPr>
            <a:picLocks noChangeAspect="1"/>
          </p:cNvPicPr>
          <p:nvPr/>
        </p:nvPicPr>
        <p:blipFill>
          <a:blip r:embed="rId2" cstate="print"/>
          <a:stretch>
            <a:fillRect/>
          </a:stretch>
        </p:blipFill>
        <p:spPr>
          <a:xfrm>
            <a:off x="7800815" y="0"/>
            <a:ext cx="1343185" cy="1981199"/>
          </a:xfrm>
          <a:prstGeom prst="rect">
            <a:avLst/>
          </a:prstGeom>
        </p:spPr>
      </p:pic>
      <p:sp>
        <p:nvSpPr>
          <p:cNvPr id="4" name="Rectangle 3"/>
          <p:cNvSpPr/>
          <p:nvPr/>
        </p:nvSpPr>
        <p:spPr>
          <a:xfrm>
            <a:off x="2209800" y="2514600"/>
            <a:ext cx="4572000" cy="3970318"/>
          </a:xfrm>
          <a:prstGeom prst="rect">
            <a:avLst/>
          </a:prstGeom>
        </p:spPr>
        <p:txBody>
          <a:bodyPr>
            <a:spAutoFit/>
          </a:bodyPr>
          <a:lstStyle/>
          <a:p>
            <a:pPr algn="just"/>
            <a:r>
              <a:rPr lang="en-US" sz="2800" dirty="0" smtClean="0"/>
              <a:t>Coax is Headquartered in India, with offices in </a:t>
            </a:r>
            <a:r>
              <a:rPr lang="en-US" sz="2800" dirty="0" err="1" smtClean="0"/>
              <a:t>Thrissur</a:t>
            </a:r>
            <a:r>
              <a:rPr lang="en-US" sz="2800" dirty="0" smtClean="0"/>
              <a:t> Kerala, Nehru Place New </a:t>
            </a:r>
            <a:r>
              <a:rPr lang="en-US" sz="2800" dirty="0" err="1" smtClean="0"/>
              <a:t>delhi</a:t>
            </a:r>
            <a:r>
              <a:rPr lang="en-US" sz="2800" dirty="0" smtClean="0"/>
              <a:t>. </a:t>
            </a:r>
            <a:r>
              <a:rPr lang="en-US" sz="2800" dirty="0" err="1" smtClean="0"/>
              <a:t>Bhageeratha</a:t>
            </a:r>
            <a:r>
              <a:rPr lang="en-US" sz="2800" dirty="0" smtClean="0"/>
              <a:t> Square, </a:t>
            </a:r>
            <a:r>
              <a:rPr lang="en-US" sz="2800" dirty="0" err="1" smtClean="0"/>
              <a:t>DewSpace</a:t>
            </a:r>
            <a:r>
              <a:rPr lang="en-US" sz="2800" dirty="0" smtClean="0"/>
              <a:t> Business Center, </a:t>
            </a:r>
            <a:r>
              <a:rPr lang="en-US" sz="2800" dirty="0" err="1" smtClean="0"/>
              <a:t>Kacheripady</a:t>
            </a:r>
            <a:r>
              <a:rPr lang="en-US" sz="2800" dirty="0" smtClean="0"/>
              <a:t>, </a:t>
            </a:r>
            <a:r>
              <a:rPr lang="en-US" sz="2800" dirty="0" err="1" smtClean="0"/>
              <a:t>Ernakulam</a:t>
            </a:r>
            <a:r>
              <a:rPr lang="en-US" sz="2800" dirty="0" smtClean="0"/>
              <a:t>, Kerala 682018. We’re on a mission to establish Coax in all states of India.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2362200"/>
            <a:ext cx="6400799" cy="523220"/>
          </a:xfrm>
          <a:prstGeom prst="rect">
            <a:avLst/>
          </a:prstGeom>
        </p:spPr>
        <p:txBody>
          <a:bodyPr wrap="square">
            <a:spAutoFit/>
          </a:bodyPr>
          <a:lstStyle/>
          <a:p>
            <a:pPr algn="ctr" fontAlgn="base">
              <a:buFont typeface="Arial" pitchFamily="34" charset="0"/>
              <a:buChar char="•"/>
            </a:pPr>
            <a:r>
              <a:rPr lang="en-US" sz="2800" dirty="0" smtClean="0"/>
              <a:t>Delivering best results every single time</a:t>
            </a:r>
            <a:endParaRPr lang="en-US" sz="2800" dirty="0"/>
          </a:p>
        </p:txBody>
      </p:sp>
      <p:sp>
        <p:nvSpPr>
          <p:cNvPr id="5" name="Rectangle 4"/>
          <p:cNvSpPr/>
          <p:nvPr/>
        </p:nvSpPr>
        <p:spPr>
          <a:xfrm>
            <a:off x="1447800" y="3124200"/>
            <a:ext cx="6019800" cy="523220"/>
          </a:xfrm>
          <a:prstGeom prst="rect">
            <a:avLst/>
          </a:prstGeom>
        </p:spPr>
        <p:txBody>
          <a:bodyPr wrap="square">
            <a:spAutoFit/>
          </a:bodyPr>
          <a:lstStyle/>
          <a:p>
            <a:pPr algn="ctr">
              <a:buFont typeface="Arial" pitchFamily="34" charset="0"/>
              <a:buChar char="•"/>
            </a:pPr>
            <a:r>
              <a:rPr lang="en-US" sz="2800" dirty="0" smtClean="0"/>
              <a:t>Consistently growing improvising</a:t>
            </a:r>
            <a:endParaRPr lang="en-US" sz="2800" dirty="0"/>
          </a:p>
        </p:txBody>
      </p:sp>
      <p:pic>
        <p:nvPicPr>
          <p:cNvPr id="7" name="Picture 6" descr="cropped-Coax_Tech-removebg-preview-160x236.png"/>
          <p:cNvPicPr>
            <a:picLocks noChangeAspect="1"/>
          </p:cNvPicPr>
          <p:nvPr/>
        </p:nvPicPr>
        <p:blipFill>
          <a:blip r:embed="rId2" cstate="print"/>
          <a:stretch>
            <a:fillRect/>
          </a:stretch>
        </p:blipFill>
        <p:spPr>
          <a:xfrm>
            <a:off x="7800814" y="1"/>
            <a:ext cx="1343186" cy="1981199"/>
          </a:xfrm>
          <a:prstGeom prst="rect">
            <a:avLst/>
          </a:prstGeom>
        </p:spPr>
      </p:pic>
      <p:sp>
        <p:nvSpPr>
          <p:cNvPr id="6" name="Title 5"/>
          <p:cNvSpPr>
            <a:spLocks noGrp="1"/>
          </p:cNvSpPr>
          <p:nvPr>
            <p:ph type="title"/>
          </p:nvPr>
        </p:nvSpPr>
        <p:spPr>
          <a:xfrm>
            <a:off x="1435608" y="381000"/>
            <a:ext cx="6108192" cy="1036320"/>
          </a:xfrm>
          <a:solidFill>
            <a:srgbClr val="92D050"/>
          </a:solidFill>
        </p:spPr>
        <p:txBody>
          <a:bodyPr/>
          <a:lstStyle/>
          <a:p>
            <a:pPr algn="ctr"/>
            <a:r>
              <a:rPr lang="en-US" u="sng" dirty="0" smtClean="0"/>
              <a:t>OUR COMMITMENT </a:t>
            </a:r>
            <a:endParaRPr lang="en-US" u="sng" dirty="0"/>
          </a:p>
        </p:txBody>
      </p:sp>
      <p:sp>
        <p:nvSpPr>
          <p:cNvPr id="12" name="Rectangle 11"/>
          <p:cNvSpPr/>
          <p:nvPr/>
        </p:nvSpPr>
        <p:spPr>
          <a:xfrm>
            <a:off x="1295400" y="3886200"/>
            <a:ext cx="6995884" cy="523220"/>
          </a:xfrm>
          <a:prstGeom prst="rect">
            <a:avLst/>
          </a:prstGeom>
        </p:spPr>
        <p:txBody>
          <a:bodyPr wrap="square">
            <a:spAutoFit/>
          </a:bodyPr>
          <a:lstStyle/>
          <a:p>
            <a:pPr algn="ctr">
              <a:buFont typeface="Arial" pitchFamily="34" charset="0"/>
              <a:buChar char="•"/>
            </a:pPr>
            <a:r>
              <a:rPr lang="en-US" sz="2800" dirty="0" smtClean="0"/>
              <a:t>Serve others and society over ourselves</a:t>
            </a:r>
            <a:endParaRPr lang="en-US" sz="2800" dirty="0"/>
          </a:p>
        </p:txBody>
      </p:sp>
      <p:sp>
        <p:nvSpPr>
          <p:cNvPr id="13" name="Rectangle 12"/>
          <p:cNvSpPr/>
          <p:nvPr/>
        </p:nvSpPr>
        <p:spPr>
          <a:xfrm>
            <a:off x="533400" y="4724400"/>
            <a:ext cx="7239000" cy="1077218"/>
          </a:xfrm>
          <a:prstGeom prst="rect">
            <a:avLst/>
          </a:prstGeom>
        </p:spPr>
        <p:txBody>
          <a:bodyPr wrap="square">
            <a:spAutoFit/>
          </a:bodyPr>
          <a:lstStyle/>
          <a:p>
            <a:pPr algn="ctr" fontAlgn="base">
              <a:buFont typeface="Arial" pitchFamily="34" charset="0"/>
              <a:buChar char="•"/>
            </a:pPr>
            <a:r>
              <a:rPr lang="en-US" sz="2800" dirty="0" smtClean="0"/>
              <a:t>Collaborative business models</a:t>
            </a:r>
          </a:p>
          <a:p>
            <a:r>
              <a:rPr lang="en-US" dirty="0" smtClean="0"/>
              <a:t/>
            </a:r>
            <a:br>
              <a:rPr lang="en-US" dirty="0" smtClean="0"/>
            </a:br>
            <a:endParaRPr lang="en-US" dirty="0"/>
          </a:p>
        </p:txBody>
      </p:sp>
      <p:sp>
        <p:nvSpPr>
          <p:cNvPr id="17" name="Rectangle 16"/>
          <p:cNvSpPr/>
          <p:nvPr/>
        </p:nvSpPr>
        <p:spPr>
          <a:xfrm>
            <a:off x="1905000" y="5486400"/>
            <a:ext cx="6477000" cy="523220"/>
          </a:xfrm>
          <a:prstGeom prst="rect">
            <a:avLst/>
          </a:prstGeom>
        </p:spPr>
        <p:txBody>
          <a:bodyPr wrap="square">
            <a:spAutoFit/>
          </a:bodyPr>
          <a:lstStyle/>
          <a:p>
            <a:pPr>
              <a:buFont typeface="Arial" pitchFamily="34" charset="0"/>
              <a:buChar char="•"/>
            </a:pPr>
            <a:r>
              <a:rPr lang="en-US" sz="2800" dirty="0" smtClean="0"/>
              <a:t> Clients</a:t>
            </a:r>
            <a:r>
              <a:rPr lang="en-US" sz="2800" dirty="0" smtClean="0"/>
              <a:t>’ interest first</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ropped-Coax_Tech-removebg-preview-160x236.png"/>
          <p:cNvPicPr>
            <a:picLocks noChangeAspect="1"/>
          </p:cNvPicPr>
          <p:nvPr/>
        </p:nvPicPr>
        <p:blipFill>
          <a:blip r:embed="rId2" cstate="print"/>
          <a:stretch>
            <a:fillRect/>
          </a:stretch>
        </p:blipFill>
        <p:spPr>
          <a:xfrm>
            <a:off x="7800813" y="0"/>
            <a:ext cx="1343186" cy="1981200"/>
          </a:xfrm>
          <a:prstGeom prst="rect">
            <a:avLst/>
          </a:prstGeom>
        </p:spPr>
      </p:pic>
      <p:sp>
        <p:nvSpPr>
          <p:cNvPr id="8" name="Rectangle 7"/>
          <p:cNvSpPr/>
          <p:nvPr/>
        </p:nvSpPr>
        <p:spPr>
          <a:xfrm>
            <a:off x="2328666" y="2438400"/>
            <a:ext cx="4835939" cy="1200329"/>
          </a:xfrm>
          <a:prstGeom prst="rect">
            <a:avLst/>
          </a:prstGeom>
          <a:noFill/>
        </p:spPr>
        <p:txBody>
          <a:bodyPr wrap="none" lIns="91440" tIns="45720" rIns="91440" bIns="45720">
            <a:spAutoFit/>
          </a:bodyPr>
          <a:lstStyle/>
          <a:p>
            <a:pPr algn="ctr"/>
            <a:r>
              <a:rPr lang="en-US" sz="7200" b="1" u="sng"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j-lt"/>
              </a:rPr>
              <a:t>services</a:t>
            </a:r>
            <a:endParaRPr lang="en-US" sz="7200" b="1" u="sng"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3200" y="457200"/>
            <a:ext cx="3200400" cy="914400"/>
          </a:xfrm>
          <a:solidFill>
            <a:schemeClr val="accent1"/>
          </a:solidFill>
        </p:spPr>
        <p:txBody>
          <a:bodyPr>
            <a:normAutofit/>
          </a:bodyPr>
          <a:lstStyle/>
          <a:p>
            <a:pPr algn="ctr"/>
            <a:r>
              <a:rPr lang="en-US" sz="4400" u="sng" dirty="0" smtClean="0"/>
              <a:t>BRANDING</a:t>
            </a:r>
            <a:endParaRPr lang="en-US" sz="4400" u="sng" dirty="0"/>
          </a:p>
        </p:txBody>
      </p:sp>
      <p:pic>
        <p:nvPicPr>
          <p:cNvPr id="5" name="Picture 4" descr="cropped-Coax_Tech-removebg-preview-160x236.png"/>
          <p:cNvPicPr>
            <a:picLocks noChangeAspect="1"/>
          </p:cNvPicPr>
          <p:nvPr/>
        </p:nvPicPr>
        <p:blipFill>
          <a:blip r:embed="rId2" cstate="print"/>
          <a:stretch>
            <a:fillRect/>
          </a:stretch>
        </p:blipFill>
        <p:spPr>
          <a:xfrm>
            <a:off x="7800814" y="1"/>
            <a:ext cx="1343186" cy="1981200"/>
          </a:xfrm>
          <a:prstGeom prst="rect">
            <a:avLst/>
          </a:prstGeom>
        </p:spPr>
      </p:pic>
      <p:pic>
        <p:nvPicPr>
          <p:cNvPr id="27650" name="Picture 2" descr="Branding banner web icon for business and digital marketing, Target, social media, story telling, awareness, customer service, quality and brand brand loyalty. Flat cartoon vector infographic. Branding banner web icon for business and digital marketing, Target, social media, story telling, awareness, customer service, quality and brand brand loyalty. Flat cartoon vector infographic. branding stock illustrations"/>
          <p:cNvPicPr>
            <a:picLocks noChangeAspect="1" noChangeArrowheads="1"/>
          </p:cNvPicPr>
          <p:nvPr/>
        </p:nvPicPr>
        <p:blipFill>
          <a:blip r:embed="rId3" cstate="print"/>
          <a:srcRect/>
          <a:stretch>
            <a:fillRect/>
          </a:stretch>
        </p:blipFill>
        <p:spPr bwMode="auto">
          <a:xfrm>
            <a:off x="4457700" y="5418417"/>
            <a:ext cx="4686300" cy="1439583"/>
          </a:xfrm>
          <a:prstGeom prst="rect">
            <a:avLst/>
          </a:prstGeom>
          <a:noFill/>
        </p:spPr>
      </p:pic>
      <p:sp>
        <p:nvSpPr>
          <p:cNvPr id="6" name="Content Placeholder 5"/>
          <p:cNvSpPr>
            <a:spLocks noGrp="1"/>
          </p:cNvSpPr>
          <p:nvPr>
            <p:ph idx="1"/>
          </p:nvPr>
        </p:nvSpPr>
        <p:spPr>
          <a:xfrm>
            <a:off x="1600200" y="2133600"/>
            <a:ext cx="7333488" cy="4114800"/>
          </a:xfrm>
        </p:spPr>
        <p:txBody>
          <a:bodyPr>
            <a:normAutofit/>
          </a:bodyPr>
          <a:lstStyle/>
          <a:p>
            <a:pPr algn="just"/>
            <a:r>
              <a:rPr lang="en-US" dirty="0" smtClean="0"/>
              <a:t>What matters is creating a brand that is effective. In order to do this we focus an equal amount of time to Brand Strategy as we do to Identity Design. Anyone can make a pretty looking logo. That’s like meeting a well dressed person, but what about their personality?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ropped-Coax_Tech-removebg-preview-160x236.png"/>
          <p:cNvPicPr>
            <a:picLocks noChangeAspect="1"/>
          </p:cNvPicPr>
          <p:nvPr/>
        </p:nvPicPr>
        <p:blipFill>
          <a:blip r:embed="rId2" cstate="print"/>
          <a:stretch>
            <a:fillRect/>
          </a:stretch>
        </p:blipFill>
        <p:spPr>
          <a:xfrm>
            <a:off x="7800814" y="0"/>
            <a:ext cx="1343186" cy="1981200"/>
          </a:xfrm>
          <a:prstGeom prst="rect">
            <a:avLst/>
          </a:prstGeom>
        </p:spPr>
      </p:pic>
      <p:sp>
        <p:nvSpPr>
          <p:cNvPr id="5" name="Title 4"/>
          <p:cNvSpPr>
            <a:spLocks noGrp="1"/>
          </p:cNvSpPr>
          <p:nvPr>
            <p:ph type="title"/>
          </p:nvPr>
        </p:nvSpPr>
        <p:spPr>
          <a:xfrm>
            <a:off x="1447800" y="457200"/>
            <a:ext cx="5486400" cy="960438"/>
          </a:xfrm>
          <a:solidFill>
            <a:srgbClr val="00B050"/>
          </a:solidFill>
        </p:spPr>
        <p:txBody>
          <a:bodyPr/>
          <a:lstStyle/>
          <a:p>
            <a:pPr algn="ctr"/>
            <a:r>
              <a:rPr lang="en-US" u="sng" dirty="0" smtClean="0"/>
              <a:t>ILLUSTRATIONS</a:t>
            </a:r>
            <a:endParaRPr lang="en-US" u="sng" dirty="0"/>
          </a:p>
        </p:txBody>
      </p:sp>
      <p:sp>
        <p:nvSpPr>
          <p:cNvPr id="6" name="Rectangle 5"/>
          <p:cNvSpPr/>
          <p:nvPr/>
        </p:nvSpPr>
        <p:spPr>
          <a:xfrm>
            <a:off x="1524000" y="2362200"/>
            <a:ext cx="6629400" cy="4031873"/>
          </a:xfrm>
          <a:prstGeom prst="rect">
            <a:avLst/>
          </a:prstGeom>
        </p:spPr>
        <p:txBody>
          <a:bodyPr wrap="square">
            <a:spAutoFit/>
          </a:bodyPr>
          <a:lstStyle/>
          <a:p>
            <a:pPr algn="just"/>
            <a:r>
              <a:rPr lang="en-US" sz="3200" dirty="0" smtClean="0"/>
              <a:t>Illustration that is carefully </a:t>
            </a:r>
            <a:r>
              <a:rPr lang="en-US" sz="3200" dirty="0" err="1" smtClean="0"/>
              <a:t>curated</a:t>
            </a:r>
            <a:r>
              <a:rPr lang="en-US" sz="3200" dirty="0" smtClean="0"/>
              <a:t> and executed can grab an audience’s attention and remain in the forefront of people’s minds and create conversations. With attention spans decreasing, the demand for eye-catching and engaging illustration and imagery rises. </a:t>
            </a:r>
            <a:endParaRPr lang="en-US"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1013</TotalTime>
  <Words>662</Words>
  <Application>Microsoft Office PowerPoint</Application>
  <PresentationFormat>On-screen Show (4:3)</PresentationFormat>
  <Paragraphs>55</Paragraphs>
  <Slides>28</Slides>
  <Notes>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Solstice</vt:lpstr>
      <vt:lpstr>Slide 1</vt:lpstr>
      <vt:lpstr>Slide 2</vt:lpstr>
      <vt:lpstr>ABOUT US </vt:lpstr>
      <vt:lpstr>OUR SKILL MADE US DIFFERENCE </vt:lpstr>
      <vt:lpstr>GET IN TOUCH</vt:lpstr>
      <vt:lpstr>OUR COMMITMENT </vt:lpstr>
      <vt:lpstr>Slide 7</vt:lpstr>
      <vt:lpstr>BRANDING</vt:lpstr>
      <vt:lpstr>ILLUSTRATIONS</vt:lpstr>
      <vt:lpstr>MARKETING</vt:lpstr>
      <vt:lpstr>SEO STRATEGY</vt:lpstr>
      <vt:lpstr>UI/UX</vt:lpstr>
      <vt:lpstr>APPLICATIONS</vt:lpstr>
      <vt:lpstr>PROCESS</vt:lpstr>
      <vt:lpstr>PLANNING</vt:lpstr>
      <vt:lpstr>DESIGNING</vt:lpstr>
      <vt:lpstr>DEVELOPING</vt:lpstr>
      <vt:lpstr>RESPONSIVE WEB DESIGN</vt:lpstr>
      <vt:lpstr>CORPORATE WEB DESIGN</vt:lpstr>
      <vt:lpstr>CUSTOMISED WEB DESIGN</vt:lpstr>
      <vt:lpstr>CONTENT MANAGEMENT SYSTEM</vt:lpstr>
      <vt:lpstr>DIGITAL MARKETING</vt:lpstr>
      <vt:lpstr>DIGITAL COPY WRITING</vt:lpstr>
      <vt:lpstr>HUMAN RESOURCE</vt:lpstr>
      <vt:lpstr>BUILDING THE BEST HR DEPARTMENT </vt:lpstr>
      <vt:lpstr>HR</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user</dc:creator>
  <cp:lastModifiedBy>user</cp:lastModifiedBy>
  <cp:revision>106</cp:revision>
  <dcterms:created xsi:type="dcterms:W3CDTF">2022-08-04T09:18:24Z</dcterms:created>
  <dcterms:modified xsi:type="dcterms:W3CDTF">2022-08-10T16:14:40Z</dcterms:modified>
</cp:coreProperties>
</file>