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6"/>
  </p:notesMasterIdLst>
  <p:sldIdLst>
    <p:sldId id="628" r:id="rId2"/>
    <p:sldId id="422" r:id="rId3"/>
    <p:sldId id="429" r:id="rId4"/>
    <p:sldId id="553" r:id="rId5"/>
    <p:sldId id="428" r:id="rId6"/>
    <p:sldId id="629" r:id="rId7"/>
    <p:sldId id="370" r:id="rId8"/>
    <p:sldId id="425" r:id="rId9"/>
    <p:sldId id="558" r:id="rId10"/>
    <p:sldId id="559" r:id="rId11"/>
    <p:sldId id="560" r:id="rId12"/>
    <p:sldId id="632" r:id="rId13"/>
    <p:sldId id="564" r:id="rId14"/>
    <p:sldId id="430" r:id="rId15"/>
    <p:sldId id="565" r:id="rId16"/>
    <p:sldId id="554" r:id="rId17"/>
    <p:sldId id="570" r:id="rId18"/>
    <p:sldId id="578" r:id="rId19"/>
    <p:sldId id="567" r:id="rId20"/>
    <p:sldId id="572" r:id="rId21"/>
    <p:sldId id="579" r:id="rId22"/>
    <p:sldId id="573" r:id="rId23"/>
    <p:sldId id="581" r:id="rId24"/>
    <p:sldId id="574" r:id="rId25"/>
    <p:sldId id="575" r:id="rId26"/>
    <p:sldId id="577" r:id="rId27"/>
    <p:sldId id="435" r:id="rId28"/>
    <p:sldId id="562" r:id="rId29"/>
    <p:sldId id="586" r:id="rId30"/>
    <p:sldId id="436" r:id="rId31"/>
    <p:sldId id="619" r:id="rId32"/>
    <p:sldId id="583" r:id="rId33"/>
    <p:sldId id="620" r:id="rId34"/>
    <p:sldId id="584" r:id="rId35"/>
    <p:sldId id="587" r:id="rId36"/>
    <p:sldId id="590" r:id="rId37"/>
    <p:sldId id="585" r:id="rId38"/>
    <p:sldId id="588" r:id="rId39"/>
    <p:sldId id="589" r:id="rId40"/>
    <p:sldId id="437" r:id="rId41"/>
    <p:sldId id="622" r:id="rId42"/>
    <p:sldId id="623" r:id="rId43"/>
    <p:sldId id="624" r:id="rId44"/>
    <p:sldId id="625" r:id="rId45"/>
    <p:sldId id="626" r:id="rId46"/>
    <p:sldId id="627" r:id="rId47"/>
    <p:sldId id="616" r:id="rId48"/>
    <p:sldId id="561" r:id="rId49"/>
    <p:sldId id="441" r:id="rId50"/>
    <p:sldId id="592" r:id="rId51"/>
    <p:sldId id="593" r:id="rId52"/>
    <p:sldId id="439" r:id="rId53"/>
    <p:sldId id="442" r:id="rId54"/>
    <p:sldId id="594" r:id="rId55"/>
    <p:sldId id="606" r:id="rId56"/>
    <p:sldId id="607" r:id="rId57"/>
    <p:sldId id="608" r:id="rId58"/>
    <p:sldId id="596" r:id="rId59"/>
    <p:sldId id="597" r:id="rId60"/>
    <p:sldId id="598" r:id="rId61"/>
    <p:sldId id="599" r:id="rId62"/>
    <p:sldId id="604" r:id="rId63"/>
    <p:sldId id="605" r:id="rId64"/>
    <p:sldId id="601" r:id="rId65"/>
    <p:sldId id="602" r:id="rId66"/>
    <p:sldId id="603" r:id="rId67"/>
    <p:sldId id="611" r:id="rId68"/>
    <p:sldId id="612" r:id="rId69"/>
    <p:sldId id="613" r:id="rId70"/>
    <p:sldId id="610" r:id="rId71"/>
    <p:sldId id="447" r:id="rId72"/>
    <p:sldId id="448" r:id="rId73"/>
    <p:sldId id="609" r:id="rId74"/>
    <p:sldId id="614" r:id="rId75"/>
    <p:sldId id="630" r:id="rId76"/>
    <p:sldId id="449" r:id="rId77"/>
    <p:sldId id="452" r:id="rId78"/>
    <p:sldId id="615" r:id="rId79"/>
    <p:sldId id="453" r:id="rId80"/>
    <p:sldId id="454" r:id="rId81"/>
    <p:sldId id="456" r:id="rId82"/>
    <p:sldId id="457" r:id="rId83"/>
    <p:sldId id="458" r:id="rId84"/>
    <p:sldId id="459" r:id="rId85"/>
    <p:sldId id="460" r:id="rId86"/>
    <p:sldId id="461" r:id="rId87"/>
    <p:sldId id="462" r:id="rId88"/>
    <p:sldId id="463" r:id="rId89"/>
    <p:sldId id="464" r:id="rId90"/>
    <p:sldId id="465" r:id="rId91"/>
    <p:sldId id="466" r:id="rId92"/>
    <p:sldId id="467" r:id="rId93"/>
    <p:sldId id="468" r:id="rId94"/>
    <p:sldId id="469" r:id="rId95"/>
    <p:sldId id="470" r:id="rId96"/>
    <p:sldId id="471" r:id="rId97"/>
    <p:sldId id="472" r:id="rId98"/>
    <p:sldId id="473" r:id="rId99"/>
    <p:sldId id="474" r:id="rId100"/>
    <p:sldId id="475" r:id="rId101"/>
    <p:sldId id="476" r:id="rId102"/>
    <p:sldId id="427" r:id="rId103"/>
    <p:sldId id="477" r:id="rId104"/>
    <p:sldId id="618" r:id="rId105"/>
  </p:sldIdLst>
  <p:sldSz cx="9144000" cy="6858000" type="screen4x3"/>
  <p:notesSz cx="6858000" cy="9144000"/>
  <p:embeddedFontLst>
    <p:embeddedFont>
      <p:font typeface="Cheltenhm BdItHd BT" panose="02040703050705090403" pitchFamily="18" charset="0"/>
      <p:regular r:id="rId107"/>
    </p:embeddedFont>
    <p:embeddedFont>
      <p:font typeface="Cheltenhm BdCn BT" panose="02040606050705020403" pitchFamily="18" charset="0"/>
      <p:regular r:id="rId108"/>
      <p:italic r:id="rId109"/>
    </p:embeddedFont>
    <p:embeddedFont>
      <p:font typeface="Cheltenhm BdHd BT" panose="02040703050705020403" pitchFamily="18" charset="0"/>
      <p:regular r:id="rId110"/>
    </p:embeddedFont>
    <p:embeddedFont>
      <p:font typeface="Cheltenhm XBdCn BT" panose="02040606050705020403" pitchFamily="18" charset="0"/>
      <p:regular r:id="rId111"/>
    </p:embeddedFont>
    <p:embeddedFont>
      <p:font typeface="Calibri" panose="020F0502020204030204" pitchFamily="34" charset="0"/>
      <p:regular r:id="rId112"/>
      <p:bold r:id="rId113"/>
      <p:italic r:id="rId114"/>
      <p:boldItalic r:id="rId11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CCFFCC"/>
    <a:srgbClr val="66FF33"/>
    <a:srgbClr val="FF6767"/>
    <a:srgbClr val="CC99FF"/>
    <a:srgbClr val="CC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18" autoAdjust="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5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6.fntdata"/><Relationship Id="rId16" Type="http://schemas.openxmlformats.org/officeDocument/2006/relationships/slide" Target="slides/slide15.xml"/><Relationship Id="rId107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font" Target="fonts/font4.fntdata"/><Relationship Id="rId115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font" Target="fonts/font7.fntdata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font" Target="fonts/font2.fntdata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14" Type="http://schemas.openxmlformats.org/officeDocument/2006/relationships/font" Target="fonts/font8.fntdata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3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99F01E7-EC69-4EA7-9004-F05C4BF9B773}" type="datetimeFigureOut">
              <a:rPr lang="en-US"/>
              <a:pPr>
                <a:defRPr/>
              </a:pPr>
              <a:t>2014-02-02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A86C81-4956-4459-8E44-C5C9E58F8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1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6197AF-74C5-4A38-9E57-9A3AF885AA66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879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6A26AF-82C6-4617-808C-CED4D03B19EE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062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E68CDB-4ABF-4A81-A3C2-39C0863D2744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23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EF1615-A1D5-4E29-BB5A-3EB98AE4A34E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1260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A5D83A-8354-4E12-8A95-42A3D8229EDD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0618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9DC93D-D9FD-490F-8B43-B4D125B78E23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2213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997C2D-4255-4C8A-8FCD-A02FDB437753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7817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E4B102-0039-473D-B851-344262AEF4F9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740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51C3CF-E832-4007-A099-997AECCD7EA3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709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F30D03-4FFC-4CF0-8074-D21D6E2B4478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904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496154-83DE-4882-B79A-EFF892801976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703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30DCD5-33AD-4315-807F-2BAB4E3C3F1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9797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6DD405-3EDB-4862-B83B-A33F98BDE441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1303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BBC33D-AFCE-4875-BE63-627A6AD0CC7E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403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862EB7-93C1-4EDC-8AC6-FCC057B5DC46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589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EF149F-4877-480C-BB11-C868F18B43C9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208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92DEE0-6939-4B0C-81A9-85D6E3C46921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223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04AD01-4CB7-4FE3-88F7-C459A081AA44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2073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D39813-9288-4EBE-A24A-BE355831AEA6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8250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6C212B-DD8C-4228-8479-6837E583B5BD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2478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56837F-D663-4C98-9250-FFBD7898A0F9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362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BE3E0B-36E2-4DC6-A128-333C4373FB53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634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82D50-DDFD-4419-9A79-745E539AC3B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438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F46047-AA5C-4F4F-A50A-03382C125153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579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86EE08-D7E2-4E61-A22F-11C04C1DFD43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2094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DC60E5-43BE-4F57-AD4D-B4C6A325DA1C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2887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005187-CC62-4DD2-A101-AAB09F3C5AD3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4248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BC6CFB-DB52-44E6-9703-1E1EF5B067A1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7003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CB6B6B2-C62C-492D-82B8-D31E143CAB1F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1445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0FA017-218A-40F2-A3FE-B46226F4235A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6634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80C3F5-99F3-4737-B832-EF1801B253EF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27556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166CDD-AB74-42B1-A855-891EC99B2C02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0286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5E8FC2-6153-4EEB-92D6-A619410488F5}" type="slidenum">
              <a:rPr lang="en-US" smtClean="0"/>
              <a:pPr/>
              <a:t>96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694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C30DE8-E97C-4A9A-953F-FA203BE2C09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7805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D5728B-321D-41CF-AF77-5500592F5CBF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9742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C09D48-771C-4E0F-A074-B089BA9AF02A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6315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2CA270-4C4B-482B-804D-B0C9250A7D03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2714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A0B9A4-26A0-484A-B22B-6A9ADCCC8B44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3945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20EDAA-C6B9-4C89-9FA7-0DFF1A9636ED}" type="slidenum">
              <a:rPr lang="en-US" smtClean="0"/>
              <a:pPr/>
              <a:t>104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035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C25338-3EDC-4073-B8C1-CCB61A857C8C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81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54E2C9-47CD-463B-B4EB-F559998366DB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45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F5016E-EF4E-469D-91A2-185BBD5AFD92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5174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C8B5E2-04BF-4E55-9E78-B9319C9CB19B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59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FA0C59-C90A-4E99-8255-6CFE3B2E164A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883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3657600"/>
            <a:ext cx="9144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>
                <a:solidFill>
                  <a:schemeClr val="bg1"/>
                </a:solidFill>
                <a:latin typeface="Cheltenhm XBdCn BT" pitchFamily="18" charset="0"/>
              </a:rPr>
              <a:t>And Then There </a:t>
            </a:r>
            <a:br>
              <a:rPr lang="en-US" sz="9600">
                <a:solidFill>
                  <a:schemeClr val="bg1"/>
                </a:solidFill>
                <a:latin typeface="Cheltenhm XBdCn BT" pitchFamily="18" charset="0"/>
              </a:rPr>
            </a:br>
            <a:r>
              <a:rPr lang="en-US" sz="9600">
                <a:solidFill>
                  <a:schemeClr val="bg1"/>
                </a:solidFill>
                <a:latin typeface="Cheltenhm XBdCn BT" pitchFamily="18" charset="0"/>
              </a:rPr>
              <a:t>Was JavaScript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627313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latin typeface="Cheltenhm BdCn BT" pitchFamily="18" charset="0"/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786826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3276600" y="4343400"/>
            <a:ext cx="2465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LiveScript</a:t>
            </a:r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00400" y="4495800"/>
            <a:ext cx="27432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3276600" y="4930775"/>
            <a:ext cx="2498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JavaScript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statement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try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} catch (</a:t>
            </a:r>
            <a:r>
              <a:rPr lang="en-US" sz="2600" b="1" smtClean="0">
                <a:solidFill>
                  <a:srgbClr val="FFFF99"/>
                </a:solidFill>
                <a:latin typeface="Courier New" pitchFamily="49" charset="0"/>
              </a:rPr>
              <a:t>e</a:t>
            </a:r>
            <a:r>
              <a:rPr lang="en-US" sz="2600" b="1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switch (</a:t>
            </a:r>
            <a:r>
              <a:rPr lang="en-US" sz="2600" b="1" smtClean="0">
                <a:solidFill>
                  <a:srgbClr val="FFFF99"/>
                </a:solidFill>
                <a:latin typeface="Courier New" pitchFamily="49" charset="0"/>
              </a:rPr>
              <a:t>e</a:t>
            </a:r>
            <a:r>
              <a:rPr lang="en-US" sz="2600" b="1" smtClean="0">
                <a:latin typeface="Courier New" pitchFamily="49" charset="0"/>
              </a:rPr>
              <a:t>.name)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case 'Error':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    ...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    break;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default: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    throw </a:t>
            </a:r>
            <a:r>
              <a:rPr lang="en-US" sz="2600" b="1" smtClean="0">
                <a:solidFill>
                  <a:srgbClr val="FFFF99"/>
                </a:solidFill>
                <a:latin typeface="Courier New" pitchFamily="49" charset="0"/>
              </a:rPr>
              <a:t>e</a:t>
            </a:r>
            <a:r>
              <a:rPr lang="en-US" sz="2600" b="1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6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 Statement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JavaScript implementation can produce these exception  names: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'Error'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'EvalError'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'RangeError'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'SyntaxError'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'TypeError'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'URIError'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time: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 III</a:t>
            </a:r>
          </a:p>
          <a:p>
            <a:pPr eaLnBrk="1" hangingPunct="1"/>
            <a:r>
              <a:rPr lang="en-US" smtClean="0"/>
              <a:t>Function the Ultimate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statement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Intended as a convenient short-hand</a:t>
            </a:r>
          </a:p>
          <a:p>
            <a:pPr eaLnBrk="1" hangingPunct="1"/>
            <a:r>
              <a:rPr lang="en-US" smtClean="0"/>
              <a:t>Ambiguous</a:t>
            </a:r>
          </a:p>
          <a:p>
            <a:pPr eaLnBrk="1" hangingPunct="1"/>
            <a:r>
              <a:rPr lang="en-US" smtClean="0"/>
              <a:t>Error-prone</a:t>
            </a:r>
          </a:p>
          <a:p>
            <a:pPr eaLnBrk="1" hangingPunct="1"/>
            <a:r>
              <a:rPr lang="en-US" smtClean="0"/>
              <a:t>Don't use it</a:t>
            </a:r>
          </a:p>
          <a:p>
            <a:pPr eaLnBrk="1" hangingPunct="1"/>
            <a:endParaRPr lang="en-US" smtClean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with (o) {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    foo = koda;</a:t>
            </a:r>
          </a:p>
          <a:p>
            <a:pPr eaLnBrk="1" hangingPunct="1">
              <a:buFontTx/>
              <a:buNone/>
            </a:pP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>
                <a:latin typeface="Courier New" pitchFamily="49" charset="0"/>
              </a:rPr>
              <a:t> o.foo = koda;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>
                <a:latin typeface="Courier New" pitchFamily="49" charset="0"/>
              </a:rPr>
              <a:t> o.foo = o.koda;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>
                <a:latin typeface="Courier New" pitchFamily="49" charset="0"/>
              </a:rPr>
              <a:t> foo = koda;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b="1" smtClean="0">
                <a:latin typeface="Courier New" pitchFamily="49" charset="0"/>
              </a:rPr>
              <a:t> foo = o.koda;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statement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276600"/>
            <a:ext cx="8839200" cy="3352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if ('foo' in o) 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o.foo</a:t>
            </a: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b="1" dirty="0" err="1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koda</a:t>
            </a: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' in foo ? </a:t>
            </a:r>
            <a:r>
              <a:rPr lang="en-US" b="1" dirty="0" err="1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o.koda</a:t>
            </a: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koda</a:t>
            </a: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  foo = '</a:t>
            </a:r>
            <a:r>
              <a:rPr lang="en-US" b="1" dirty="0" err="1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koda</a:t>
            </a: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' in foo ? </a:t>
            </a:r>
            <a:r>
              <a:rPr lang="en-US" b="1" dirty="0" err="1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o.koda</a:t>
            </a: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koda</a:t>
            </a: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FFABAB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with (o) {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    foo = </a:t>
            </a:r>
            <a:r>
              <a:rPr lang="en-US" b="1" dirty="0" err="1" smtClean="0">
                <a:solidFill>
                  <a:srgbClr val="CCFFCC"/>
                </a:solidFill>
                <a:latin typeface="Courier New" pitchFamily="49" charset="0"/>
              </a:rPr>
              <a:t>koda</a:t>
            </a: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CCFFCC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3276600" y="4343400"/>
            <a:ext cx="2465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LiveScript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00400" y="4495800"/>
            <a:ext cx="27432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3276600" y="4930775"/>
            <a:ext cx="2498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JavaScript</a:t>
            </a:r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3048000" y="5715000"/>
            <a:ext cx="2895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Cheltenhm BdHd BT" pitchFamily="18" charset="0"/>
              </a:rPr>
              <a:t>JScript</a:t>
            </a:r>
            <a:endParaRPr lang="en-US" sz="4000" dirty="0">
              <a:solidFill>
                <a:schemeClr val="bg1"/>
              </a:solidFill>
              <a:latin typeface="Cheltenhm BdHd BT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3276600" y="4343400"/>
            <a:ext cx="2465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LiveScript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00400" y="4495800"/>
            <a:ext cx="27432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3276600" y="4930775"/>
            <a:ext cx="2498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JavaScript</a:t>
            </a:r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3048000" y="5715000"/>
            <a:ext cx="3006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ECMAScript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76600" y="5181600"/>
            <a:ext cx="25908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987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ECMAScript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1999 Third Edition	ES3</a:t>
            </a:r>
          </a:p>
          <a:p>
            <a:r>
              <a:rPr lang="en-US" dirty="0" smtClean="0"/>
              <a:t>2009 Fifth Edition		ES5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Strict</a:t>
            </a:r>
          </a:p>
          <a:p>
            <a:r>
              <a:rPr lang="en-US" dirty="0" smtClean="0"/>
              <a:t>2014? Sixth Edition		ES6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Where do Bad Parts come from?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Legacy</a:t>
            </a:r>
          </a:p>
          <a:p>
            <a:pPr eaLnBrk="1" hangingPunct="1"/>
            <a:r>
              <a:rPr lang="en-US" smtClean="0"/>
              <a:t>Good Intentions</a:t>
            </a:r>
          </a:p>
          <a:p>
            <a:pPr eaLnBrk="1" hangingPunct="1"/>
            <a:r>
              <a:rPr lang="en-US" smtClean="0"/>
              <a:t>Haste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the most part, the bad parts can be avoided.</a:t>
            </a:r>
          </a:p>
          <a:p>
            <a:pPr eaLnBrk="1" hangingPunct="1"/>
            <a:r>
              <a:rPr lang="en-US" smtClean="0"/>
              <a:t>The problem with the bad parts isn’t that they are useless.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Objects</a:t>
            </a:r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object is a dynamic collection of properties.</a:t>
            </a:r>
            <a:br>
              <a:rPr lang="en-US" smtClean="0"/>
            </a:b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property has a key string that is unique within that object.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Get, set, and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get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object.name				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object[expression]			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set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object.name = value;		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object[expression] = value;</a:t>
            </a:r>
          </a:p>
          <a:p>
            <a:pPr lvl="1">
              <a:buFontTx/>
              <a:buNone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delete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delete object.name</a:t>
            </a:r>
          </a:p>
          <a:p>
            <a:pPr lvl="1">
              <a:buFontTx/>
              <a:buNone/>
              <a:defRPr/>
            </a:pPr>
            <a:r>
              <a:rPr lang="en-US" dirty="0" smtClean="0"/>
              <a:t>delete object[expression]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An expressive notation for creating objects.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bar};</a:t>
            </a:r>
          </a:p>
          <a:p>
            <a:pPr>
              <a:buFontTx/>
              <a:buNone/>
              <a:defRPr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my_object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Object.defineProperties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Object.prototype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 {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{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value: bar,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writeable: true,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enumerable: true, 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configurable: true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Classes v Prototypes</a:t>
            </a:r>
          </a:p>
        </p:txBody>
      </p:sp>
      <p:sp>
        <p:nvSpPr>
          <p:cNvPr id="1945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152775" y="685800"/>
            <a:ext cx="32337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The Big Bang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521075" y="5105400"/>
            <a:ext cx="2498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JavaScript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667000" y="2895600"/>
            <a:ext cx="4206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The Dawn of Man</a:t>
            </a: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flipH="1" flipV="1">
            <a:off x="4838700" y="1447800"/>
            <a:ext cx="0" cy="1447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Line 11"/>
          <p:cNvSpPr>
            <a:spLocks noChangeShapeType="1"/>
          </p:cNvSpPr>
          <p:nvPr/>
        </p:nvSpPr>
        <p:spPr bwMode="auto">
          <a:xfrm flipV="1">
            <a:off x="4838700" y="3657600"/>
            <a:ext cx="0" cy="1295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prototypes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an object that you like.</a:t>
            </a:r>
          </a:p>
          <a:p>
            <a:r>
              <a:rPr lang="en-US" smtClean="0"/>
              <a:t>Create new instances that inherit from that object.</a:t>
            </a:r>
          </a:p>
          <a:p>
            <a:r>
              <a:rPr lang="en-US" smtClean="0"/>
              <a:t>Customize the new objects.</a:t>
            </a:r>
          </a:p>
          <a:p>
            <a:endParaRPr lang="en-US" smtClean="0"/>
          </a:p>
          <a:p>
            <a:r>
              <a:rPr lang="en-US" smtClean="0"/>
              <a:t>Taxonomy and classification are not necessary.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Delegation</a:t>
            </a:r>
          </a:p>
        </p:txBody>
      </p:sp>
      <p:sp>
        <p:nvSpPr>
          <p:cNvPr id="21507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Differential Inheritance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JavaScript didn’t get it quite right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bump_count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(word) {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[word]) {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[word] += 1;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[word] = 1;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Accidental collisions: </a:t>
            </a:r>
            <a:br>
              <a:rPr lang="en-US" dirty="0" smtClean="0"/>
            </a:br>
            <a:r>
              <a:rPr lang="en-US" dirty="0" smtClean="0"/>
              <a:t>Fails when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word ===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'constructor'</a:t>
            </a:r>
            <a:endParaRPr lang="en-US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JavaScript didn’t get it quite right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bump_count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(word) 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[word] ===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'number') 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[word] += 1;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[word] = 1;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 smtClean="0"/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Functions inherited from a prototype are included in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/>
              <a:t> enumeration.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for (name in object) {</a:t>
            </a:r>
          </a:p>
          <a:p>
            <a:pPr>
              <a:buFontTx/>
              <a:buNone/>
              <a:defRPr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object.hasOwnProperty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(name) {</a:t>
            </a:r>
          </a:p>
          <a:p>
            <a:pPr>
              <a:buFontTx/>
              <a:buNone/>
              <a:defRPr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pPr>
              <a:buFontTx/>
              <a:buNone/>
              <a:defRPr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/>
              <a:t>This can fail if an object has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hasOwnProperty</a:t>
            </a:r>
            <a:r>
              <a:rPr lang="en-US" dirty="0" smtClean="0"/>
              <a:t> property.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Functions inherited from a prototype are included in the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000" dirty="0" smtClean="0">
                <a:cs typeface="Courier New" pitchFamily="49" charset="0"/>
              </a:rPr>
              <a:t>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3000" dirty="0" smtClean="0"/>
              <a:t> enumeration.</a:t>
            </a:r>
          </a:p>
          <a:p>
            <a:endParaRPr lang="en-US" sz="3000" dirty="0" smtClean="0"/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(name in object) {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Object.prototype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.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hasOwnProperty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.call(object, name)) {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        ...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Keys must be strings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Automatic type coercion.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and 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</a:t>
            </a:r>
          </a:p>
          <a:p>
            <a:pPr eaLnBrk="1" hangingPunct="1"/>
            <a:r>
              <a:rPr lang="en-US" smtClean="0"/>
              <a:t>Boolean</a:t>
            </a:r>
          </a:p>
          <a:p>
            <a:pPr eaLnBrk="1" hangingPunct="1"/>
            <a:r>
              <a:rPr lang="en-US" smtClean="0"/>
              <a:t>String</a:t>
            </a:r>
          </a:p>
          <a:p>
            <a:pPr eaLnBrk="1" hangingPunct="1"/>
            <a:r>
              <a:rPr lang="en-US" smtClean="0"/>
              <a:t>Array</a:t>
            </a:r>
          </a:p>
          <a:p>
            <a:pPr eaLnBrk="1" hangingPunct="1"/>
            <a:r>
              <a:rPr lang="en-US" smtClean="0"/>
              <a:t>Date</a:t>
            </a:r>
          </a:p>
          <a:p>
            <a:pPr eaLnBrk="1" hangingPunct="1"/>
            <a:r>
              <a:rPr lang="en-US" smtClean="0"/>
              <a:t>RegExp</a:t>
            </a:r>
          </a:p>
          <a:p>
            <a:pPr eaLnBrk="1" hangingPunct="1"/>
            <a:r>
              <a:rPr lang="en-US" smtClean="0"/>
              <a:t>Function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Number</a:t>
            </a:r>
          </a:p>
        </p:txBody>
      </p:sp>
      <p:sp>
        <p:nvSpPr>
          <p:cNvPr id="296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literals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.01024e4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1.024e+3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10.24E2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102.4E+1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1024.e0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1024.00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 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10240e-1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First Important Discovery of the 21</a:t>
            </a:r>
            <a:r>
              <a:rPr lang="en-US" baseline="30000" smtClean="0"/>
              <a:t>st</a:t>
            </a:r>
            <a:r>
              <a:rPr lang="en-US" smtClean="0"/>
              <a:t> Century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JavaScript has good parts.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Numbers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mtClean="0"/>
              <a:t>Only one number type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n-US" smtClean="0"/>
              <a:t>No integer types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mtClean="0"/>
              <a:t>64-bit floating point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smtClean="0"/>
              <a:t>IEEE-754 (aka “</a:t>
            </a:r>
            <a:r>
              <a:rPr lang="en-US" b="1" smtClean="0">
                <a:latin typeface="Courier New" pitchFamily="49" charset="0"/>
              </a:rPr>
              <a:t>Double</a:t>
            </a:r>
            <a:r>
              <a:rPr lang="en-US" smtClean="0"/>
              <a:t>”)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that we don’t have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int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a &gt; 0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b &gt; 0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 = a + b;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Possible results: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 &lt; a</a:t>
            </a: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c &lt; b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Associative Law does not hold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 + b) + c === a + (b + c)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Produces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for some values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Integers under 9007199254740992 </a:t>
            </a:r>
            <a:br>
              <a:rPr lang="en-US" dirty="0" smtClean="0"/>
            </a:br>
            <a:r>
              <a:rPr lang="en-US" dirty="0" smtClean="0"/>
              <a:t>(9 quadrillion) are ok.</a:t>
            </a:r>
          </a:p>
          <a:p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9007199254740992 === 9007199254740992 + 1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(a + 1) – 1 === a</a:t>
            </a:r>
          </a:p>
        </p:txBody>
      </p:sp>
      <p:sp>
        <p:nvSpPr>
          <p:cNvPr id="3481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Can be false.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Decimal fractions are approximate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= 0.10; 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 = 0.20; 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= 0.30;</a:t>
            </a:r>
          </a:p>
          <a:p>
            <a:pPr algn="ctr">
              <a:buFontTx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 + b) + c === a + (b + c)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algn="ctr"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+ b === c</a:t>
            </a:r>
          </a:p>
          <a:p>
            <a:pPr algn="ctr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methods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toExponential </a:t>
            </a:r>
          </a:p>
          <a:p>
            <a:r>
              <a:rPr lang="en-US" smtClean="0"/>
              <a:t>toFixed </a:t>
            </a:r>
          </a:p>
          <a:p>
            <a:r>
              <a:rPr lang="en-US" smtClean="0"/>
              <a:t>toLocaleString </a:t>
            </a:r>
          </a:p>
          <a:p>
            <a:r>
              <a:rPr lang="en-US" smtClean="0"/>
              <a:t>toPrecision </a:t>
            </a:r>
          </a:p>
          <a:p>
            <a:r>
              <a:rPr lang="en-US" smtClean="0"/>
              <a:t>toString </a:t>
            </a:r>
          </a:p>
          <a:p>
            <a:r>
              <a:rPr lang="en-US" smtClean="0"/>
              <a:t>valueOf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methods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Number.prototype.trunc</a:t>
            </a:r>
            <a:r>
              <a:rPr lang="en-US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Number.prototype.trunc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function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(number) {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number &gt;= 0 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?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(number)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Math.ceil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(number);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Numbers are first class objects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number can be stored in a variable.</a:t>
            </a:r>
          </a:p>
          <a:p>
            <a:r>
              <a:rPr lang="en-US" smtClean="0"/>
              <a:t>A number can be passed as a parameter.</a:t>
            </a:r>
          </a:p>
          <a:p>
            <a:r>
              <a:rPr lang="en-US" smtClean="0"/>
              <a:t>A number can be returned from a function.</a:t>
            </a:r>
          </a:p>
          <a:p>
            <a:r>
              <a:rPr lang="en-US" smtClean="0"/>
              <a:t>A number can be stored in an object.</a:t>
            </a:r>
          </a:p>
          <a:p>
            <a:endParaRPr lang="en-US" smtClean="0"/>
          </a:p>
          <a:p>
            <a:r>
              <a:rPr lang="en-US" smtClean="0"/>
              <a:t>A number can have methods.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object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acos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asin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atan </a:t>
            </a:r>
          </a:p>
          <a:p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atan2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ceil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ES" b="1" dirty="0" err="1" smtClean="0">
                <a:latin typeface="Courier New" pitchFamily="49" charset="0"/>
                <a:cs typeface="Courier New" pitchFamily="49" charset="0"/>
              </a:rPr>
              <a:t>floor</a:t>
            </a:r>
            <a:r>
              <a:rPr lang="es-E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9940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log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random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round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sin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tan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object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E 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LN10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LN2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LOG10E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LOG2E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PI 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SQRT1_2</a:t>
            </a:r>
          </a:p>
          <a:p>
            <a:r>
              <a:rPr lang="it-IT" b="1" dirty="0" smtClean="0">
                <a:latin typeface="Courier New" pitchFamily="49" charset="0"/>
                <a:cs typeface="Courier New" pitchFamily="49" charset="0"/>
              </a:rPr>
              <a:t>SQRT2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96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600200"/>
            <a:ext cx="53340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function log2(x) {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return Math.LOG2E *  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        Math.log(x); </a:t>
            </a:r>
          </a:p>
          <a:p>
            <a:pPr>
              <a:buFontTx/>
              <a:buNone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8" name="Picture 2" descr="http://magliery.com/MosaicLogo/Images/oldmo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1775"/>
            <a:ext cx="9015413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NaN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en-US" smtClean="0"/>
              <a:t>Special number: Not a Number</a:t>
            </a:r>
          </a:p>
          <a:p>
            <a:pPr eaLnBrk="1" hangingPunct="1">
              <a:spcAft>
                <a:spcPct val="25000"/>
              </a:spcAft>
            </a:pPr>
            <a:r>
              <a:rPr lang="en-US" smtClean="0"/>
              <a:t>Result of undefined or erroneous operations</a:t>
            </a:r>
          </a:p>
          <a:p>
            <a:pPr eaLnBrk="1" hangingPunct="1">
              <a:spcAft>
                <a:spcPct val="25000"/>
              </a:spcAft>
            </a:pPr>
            <a:r>
              <a:rPr lang="en-US" smtClean="0"/>
              <a:t>Toxic: any arithmetic operation with </a:t>
            </a:r>
            <a:r>
              <a:rPr lang="en-US" b="1" smtClean="0">
                <a:latin typeface="Courier New" pitchFamily="49" charset="0"/>
              </a:rPr>
              <a:t>NaN</a:t>
            </a:r>
            <a:r>
              <a:rPr lang="en-US" smtClean="0"/>
              <a:t> as an input will have </a:t>
            </a:r>
            <a:r>
              <a:rPr lang="en-US" b="1" smtClean="0">
                <a:latin typeface="Courier New" pitchFamily="49" charset="0"/>
              </a:rPr>
              <a:t>NaN</a:t>
            </a:r>
            <a:r>
              <a:rPr lang="en-US" smtClean="0"/>
              <a:t> as a result</a:t>
            </a:r>
          </a:p>
          <a:p>
            <a:pPr eaLnBrk="1" hangingPunct="1">
              <a:spcAft>
                <a:spcPct val="25000"/>
              </a:spcAft>
            </a:pPr>
            <a:r>
              <a:rPr lang="en-US" b="1" smtClean="0">
                <a:latin typeface="Courier New" pitchFamily="49" charset="0"/>
              </a:rPr>
              <a:t>NaN</a:t>
            </a:r>
            <a:r>
              <a:rPr lang="en-US" smtClean="0"/>
              <a:t> is not equal to anything, including </a:t>
            </a:r>
            <a:r>
              <a:rPr lang="en-US" b="1" smtClean="0">
                <a:latin typeface="Courier New" pitchFamily="49" charset="0"/>
              </a:rPr>
              <a:t>NaN</a:t>
            </a:r>
          </a:p>
          <a:p>
            <a:pPr eaLnBrk="1" hangingPunct="1">
              <a:spcAft>
                <a:spcPct val="25000"/>
              </a:spcAft>
            </a:pPr>
            <a:r>
              <a:rPr lang="en-US" b="1" smtClean="0">
                <a:latin typeface="Courier New" pitchFamily="49" charset="0"/>
              </a:rPr>
              <a:t>NaN === NaN </a:t>
            </a:r>
            <a:r>
              <a:rPr lang="en-US" smtClean="0"/>
              <a:t>is</a:t>
            </a:r>
            <a:r>
              <a:rPr lang="en-US" b="1" smtClean="0">
                <a:latin typeface="Courier New" pitchFamily="49" charset="0"/>
              </a:rPr>
              <a:t> false</a:t>
            </a:r>
          </a:p>
          <a:p>
            <a:pPr eaLnBrk="1" hangingPunct="1">
              <a:spcAft>
                <a:spcPct val="25000"/>
              </a:spcAft>
            </a:pPr>
            <a:r>
              <a:rPr lang="en-US" b="1" smtClean="0">
                <a:latin typeface="Courier New" pitchFamily="49" charset="0"/>
              </a:rPr>
              <a:t>NaN !== NaN </a:t>
            </a:r>
            <a:r>
              <a:rPr lang="en-US" smtClean="0"/>
              <a:t>is</a:t>
            </a:r>
            <a:r>
              <a:rPr lang="en-US" b="1" smtClean="0">
                <a:latin typeface="Courier New" pitchFamily="49" charset="0"/>
              </a:rPr>
              <a:t> true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Mathematical nonsense.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Number.MAX_VALUE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1.7976931348623157e+308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Infinity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Number.MAX_VALUE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9007199254740992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But not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because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But not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because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Boolean</a:t>
            </a:r>
          </a:p>
        </p:txBody>
      </p:sp>
      <p:sp>
        <p:nvSpPr>
          <p:cNvPr id="4301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String</a:t>
            </a:r>
          </a:p>
        </p:txBody>
      </p:sp>
      <p:sp>
        <p:nvSpPr>
          <p:cNvPr id="4403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sequence of 0 or more 16-bit Unicode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UCS-2, not quite UTF-16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awareness of surrogate pairs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No separate character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Characters are represented as strings with length of 1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Strings are immutable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Similar strings are equal ( </a:t>
            </a:r>
            <a:r>
              <a:rPr lang="en-US" sz="2800" b="1" dirty="0" smtClean="0">
                <a:latin typeface="Courier New" pitchFamily="49" charset="0"/>
              </a:rPr>
              <a:t>===</a:t>
            </a:r>
            <a:r>
              <a:rPr lang="en-US" sz="2800" dirty="0" smtClean="0"/>
              <a:t> 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String literals can use single or double quotes with \ escapement.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 smtClean="0"/>
              <a:t> for external strings.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dirty="0" smtClean="0"/>
              <a:t> for internal strings and characters.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etscape_classic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 a number to a string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number’s method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num.toString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String(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 a string to a number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Number function.</a:t>
            </a:r>
          </a:p>
          <a:p>
            <a:r>
              <a:rPr lang="en-US" dirty="0" smtClean="0"/>
              <a:t>Use the + prefix operator.</a:t>
            </a:r>
          </a:p>
          <a:p>
            <a:r>
              <a:rPr lang="en-US" dirty="0" smtClean="0"/>
              <a:t>Use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/>
              <a:t> function.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Number(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parseInt function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dirty="0" err="1" smtClean="0"/>
              <a:t>str</a:t>
            </a:r>
            <a:r>
              <a:rPr lang="en-US" b="1" dirty="0" smtClean="0">
                <a:latin typeface="Courier New" pitchFamily="49" charset="0"/>
              </a:rPr>
              <a:t>, 10)</a:t>
            </a:r>
          </a:p>
          <a:p>
            <a:pPr lvl="1" eaLnBrk="1" hangingPunct="1">
              <a:lnSpc>
                <a:spcPct val="90000"/>
              </a:lnSpc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Converts the value into a number.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stops at the first non-digit character.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	</a:t>
            </a: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("12em") === 12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radix (</a:t>
            </a:r>
            <a:r>
              <a:rPr lang="en-US" b="1" dirty="0" smtClean="0">
                <a:latin typeface="Courier New" pitchFamily="49" charset="0"/>
              </a:rPr>
              <a:t>10</a:t>
            </a:r>
            <a:r>
              <a:rPr lang="en-US" dirty="0" smtClean="0"/>
              <a:t>) should always be used.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("08") ===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parseInt</a:t>
            </a:r>
            <a:r>
              <a:rPr lang="en-US" b="1" dirty="0" smtClean="0">
                <a:latin typeface="Courier New" pitchFamily="49" charset="0"/>
              </a:rPr>
              <a:t>("08", 10) === 8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</a:t>
            </a:r>
            <a:r>
              <a:rPr lang="en-US" b="1" smtClean="0">
                <a:latin typeface="Courier New" pitchFamily="49" charset="0"/>
              </a:rPr>
              <a:t>length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</a:t>
            </a:r>
            <a:r>
              <a:rPr lang="en-US" b="1" smtClean="0">
                <a:latin typeface="Courier New" pitchFamily="49" charset="0"/>
              </a:rPr>
              <a:t>.length</a:t>
            </a:r>
          </a:p>
          <a:p>
            <a:pPr eaLnBrk="1" hangingPunct="1"/>
            <a:endParaRPr lang="en-US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length</a:t>
            </a:r>
            <a:r>
              <a:rPr lang="en-US" smtClean="0"/>
              <a:t> property determines the number of 16-bit characters in a string.</a:t>
            </a:r>
          </a:p>
          <a:p>
            <a:pPr eaLnBrk="1" hangingPunct="1"/>
            <a:r>
              <a:rPr lang="en-US" smtClean="0"/>
              <a:t>Extended characters are counted as 2.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methods</a:t>
            </a:r>
          </a:p>
        </p:txBody>
      </p:sp>
      <p:sp>
        <p:nvSpPr>
          <p:cNvPr id="51203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charAt</a:t>
            </a:r>
          </a:p>
          <a:p>
            <a:r>
              <a:rPr lang="en-US" smtClean="0"/>
              <a:t>charCodeAt</a:t>
            </a:r>
          </a:p>
          <a:p>
            <a:r>
              <a:rPr lang="en-US" smtClean="0"/>
              <a:t>compareLocale</a:t>
            </a:r>
          </a:p>
          <a:p>
            <a:r>
              <a:rPr lang="en-US" smtClean="0"/>
              <a:t>concat</a:t>
            </a:r>
          </a:p>
          <a:p>
            <a:r>
              <a:rPr lang="en-US" smtClean="0"/>
              <a:t>indexOf</a:t>
            </a:r>
          </a:p>
          <a:p>
            <a:r>
              <a:rPr lang="en-US" smtClean="0"/>
              <a:t>lastIndexOf</a:t>
            </a:r>
          </a:p>
          <a:p>
            <a:r>
              <a:rPr lang="en-US" smtClean="0"/>
              <a:t>localeCompare</a:t>
            </a:r>
          </a:p>
          <a:p>
            <a:r>
              <a:rPr lang="en-US" smtClean="0"/>
              <a:t>match</a:t>
            </a:r>
          </a:p>
          <a:p>
            <a:r>
              <a:rPr lang="en-US" smtClean="0"/>
              <a:t>replace</a:t>
            </a:r>
          </a:p>
          <a:p>
            <a:r>
              <a:rPr lang="en-US" smtClean="0"/>
              <a:t>search</a:t>
            </a:r>
          </a:p>
        </p:txBody>
      </p:sp>
      <p:sp>
        <p:nvSpPr>
          <p:cNvPr id="5120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slice</a:t>
            </a:r>
          </a:p>
          <a:p>
            <a:r>
              <a:rPr lang="en-US" smtClean="0"/>
              <a:t>split</a:t>
            </a:r>
          </a:p>
          <a:p>
            <a:r>
              <a:rPr lang="en-US" smtClean="0"/>
              <a:t>substring</a:t>
            </a:r>
          </a:p>
          <a:p>
            <a:r>
              <a:rPr lang="en-US" smtClean="0"/>
              <a:t>toLocaleLowerCase</a:t>
            </a:r>
          </a:p>
          <a:p>
            <a:r>
              <a:rPr lang="en-US" smtClean="0"/>
              <a:t>toLocaleUpperCase</a:t>
            </a:r>
          </a:p>
          <a:p>
            <a:r>
              <a:rPr lang="en-US" smtClean="0"/>
              <a:t>toLowerCase</a:t>
            </a:r>
          </a:p>
          <a:p>
            <a:r>
              <a:rPr lang="en-US" smtClean="0"/>
              <a:t>toString</a:t>
            </a:r>
          </a:p>
          <a:p>
            <a:r>
              <a:rPr lang="en-US" smtClean="0"/>
              <a:t>toUpperCase</a:t>
            </a:r>
          </a:p>
          <a:p>
            <a:r>
              <a:rPr lang="en-US" smtClean="0"/>
              <a:t>trim</a:t>
            </a:r>
          </a:p>
          <a:p>
            <a:r>
              <a:rPr lang="en-US" smtClean="0"/>
              <a:t>valueOf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trim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772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if (typeof String.prototype.trim !== </a:t>
            </a:r>
            <a:br>
              <a:rPr lang="en-US" sz="2400" b="1">
                <a:solidFill>
                  <a:srgbClr val="66FF33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        'function') {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    String.prototype.trim = function () {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        return this.replace(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            /^\s*(\S*(\s+\S+)*)\s*$/, </a:t>
            </a:r>
            <a:br>
              <a:rPr lang="en-US" sz="2400" b="1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            "$1"); 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bg1"/>
                </a:solidFill>
                <a:latin typeface="Courier New" pitchFamily="49" charset="0"/>
              </a:rPr>
              <a:t>    };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66FF33"/>
                </a:solidFill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supplant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</a:rPr>
              <a:t> template = '&lt;table border="</a:t>
            </a:r>
            <a:r>
              <a:rPr lang="en-US" sz="1800" b="1" dirty="0" smtClean="0">
                <a:solidFill>
                  <a:srgbClr val="CCFFCC"/>
                </a:solidFill>
                <a:latin typeface="Courier New" pitchFamily="49" charset="0"/>
              </a:rPr>
              <a:t>{border}</a:t>
            </a:r>
            <a:r>
              <a:rPr lang="en-US" sz="1800" b="1" dirty="0" smtClean="0">
                <a:latin typeface="Courier New" pitchFamily="49" charset="0"/>
              </a:rPr>
              <a:t>"&gt;'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'&lt;</a:t>
            </a:r>
            <a:r>
              <a:rPr lang="en-US" sz="1800" b="1" dirty="0" err="1" smtClean="0">
                <a:latin typeface="Courier New" pitchFamily="49" charset="0"/>
              </a:rPr>
              <a:t>tr</a:t>
            </a:r>
            <a:r>
              <a:rPr lang="en-US" sz="1800" b="1" dirty="0" smtClean="0">
                <a:latin typeface="Courier New" pitchFamily="49" charset="0"/>
              </a:rPr>
              <a:t>&gt;&lt;</a:t>
            </a:r>
            <a:r>
              <a:rPr lang="en-US" sz="1800" b="1" dirty="0" err="1" smtClean="0">
                <a:latin typeface="Courier New" pitchFamily="49" charset="0"/>
              </a:rPr>
              <a:t>th</a:t>
            </a:r>
            <a:r>
              <a:rPr lang="en-US" sz="1800" b="1" dirty="0" smtClean="0">
                <a:latin typeface="Courier New" pitchFamily="49" charset="0"/>
              </a:rPr>
              <a:t>&gt;Last&lt;/</a:t>
            </a:r>
            <a:r>
              <a:rPr lang="en-US" sz="1800" b="1" dirty="0" err="1" smtClean="0">
                <a:latin typeface="Courier New" pitchFamily="49" charset="0"/>
              </a:rPr>
              <a:t>th</a:t>
            </a:r>
            <a:r>
              <a:rPr lang="en-US" sz="1800" b="1" dirty="0" smtClean="0">
                <a:latin typeface="Courier New" pitchFamily="49" charset="0"/>
              </a:rPr>
              <a:t>&gt;&lt;td&gt;</a:t>
            </a:r>
            <a:r>
              <a:rPr lang="en-US" sz="1800" b="1" dirty="0" smtClean="0">
                <a:solidFill>
                  <a:srgbClr val="CCFFCC"/>
                </a:solidFill>
                <a:latin typeface="Courier New" pitchFamily="49" charset="0"/>
              </a:rPr>
              <a:t>{last}</a:t>
            </a:r>
            <a:r>
              <a:rPr lang="en-US" sz="1800" b="1" dirty="0" smtClean="0">
                <a:latin typeface="Courier New" pitchFamily="49" charset="0"/>
              </a:rPr>
              <a:t>&lt;/td&gt;&lt;/</a:t>
            </a:r>
            <a:r>
              <a:rPr lang="en-US" sz="1800" b="1" dirty="0" err="1" smtClean="0">
                <a:latin typeface="Courier New" pitchFamily="49" charset="0"/>
              </a:rPr>
              <a:t>tr</a:t>
            </a:r>
            <a:r>
              <a:rPr lang="en-US" sz="1800" b="1" dirty="0" smtClean="0">
                <a:latin typeface="Courier New" pitchFamily="49" charset="0"/>
              </a:rPr>
              <a:t>&gt;'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'&lt;</a:t>
            </a:r>
            <a:r>
              <a:rPr lang="en-US" sz="1800" b="1" dirty="0" err="1" smtClean="0">
                <a:latin typeface="Courier New" pitchFamily="49" charset="0"/>
              </a:rPr>
              <a:t>tr</a:t>
            </a:r>
            <a:r>
              <a:rPr lang="en-US" sz="1800" b="1" dirty="0" smtClean="0">
                <a:latin typeface="Courier New" pitchFamily="49" charset="0"/>
              </a:rPr>
              <a:t>&gt;&lt;</a:t>
            </a:r>
            <a:r>
              <a:rPr lang="en-US" sz="1800" b="1" dirty="0" err="1" smtClean="0">
                <a:latin typeface="Courier New" pitchFamily="49" charset="0"/>
              </a:rPr>
              <a:t>th</a:t>
            </a:r>
            <a:r>
              <a:rPr lang="en-US" sz="1800" b="1" dirty="0" smtClean="0">
                <a:latin typeface="Courier New" pitchFamily="49" charset="0"/>
              </a:rPr>
              <a:t>&gt;First&lt;/</a:t>
            </a:r>
            <a:r>
              <a:rPr lang="en-US" sz="1800" b="1" dirty="0" err="1" smtClean="0">
                <a:latin typeface="Courier New" pitchFamily="49" charset="0"/>
              </a:rPr>
              <a:t>th</a:t>
            </a:r>
            <a:r>
              <a:rPr lang="en-US" sz="1800" b="1" dirty="0" smtClean="0">
                <a:latin typeface="Courier New" pitchFamily="49" charset="0"/>
              </a:rPr>
              <a:t>&gt;&lt;td&gt;</a:t>
            </a:r>
            <a:r>
              <a:rPr lang="en-US" sz="1800" b="1" dirty="0" smtClean="0">
                <a:solidFill>
                  <a:srgbClr val="CCFFCC"/>
                </a:solidFill>
                <a:latin typeface="Courier New" pitchFamily="49" charset="0"/>
              </a:rPr>
              <a:t>{first}</a:t>
            </a:r>
            <a:r>
              <a:rPr lang="en-US" sz="1800" b="1" dirty="0" smtClean="0">
                <a:latin typeface="Courier New" pitchFamily="49" charset="0"/>
              </a:rPr>
              <a:t>&lt;/td&gt;&lt;/</a:t>
            </a:r>
            <a:r>
              <a:rPr lang="en-US" sz="1800" b="1" dirty="0" err="1" smtClean="0">
                <a:latin typeface="Courier New" pitchFamily="49" charset="0"/>
              </a:rPr>
              <a:t>tr</a:t>
            </a:r>
            <a:r>
              <a:rPr lang="en-US" sz="1800" b="1" dirty="0" smtClean="0">
                <a:latin typeface="Courier New" pitchFamily="49" charset="0"/>
              </a:rPr>
              <a:t>&gt;'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'&lt;/table&gt;';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</a:rPr>
              <a:t> data =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first: "Carl",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last: "Hollywood",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border: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mydiv.innerHTML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</a:rPr>
              <a:t>template.supplant</a:t>
            </a:r>
            <a:r>
              <a:rPr lang="en-US" sz="2000" b="1" dirty="0" smtClean="0">
                <a:latin typeface="Courier New" pitchFamily="49" charset="0"/>
              </a:rPr>
              <a:t>(data);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supplant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solidFill>
                  <a:srgbClr val="66FF33"/>
                </a:solidFill>
                <a:latin typeface="Courier New" pitchFamily="49" charset="0"/>
              </a:rPr>
              <a:t>if (</a:t>
            </a:r>
            <a:r>
              <a:rPr lang="en-US" sz="2200" b="1" dirty="0" err="1" smtClean="0">
                <a:solidFill>
                  <a:srgbClr val="66FF33"/>
                </a:solidFill>
                <a:latin typeface="Courier New" pitchFamily="49" charset="0"/>
              </a:rPr>
              <a:t>typeof</a:t>
            </a:r>
            <a:r>
              <a:rPr lang="en-US" sz="2200" b="1" dirty="0" smtClean="0">
                <a:solidFill>
                  <a:srgbClr val="66FF33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66FF33"/>
                </a:solidFill>
                <a:latin typeface="Courier New" pitchFamily="49" charset="0"/>
              </a:rPr>
              <a:t>String.prototype.supplant</a:t>
            </a:r>
            <a:r>
              <a:rPr lang="en-US" sz="2200" b="1" dirty="0" smtClean="0">
                <a:solidFill>
                  <a:srgbClr val="66FF33"/>
                </a:solidFill>
                <a:latin typeface="Courier New" pitchFamily="49" charset="0"/>
              </a:rPr>
              <a:t> !== </a:t>
            </a:r>
            <a:br>
              <a:rPr lang="en-US" sz="2200" b="1" dirty="0" smtClean="0">
                <a:solidFill>
                  <a:srgbClr val="66FF33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rgbClr val="66FF33"/>
                </a:solidFill>
                <a:latin typeface="Courier New" pitchFamily="49" charset="0"/>
              </a:rPr>
              <a:t>        'function')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</a:rPr>
              <a:t>String.prototype.supplant</a:t>
            </a:r>
            <a:r>
              <a:rPr lang="en-US" sz="2200" b="1" dirty="0" smtClean="0">
                <a:latin typeface="Courier New" pitchFamily="49" charset="0"/>
              </a:rPr>
              <a:t> = function (o)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  return </a:t>
            </a:r>
            <a:r>
              <a:rPr lang="en-US" sz="2200" b="1" dirty="0" err="1" smtClean="0">
                <a:latin typeface="Courier New" pitchFamily="49" charset="0"/>
              </a:rPr>
              <a:t>this.replace</a:t>
            </a:r>
            <a:r>
              <a:rPr lang="en-US" sz="2200" b="1" dirty="0" smtClean="0">
                <a:latin typeface="Courier New" pitchFamily="49" charset="0"/>
              </a:rPr>
              <a:t>(</a:t>
            </a:r>
            <a:r>
              <a:rPr lang="en-US" sz="2200" b="1" dirty="0" smtClean="0">
                <a:solidFill>
                  <a:srgbClr val="FFABAB"/>
                </a:solidFill>
                <a:latin typeface="Courier New" pitchFamily="49" charset="0"/>
              </a:rPr>
              <a:t>/{([^{}]*)}/</a:t>
            </a:r>
            <a:r>
              <a:rPr lang="en-US" sz="2200" b="1" dirty="0" smtClean="0">
                <a:latin typeface="Courier New" pitchFamily="49" charset="0"/>
              </a:rPr>
              <a:t>g,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        </a:t>
            </a:r>
            <a:r>
              <a:rPr lang="en-US" sz="2200" b="1" dirty="0" smtClean="0">
                <a:solidFill>
                  <a:srgbClr val="CCFFCC"/>
                </a:solidFill>
                <a:latin typeface="Courier New" pitchFamily="49" charset="0"/>
              </a:rPr>
              <a:t>function (a, b)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solidFill>
                  <a:srgbClr val="CCFFCC"/>
                </a:solidFill>
                <a:latin typeface="Courier New" pitchFamily="49" charset="0"/>
              </a:rPr>
              <a:t>                </a:t>
            </a:r>
            <a:r>
              <a:rPr lang="en-US" sz="2200" b="1" dirty="0" err="1" smtClean="0">
                <a:solidFill>
                  <a:srgbClr val="CCFFCC"/>
                </a:solidFill>
                <a:latin typeface="Courier New" pitchFamily="49" charset="0"/>
              </a:rPr>
              <a:t>var</a:t>
            </a:r>
            <a:r>
              <a:rPr lang="en-US" sz="2200" b="1" dirty="0" smtClean="0">
                <a:solidFill>
                  <a:srgbClr val="CCFFCC"/>
                </a:solidFill>
                <a:latin typeface="Courier New" pitchFamily="49" charset="0"/>
              </a:rPr>
              <a:t> r = </a:t>
            </a:r>
            <a:r>
              <a:rPr lang="en-US" sz="2200" b="1" dirty="0" smtClean="0">
                <a:latin typeface="Courier New" pitchFamily="49" charset="0"/>
              </a:rPr>
              <a:t>o</a:t>
            </a:r>
            <a:r>
              <a:rPr lang="en-US" sz="2200" b="1" dirty="0" smtClean="0">
                <a:solidFill>
                  <a:srgbClr val="CCFFCC"/>
                </a:solidFill>
                <a:latin typeface="Courier New" pitchFamily="49" charset="0"/>
              </a:rPr>
              <a:t>[b];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solidFill>
                  <a:srgbClr val="CCFFCC"/>
                </a:solidFill>
                <a:latin typeface="Courier New" pitchFamily="49" charset="0"/>
              </a:rPr>
              <a:t>                return </a:t>
            </a:r>
            <a:r>
              <a:rPr lang="en-US" sz="2200" b="1" dirty="0" err="1" smtClean="0">
                <a:solidFill>
                  <a:srgbClr val="CCFFCC"/>
                </a:solidFill>
                <a:latin typeface="Courier New" pitchFamily="49" charset="0"/>
              </a:rPr>
              <a:t>typeof</a:t>
            </a:r>
            <a:r>
              <a:rPr lang="en-US" sz="2200" b="1" dirty="0" smtClean="0">
                <a:solidFill>
                  <a:srgbClr val="CCFFCC"/>
                </a:solidFill>
                <a:latin typeface="Courier New" pitchFamily="49" charset="0"/>
              </a:rPr>
              <a:t> r === 'string' ? </a:t>
            </a:r>
            <a:br>
              <a:rPr lang="en-US" sz="2200" b="1" dirty="0" smtClean="0">
                <a:solidFill>
                  <a:srgbClr val="CCFFCC"/>
                </a:solidFill>
                <a:latin typeface="Courier New" pitchFamily="49" charset="0"/>
              </a:rPr>
            </a:br>
            <a:r>
              <a:rPr lang="en-US" sz="2200" b="1" dirty="0" smtClean="0">
                <a:solidFill>
                  <a:srgbClr val="CCFFCC"/>
                </a:solidFill>
                <a:latin typeface="Courier New" pitchFamily="49" charset="0"/>
              </a:rPr>
              <a:t>                    r : a;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solidFill>
                  <a:srgbClr val="CCFFCC"/>
                </a:solidFill>
                <a:latin typeface="Courier New" pitchFamily="49" charset="0"/>
              </a:rPr>
              <a:t>            }</a:t>
            </a:r>
            <a:r>
              <a:rPr lang="en-US" sz="2200" b="1" dirty="0" smtClean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latin typeface="Courier New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 smtClean="0">
                <a:solidFill>
                  <a:srgbClr val="66FF33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Array</a:t>
            </a:r>
          </a:p>
        </p:txBody>
      </p:sp>
      <p:sp>
        <p:nvSpPr>
          <p:cNvPr id="552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en-US" b="1" dirty="0" smtClean="0">
                <a:latin typeface="Courier New" pitchFamily="49" charset="0"/>
              </a:rPr>
              <a:t>Array</a:t>
            </a:r>
            <a:r>
              <a:rPr lang="en-US" dirty="0" smtClean="0"/>
              <a:t> inherits from </a:t>
            </a:r>
            <a:r>
              <a:rPr lang="en-US" b="1" dirty="0" smtClean="0">
                <a:latin typeface="Courier New" pitchFamily="49" charset="0"/>
              </a:rPr>
              <a:t>Object</a:t>
            </a:r>
            <a:r>
              <a:rPr lang="en-US" dirty="0" smtClean="0"/>
              <a:t>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Indexes are converted to strings and used as names for retrieving values.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Very efficient for sparse arrays.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Not very efficient in most other cases.</a:t>
            </a:r>
          </a:p>
          <a:p>
            <a:pPr eaLnBrk="1" hangingPunct="1">
              <a:spcAft>
                <a:spcPct val="40000"/>
              </a:spcAft>
            </a:pPr>
            <a:r>
              <a:rPr lang="en-US" dirty="0" smtClean="0"/>
              <a:t>One advantage: No need to provide a length or type when creating an array.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2071688" y="609600"/>
          <a:ext cx="5000625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3" imgW="6666667" imgH="7517460" progId="Photoshop.Image.11">
                  <p:embed/>
                </p:oleObj>
              </mc:Choice>
              <mc:Fallback>
                <p:oleObj name="Image" r:id="rId3" imgW="6666667" imgH="7517460" progId="Photoshop.Image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609600"/>
                        <a:ext cx="5000625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1571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length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Arrays, unlike objects, have a special </a:t>
            </a:r>
            <a:r>
              <a:rPr lang="en-US" sz="2800" b="1" dirty="0" smtClean="0">
                <a:latin typeface="Courier New" pitchFamily="49" charset="0"/>
              </a:rPr>
              <a:t>length</a:t>
            </a:r>
            <a:r>
              <a:rPr lang="en-US" sz="2800" dirty="0" smtClean="0"/>
              <a:t> property.</a:t>
            </a:r>
          </a:p>
          <a:p>
            <a:pPr eaLnBrk="1" hangingPunct="1"/>
            <a:r>
              <a:rPr lang="en-US" sz="2800" dirty="0" smtClean="0"/>
              <a:t>It is always 1 larger than the highest integer subscript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Literals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array literal uses </a:t>
            </a:r>
            <a:r>
              <a:rPr lang="en-US" sz="2800" b="1" smtClean="0">
                <a:latin typeface="Courier New" pitchFamily="49" charset="0"/>
              </a:rPr>
              <a:t>[]</a:t>
            </a:r>
          </a:p>
          <a:p>
            <a:pPr eaLnBrk="1" hangingPunct="1"/>
            <a:r>
              <a:rPr lang="en-US" sz="2800" smtClean="0"/>
              <a:t>It can contain any number of expressions, separated by commas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CCFFCC"/>
                </a:solidFill>
                <a:latin typeface="Courier New" pitchFamily="49" charset="0"/>
              </a:rPr>
              <a:t>myList = ['oats', 'peas', 'beans'];</a:t>
            </a:r>
            <a:r>
              <a:rPr lang="en-US" smtClean="0"/>
              <a:t> </a:t>
            </a:r>
          </a:p>
          <a:p>
            <a:pPr eaLnBrk="1" hangingPunct="1"/>
            <a:r>
              <a:rPr lang="en-US" sz="2800" smtClean="0"/>
              <a:t>New items can be appended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myList[myList.length] = 'barley';</a:t>
            </a:r>
          </a:p>
          <a:p>
            <a:pPr eaLnBrk="1" hangingPunct="1"/>
            <a:r>
              <a:rPr lang="en-US" sz="2800" smtClean="0"/>
              <a:t>The dot notation  should not be used with arrays.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methods</a:t>
            </a:r>
          </a:p>
        </p:txBody>
      </p:sp>
      <p:sp>
        <p:nvSpPr>
          <p:cNvPr id="5939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concat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every </a:t>
            </a:r>
          </a:p>
          <a:p>
            <a:r>
              <a:rPr lang="en-US" dirty="0" smtClean="0"/>
              <a:t>filter 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indexOf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join </a:t>
            </a:r>
          </a:p>
          <a:p>
            <a:r>
              <a:rPr lang="en-US" dirty="0" err="1" smtClean="0"/>
              <a:t>lastIndexOf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map </a:t>
            </a:r>
          </a:p>
          <a:p>
            <a:r>
              <a:rPr lang="en-US" dirty="0" smtClean="0"/>
              <a:t>pop </a:t>
            </a:r>
          </a:p>
          <a:p>
            <a:r>
              <a:rPr lang="en-US" dirty="0" smtClean="0"/>
              <a:t>push </a:t>
            </a:r>
          </a:p>
          <a:p>
            <a:endParaRPr lang="en-US" dirty="0" smtClean="0"/>
          </a:p>
        </p:txBody>
      </p:sp>
      <p:sp>
        <p:nvSpPr>
          <p:cNvPr id="5939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reduce </a:t>
            </a:r>
          </a:p>
          <a:p>
            <a:r>
              <a:rPr lang="en-US" smtClean="0"/>
              <a:t>reduceRight </a:t>
            </a:r>
          </a:p>
          <a:p>
            <a:r>
              <a:rPr lang="en-US" smtClean="0"/>
              <a:t>reverse </a:t>
            </a:r>
          </a:p>
          <a:p>
            <a:r>
              <a:rPr lang="en-US" smtClean="0"/>
              <a:t>shift </a:t>
            </a:r>
          </a:p>
          <a:p>
            <a:r>
              <a:rPr lang="en-US" smtClean="0"/>
              <a:t>slice </a:t>
            </a:r>
          </a:p>
          <a:p>
            <a:r>
              <a:rPr lang="en-US" smtClean="0"/>
              <a:t>some </a:t>
            </a:r>
          </a:p>
          <a:p>
            <a:r>
              <a:rPr lang="en-US" smtClean="0"/>
              <a:t>splice </a:t>
            </a:r>
          </a:p>
          <a:p>
            <a:r>
              <a:rPr lang="en-US" smtClean="0"/>
              <a:t>toLocaleString </a:t>
            </a:r>
          </a:p>
          <a:p>
            <a:r>
              <a:rPr lang="en-US" smtClean="0"/>
              <a:t>toString </a:t>
            </a:r>
          </a:p>
          <a:p>
            <a:r>
              <a:rPr lang="en-US" smtClean="0"/>
              <a:t>unshift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</a:t>
            </a:r>
          </a:p>
        </p:txBody>
      </p:sp>
      <p:sp>
        <p:nvSpPr>
          <p:cNvPr id="604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b="1" smtClean="0">
                <a:latin typeface="Courier New" pitchFamily="49" charset="0"/>
                <a:cs typeface="Courier New" pitchFamily="49" charset="0"/>
              </a:rPr>
              <a:t>var n = [4, 8, 15, 16, 23, 42];</a:t>
            </a:r>
          </a:p>
          <a:p>
            <a:pPr>
              <a:buFontTx/>
              <a:buNone/>
            </a:pPr>
            <a:r>
              <a:rPr lang="pt-BR" b="1" smtClean="0">
                <a:latin typeface="Courier New" pitchFamily="49" charset="0"/>
                <a:cs typeface="Courier New" pitchFamily="49" charset="0"/>
              </a:rPr>
              <a:t>n.sort();</a:t>
            </a:r>
          </a:p>
          <a:p>
            <a:pPr>
              <a:buFontTx/>
              <a:buNone/>
            </a:pPr>
            <a:r>
              <a:rPr lang="pt-BR" b="1" smtClean="0">
                <a:latin typeface="Courier New" pitchFamily="49" charset="0"/>
                <a:cs typeface="Courier New" pitchFamily="49" charset="0"/>
              </a:rPr>
              <a:t>// n is [15, 16, 23, 4, 42, 8]</a:t>
            </a:r>
            <a:endParaRPr lang="en-US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Elements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delete array[number]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Removes the element, but leaves a hole in the numbering.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array.splice(number, 1)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Removes the element and renumbers all the following elements.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Deleting Elements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myArray = ['a', </a:t>
            </a:r>
            <a:r>
              <a:rPr lang="en-US" sz="2800" b="1" smtClean="0">
                <a:solidFill>
                  <a:srgbClr val="FFFF99"/>
                </a:solidFill>
                <a:latin typeface="Courier New" pitchFamily="49" charset="0"/>
              </a:rPr>
              <a:t>'b'</a:t>
            </a:r>
            <a:r>
              <a:rPr lang="en-US" sz="2800" b="1" smtClean="0">
                <a:latin typeface="Courier New" pitchFamily="49" charset="0"/>
              </a:rPr>
              <a:t>, 'c', 'd'];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delete myArray[1];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// ['a', </a:t>
            </a:r>
            <a:r>
              <a:rPr lang="en-US" sz="2800" b="1" smtClean="0">
                <a:solidFill>
                  <a:srgbClr val="FFFF99"/>
                </a:solidFill>
                <a:latin typeface="Courier New" pitchFamily="49" charset="0"/>
              </a:rPr>
              <a:t>undefined</a:t>
            </a:r>
            <a:r>
              <a:rPr lang="en-US" sz="2800" b="1" smtClean="0">
                <a:latin typeface="Courier New" pitchFamily="49" charset="0"/>
              </a:rPr>
              <a:t>, 'c', 'd']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myArray.splice(1, 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// ['a', 'c', 'd']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v Objects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objects when the names are arbitrary strings.</a:t>
            </a:r>
          </a:p>
          <a:p>
            <a:pPr eaLnBrk="1" hangingPunct="1"/>
            <a:r>
              <a:rPr lang="en-US" smtClean="0"/>
              <a:t>Use arrays when the names are sequential integers.</a:t>
            </a:r>
          </a:p>
          <a:p>
            <a:pPr eaLnBrk="1" hangingPunct="1"/>
            <a:r>
              <a:rPr lang="en-US" smtClean="0"/>
              <a:t>Don't get confused by the term Associative Array.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Date</a:t>
            </a:r>
            <a:r>
              <a:rPr lang="en-US" smtClean="0"/>
              <a:t> function is based on Java's Date class.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was not Y2K ready.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RegExp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lvl="1" algn="l" eaLnBrk="1" hangingPunct="1"/>
            <a:r>
              <a:rPr lang="en-US" sz="1200" b="1" dirty="0" smtClean="0">
                <a:solidFill>
                  <a:srgbClr val="FFABAB"/>
                </a:solidFill>
                <a:latin typeface="Courier New" pitchFamily="49" charset="0"/>
              </a:rPr>
              <a:t>/\/(\\[^\x00-\x1f]|\[(\\[^\x00-\x1f]|[^\x00-\x1f\\\/])*\]|[^\x00-\x1f\\\/\[])+\/[</a:t>
            </a:r>
            <a:r>
              <a:rPr lang="en-US" sz="1200" b="1" dirty="0" err="1" smtClean="0">
                <a:solidFill>
                  <a:srgbClr val="FFABAB"/>
                </a:solidFill>
                <a:latin typeface="Courier New" pitchFamily="49" charset="0"/>
              </a:rPr>
              <a:t>gim</a:t>
            </a:r>
            <a:r>
              <a:rPr lang="en-US" sz="1200" b="1" dirty="0" smtClean="0">
                <a:solidFill>
                  <a:srgbClr val="FFABAB"/>
                </a:solidFill>
                <a:latin typeface="Courier New" pitchFamily="49" charset="0"/>
              </a:rPr>
              <a:t>]*/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</a:t>
            </a:r>
          </a:p>
        </p:txBody>
      </p:sp>
      <p:sp>
        <p:nvSpPr>
          <p:cNvPr id="6656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5" name="Picture 6" descr="Screendump van &quot;Welcome to HyperCard&quot; card van de home st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064625" cy="638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values are objects</a:t>
            </a:r>
          </a:p>
        </p:txBody>
      </p:sp>
      <p:sp>
        <p:nvSpPr>
          <p:cNvPr id="67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null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value that isn't anything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undefined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value that isn't even that.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default value for variables and parameters.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value of missing members in objects.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typeof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typeof</a:t>
            </a:r>
            <a:r>
              <a:rPr lang="en-US" smtClean="0"/>
              <a:t> prefix operator returns a string identifying the type of a value.</a:t>
            </a:r>
          </a:p>
        </p:txBody>
      </p:sp>
      <p:graphicFrame>
        <p:nvGraphicFramePr>
          <p:cNvPr id="461828" name="Group 4"/>
          <p:cNvGraphicFramePr>
            <a:graphicFrameLocks noGrp="1"/>
          </p:cNvGraphicFramePr>
          <p:nvPr/>
        </p:nvGraphicFramePr>
        <p:xfrm>
          <a:off x="2516188" y="2854325"/>
          <a:ext cx="5638800" cy="3566160"/>
        </p:xfrm>
        <a:graphic>
          <a:graphicData uri="http://schemas.openxmlformats.org/drawingml/2006/table">
            <a:tbl>
              <a:tblPr/>
              <a:tblGrid>
                <a:gridCol w="2819400"/>
                <a:gridCol w="2819400"/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type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typeof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object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function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'function'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array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number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'number'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string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'string'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boolean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'boolean'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null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undefined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'undefined'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Array.isArray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alert(Array.isArray([]));   //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rgbClr val="66FF3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rgbClr val="66FF3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66FF33"/>
                </a:solidFill>
                <a:latin typeface="Courier New" pitchFamily="49" charset="0"/>
              </a:rPr>
              <a:t>if (typeof Array.isArray !== 'function')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Array.isArray = function (value)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return Object.prototype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    .toString.apply(value) ===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        '[object Array]';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66FF3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Object.isObject</a:t>
            </a:r>
            <a:endParaRPr lang="en-US" dirty="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alert(</a:t>
            </a:r>
            <a:r>
              <a:rPr lang="en-US" sz="2400" b="1" dirty="0" err="1" smtClean="0">
                <a:latin typeface="Courier New" pitchFamily="49" charset="0"/>
              </a:rPr>
              <a:t>Object.isObject</a:t>
            </a:r>
            <a:r>
              <a:rPr lang="en-US" sz="2400" b="1" smtClean="0">
                <a:latin typeface="Courier New" pitchFamily="49" charset="0"/>
              </a:rPr>
              <a:t>({}));   </a:t>
            </a:r>
            <a:r>
              <a:rPr lang="en-US" sz="2400" b="1" dirty="0" smtClean="0">
                <a:latin typeface="Courier New" pitchFamily="49" charset="0"/>
              </a:rPr>
              <a:t>//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66FF3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66FF3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33"/>
                </a:solidFill>
                <a:latin typeface="Courier New" pitchFamily="49" charset="0"/>
              </a:rPr>
              <a:t>if (</a:t>
            </a:r>
            <a:r>
              <a:rPr lang="en-US" sz="2400" b="1" dirty="0" err="1" smtClean="0">
                <a:solidFill>
                  <a:srgbClr val="66FF33"/>
                </a:solidFill>
                <a:latin typeface="Courier New" pitchFamily="49" charset="0"/>
              </a:rPr>
              <a:t>typeof</a:t>
            </a:r>
            <a:r>
              <a:rPr lang="en-US" sz="2400" b="1" dirty="0" smtClean="0">
                <a:solidFill>
                  <a:srgbClr val="66FF33"/>
                </a:solidFill>
                <a:latin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66FF33"/>
                </a:solidFill>
                <a:latin typeface="Courier New" pitchFamily="49" charset="0"/>
              </a:rPr>
              <a:t>Object.isObject</a:t>
            </a:r>
            <a:r>
              <a:rPr lang="en-US" sz="2400" b="1" dirty="0" smtClean="0">
                <a:solidFill>
                  <a:srgbClr val="66FF33"/>
                </a:solidFill>
                <a:latin typeface="Courier New" pitchFamily="49" charset="0"/>
              </a:rPr>
              <a:t> !== 'function')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</a:rPr>
              <a:t>Object.isObject</a:t>
            </a:r>
            <a:r>
              <a:rPr lang="en-US" sz="2400" b="1" dirty="0" smtClean="0">
                <a:latin typeface="Courier New" pitchFamily="49" charset="0"/>
              </a:rPr>
              <a:t> = function (value)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    return value !== null &amp;&amp;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          </a:t>
            </a:r>
            <a:r>
              <a:rPr lang="en-US" sz="2400" b="1" dirty="0" err="1" smtClean="0">
                <a:latin typeface="Courier New" pitchFamily="49" charset="0"/>
              </a:rPr>
              <a:t>typeof</a:t>
            </a:r>
            <a:r>
              <a:rPr lang="en-US" sz="2400" b="1" dirty="0" smtClean="0">
                <a:latin typeface="Courier New" pitchFamily="49" charset="0"/>
              </a:rPr>
              <a:t> value === 'object';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33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543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Falsy values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undefined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"" 	(</a:t>
            </a:r>
            <a:r>
              <a:rPr lang="en-US" sz="2400" dirty="0" smtClean="0"/>
              <a:t>empty string)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err="1" smtClean="0">
                <a:latin typeface="Courier New" pitchFamily="49" charset="0"/>
              </a:rPr>
              <a:t>NaN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All other values (including all objects) are </a:t>
            </a:r>
            <a:r>
              <a:rPr lang="en-US" sz="2400" b="1" dirty="0" err="1" smtClean="0"/>
              <a:t>truthy</a:t>
            </a:r>
            <a:r>
              <a:rPr lang="en-US" sz="2400" b="1" dirty="0" smtClean="0"/>
              <a:t>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"0"    "false"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All values can be said to be </a:t>
            </a:r>
            <a:r>
              <a:rPr lang="en-US" sz="2400" dirty="0" err="1" smtClean="0">
                <a:latin typeface="+mj-lt"/>
              </a:rPr>
              <a:t>boolish</a:t>
            </a:r>
            <a:r>
              <a:rPr lang="en-US" sz="2400" dirty="0" smtClean="0">
                <a:latin typeface="+mj-lt"/>
              </a:rPr>
              <a:t>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Loosely Typed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of these types can be stored in an variable, or passed as a parameter to any function.</a:t>
            </a:r>
          </a:p>
          <a:p>
            <a:pPr eaLnBrk="1" hangingPunct="1"/>
            <a:r>
              <a:rPr lang="en-US" dirty="0" smtClean="0"/>
              <a:t>The language is not </a:t>
            </a:r>
            <a:r>
              <a:rPr lang="en-US" dirty="0" err="1" smtClean="0">
                <a:latin typeface="Cheltenhm BdItHd BT" pitchFamily="18" charset="0"/>
              </a:rPr>
              <a:t>untyped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This is a good part.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 can be passed as arguments to functions, and can be returned by functions</a:t>
            </a:r>
          </a:p>
          <a:p>
            <a:pPr lvl="1" eaLnBrk="1" hangingPunct="1"/>
            <a:r>
              <a:rPr lang="en-US" smtClean="0"/>
              <a:t>Objects are passed by reference.</a:t>
            </a:r>
          </a:p>
          <a:p>
            <a:pPr lvl="1" eaLnBrk="1" hangingPunct="1"/>
            <a:r>
              <a:rPr lang="en-US" smtClean="0"/>
              <a:t>Objects are not passed by value.</a:t>
            </a:r>
          </a:p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===</a:t>
            </a:r>
            <a:r>
              <a:rPr lang="en-US" smtClean="0"/>
              <a:t> operator compares object references, not values</a:t>
            </a:r>
          </a:p>
          <a:p>
            <a:pPr lvl="1" eaLnBrk="1" hangingPunct="1"/>
            <a:r>
              <a:rPr lang="en-US" b="1" smtClean="0">
                <a:latin typeface="Courier New" pitchFamily="49" charset="0"/>
              </a:rPr>
              <a:t>true</a:t>
            </a:r>
            <a:r>
              <a:rPr lang="en-US" smtClean="0"/>
              <a:t> only if both operands are the same object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is syntactically a C family language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differs from C mainly in its type system, which allows functions to be values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Brendan Eich by superfluit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88"/>
            <a:ext cx="74676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Starts with a letter or _ or </a:t>
            </a:r>
            <a:r>
              <a:rPr lang="en-US" sz="2800" b="1" dirty="0" smtClean="0">
                <a:latin typeface="Courier New" pitchFamily="49" charset="0"/>
              </a:rPr>
              <a:t>$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Followed by zero or more letters, digits, _ or </a:t>
            </a:r>
            <a:r>
              <a:rPr lang="en-US" sz="2800" b="1" dirty="0" smtClean="0">
                <a:latin typeface="Courier New" pitchFamily="49" charset="0"/>
              </a:rPr>
              <a:t>$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By convention, all variables, parameters, members, and function names start with lower case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Except for constructor functions which start with upper case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Initial _ should be reserved for implementations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Courier New" pitchFamily="49" charset="0"/>
              </a:rPr>
              <a:t>$</a:t>
            </a:r>
            <a:r>
              <a:rPr lang="en-US" sz="2800" dirty="0" smtClean="0"/>
              <a:t> should be reserved for machines.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// slashslash line comment</a:t>
            </a:r>
          </a:p>
          <a:p>
            <a:pPr lvl="1" eaLnBrk="1" hangingPunct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/*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slashstar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block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comment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Arithmetic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+  -  *  /  %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Comparison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==  !=  &lt;  &gt;  &lt;=  &gt;=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Logical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&amp;&amp;  ||  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Bitwise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&amp;  |  ^  &gt;&gt;  &gt;&gt;&gt;  &lt;&lt;</a:t>
            </a:r>
          </a:p>
          <a:p>
            <a:pPr eaLnBrk="1" hangingPunct="1">
              <a:lnSpc>
                <a:spcPct val="80000"/>
              </a:lnSpc>
              <a:buFontTx/>
              <a:buChar char=" "/>
            </a:pPr>
            <a:r>
              <a:rPr lang="en-US" sz="2800" dirty="0" smtClean="0"/>
              <a:t>Ternary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b="1" dirty="0" smtClean="0">
                <a:latin typeface="Courier New" pitchFamily="49" charset="0"/>
              </a:rPr>
              <a:t>?: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+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 and concatenation</a:t>
            </a:r>
          </a:p>
          <a:p>
            <a:pPr eaLnBrk="1" hangingPunct="1"/>
            <a:r>
              <a:rPr lang="en-US" smtClean="0"/>
              <a:t>If both operands are numbers, </a:t>
            </a:r>
          </a:p>
          <a:p>
            <a:pPr lvl="1" eaLnBrk="1" hangingPunct="1">
              <a:buFontTx/>
              <a:buNone/>
            </a:pPr>
            <a:r>
              <a:rPr lang="en-US" smtClean="0"/>
              <a:t>then </a:t>
            </a:r>
          </a:p>
          <a:p>
            <a:pPr lvl="2" eaLnBrk="1" hangingPunct="1">
              <a:buFontTx/>
              <a:buNone/>
            </a:pPr>
            <a:r>
              <a:rPr lang="en-US" smtClean="0"/>
              <a:t>add them</a:t>
            </a:r>
          </a:p>
          <a:p>
            <a:pPr lvl="1" eaLnBrk="1" hangingPunct="1">
              <a:buFontTx/>
              <a:buNone/>
            </a:pPr>
            <a:r>
              <a:rPr lang="en-US" smtClean="0"/>
              <a:t>else </a:t>
            </a:r>
          </a:p>
          <a:p>
            <a:pPr lvl="2" eaLnBrk="1" hangingPunct="1">
              <a:buFontTx/>
              <a:buNone/>
            </a:pPr>
            <a:r>
              <a:rPr lang="en-US" smtClean="0"/>
              <a:t>	convert them both to strings</a:t>
            </a:r>
            <a:br>
              <a:rPr lang="en-US" smtClean="0"/>
            </a:br>
            <a:r>
              <a:rPr lang="en-US" smtClean="0"/>
              <a:t>concatenate them</a:t>
            </a:r>
          </a:p>
          <a:p>
            <a:pPr algn="ctr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'$' + 3 + 4 = '$34'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+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Unary operator can convert strings to numbers</a:t>
            </a: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+"42" = 42</a:t>
            </a:r>
          </a:p>
          <a:p>
            <a:pPr eaLnBrk="1" hangingPunct="1">
              <a:buFontTx/>
              <a:buNone/>
            </a:pPr>
            <a:r>
              <a:rPr lang="en-US" sz="2400" smtClean="0"/>
              <a:t>Also </a:t>
            </a: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Number("42") = 42</a:t>
            </a:r>
          </a:p>
          <a:p>
            <a:pPr eaLnBrk="1" hangingPunct="1">
              <a:buFontTx/>
              <a:buNone/>
            </a:pPr>
            <a:r>
              <a:rPr lang="en-US" sz="2400" smtClean="0"/>
              <a:t>Also</a:t>
            </a: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parseInt("42", 10) = 42</a:t>
            </a:r>
          </a:p>
          <a:p>
            <a:pPr lvl="1" algn="ctr"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lvl="1" algn="ctr" eaLnBrk="1" hangingPunct="1"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+"3" + (+"4") = 7</a:t>
            </a:r>
            <a:endParaRPr lang="en-US" sz="2400" smtClean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/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Division of two integers can produce a non-integer result</a:t>
            </a:r>
          </a:p>
          <a:p>
            <a:pPr lvl="1" algn="ctr" eaLnBrk="1" hangingPunct="1"/>
            <a:endParaRPr lang="en-US" b="1" dirty="0" smtClean="0">
              <a:latin typeface="Courier New" pitchFamily="49" charset="0"/>
            </a:endParaRPr>
          </a:p>
          <a:p>
            <a:pPr marL="457200" lvl="1" indent="0" algn="ctr" eaLnBrk="1" hangingPunct="1">
              <a:buNone/>
            </a:pPr>
            <a:r>
              <a:rPr lang="en-US" b="1" dirty="0" smtClean="0">
                <a:latin typeface="Courier New" pitchFamily="49" charset="0"/>
              </a:rPr>
              <a:t>10 / 3      3.3333333333333335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%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remainder operator, not the modulo operator.</a:t>
            </a:r>
          </a:p>
          <a:p>
            <a:pPr eaLnBrk="1" hangingPunct="1"/>
            <a:endParaRPr lang="en-US" smtClean="0"/>
          </a:p>
          <a:p>
            <a:pPr algn="ctr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-1 % 8    // -1, not 7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==  !=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Equal and not equal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These operators can do type coercion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is always better to use </a:t>
            </a:r>
            <a:r>
              <a:rPr lang="en-US" b="1" smtClean="0">
                <a:latin typeface="Courier New" pitchFamily="49" charset="0"/>
              </a:rPr>
              <a:t>===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!==</a:t>
            </a:r>
            <a:r>
              <a:rPr lang="en-US" smtClean="0"/>
              <a:t>, which do not do type coercion.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Evils of type coercion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</a:t>
            </a:r>
            <a:r>
              <a:rPr lang="da-DK" sz="2000" b="1" dirty="0" err="1" smtClean="0">
                <a:latin typeface="Courier New" pitchFamily="49" charset="0"/>
              </a:rPr>
              <a:t>undefined</a:t>
            </a:r>
            <a:r>
              <a:rPr lang="da-DK" sz="2000" b="1" dirty="0" smtClean="0">
                <a:latin typeface="Courier New" pitchFamily="49" charset="0"/>
              </a:rPr>
              <a:t>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</a:t>
            </a:r>
            <a:r>
              <a:rPr lang="da-DK" sz="2000" b="1" dirty="0" err="1" smtClean="0">
                <a:latin typeface="Courier New" pitchFamily="49" charset="0"/>
              </a:rPr>
              <a:t>null</a:t>
            </a:r>
            <a:r>
              <a:rPr lang="da-DK" sz="2000" b="1" dirty="0" smtClean="0">
                <a:latin typeface="Courier New" pitchFamily="49" charset="0"/>
              </a:rPr>
              <a:t>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err="1" smtClean="0">
                <a:latin typeface="Courier New" pitchFamily="49" charset="0"/>
              </a:rPr>
              <a:t>null</a:t>
            </a:r>
            <a:r>
              <a:rPr lang="da-DK" sz="2000" b="1" dirty="0" smtClean="0">
                <a:latin typeface="Courier New" pitchFamily="49" charset="0"/>
              </a:rPr>
              <a:t> == </a:t>
            </a:r>
            <a:r>
              <a:rPr lang="da-DK" sz="2000" b="1" dirty="0" err="1" smtClean="0">
                <a:latin typeface="Courier New" pitchFamily="49" charset="0"/>
              </a:rPr>
              <a:t>undefined</a:t>
            </a:r>
            <a:r>
              <a:rPr lang="da-DK" sz="2000" b="1" dirty="0" smtClean="0">
                <a:latin typeface="Courier New" pitchFamily="49" charset="0"/>
              </a:rPr>
              <a:t>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' \t\r\n ' == 0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1 == [1]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true == [1</a:t>
            </a:r>
            <a:r>
              <a:rPr lang="en-US" sz="2000" b="1" dirty="0" smtClean="0">
                <a:latin typeface="Courier New" pitchFamily="49" charset="0"/>
              </a:rPr>
              <a:t>]        // true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true == [true</a:t>
            </a:r>
            <a:r>
              <a:rPr lang="en-US" sz="2000" b="1" dirty="0" smtClean="0">
                <a:latin typeface="Courier New" pitchFamily="49" charset="0"/>
              </a:rPr>
              <a:t>]     // false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&amp;&amp;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guard operator, aka </a:t>
            </a:r>
            <a:r>
              <a:rPr lang="en-US" sz="2800" i="1" dirty="0" smtClean="0"/>
              <a:t>logical and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first operand is </a:t>
            </a:r>
            <a:r>
              <a:rPr lang="en-US" sz="2800" dirty="0" err="1" smtClean="0"/>
              <a:t>truthy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then result is second operand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else result is first operand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It can be used to avoid null references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if (a)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return </a:t>
            </a:r>
            <a:r>
              <a:rPr lang="en-US" b="1" dirty="0" err="1" smtClean="0">
                <a:latin typeface="Courier New" pitchFamily="49" charset="0"/>
              </a:rPr>
              <a:t>a.member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 else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return 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can be written as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return a &amp;&amp; </a:t>
            </a:r>
            <a:r>
              <a:rPr lang="en-US" sz="2400" b="1" dirty="0" err="1" smtClean="0">
                <a:latin typeface="Courier New" pitchFamily="49" charset="0"/>
              </a:rPr>
              <a:t>a.member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624263" y="2019300"/>
            <a:ext cx="190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Scheme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553200" y="2019300"/>
            <a:ext cx="1038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Self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 flipV="1">
            <a:off x="2133600" y="2743200"/>
            <a:ext cx="21336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>
            <a:off x="4495800" y="2743200"/>
            <a:ext cx="152400" cy="1524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1447800" y="20193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Java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3276600" y="4343400"/>
            <a:ext cx="24653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LiveScript</a:t>
            </a:r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 flipV="1">
            <a:off x="5029200" y="2895600"/>
            <a:ext cx="20574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||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default operator, aka </a:t>
            </a:r>
            <a:r>
              <a:rPr lang="en-US" sz="2800" i="1" smtClean="0"/>
              <a:t>logical or</a:t>
            </a:r>
          </a:p>
          <a:p>
            <a:pPr eaLnBrk="1" hangingPunct="1"/>
            <a:r>
              <a:rPr lang="en-US" sz="2800" smtClean="0"/>
              <a:t>If first operand is truthy</a:t>
            </a:r>
          </a:p>
          <a:p>
            <a:pPr lvl="1" eaLnBrk="1" hangingPunct="1">
              <a:buFontTx/>
              <a:buNone/>
            </a:pPr>
            <a:r>
              <a:rPr lang="en-US" smtClean="0"/>
              <a:t>then result is first operand</a:t>
            </a:r>
          </a:p>
          <a:p>
            <a:pPr lvl="1" eaLnBrk="1" hangingPunct="1">
              <a:buFontTx/>
              <a:buNone/>
            </a:pPr>
            <a:r>
              <a:rPr lang="en-US" smtClean="0"/>
              <a:t>else result is second operand</a:t>
            </a:r>
          </a:p>
          <a:p>
            <a:pPr eaLnBrk="1" hangingPunct="1"/>
            <a:r>
              <a:rPr lang="en-US" sz="2800" smtClean="0"/>
              <a:t>It can be used to fill in default values.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var last = input || nr_items;</a:t>
            </a:r>
          </a:p>
          <a:p>
            <a:pPr eaLnBrk="1" hangingPunct="1"/>
            <a:r>
              <a:rPr lang="en-US" sz="2800" smtClean="0"/>
              <a:t>(If </a:t>
            </a:r>
            <a:r>
              <a:rPr lang="en-US" sz="2800" b="1" smtClean="0">
                <a:latin typeface="Courier New" pitchFamily="49" charset="0"/>
              </a:rPr>
              <a:t>input</a:t>
            </a:r>
            <a:r>
              <a:rPr lang="en-US" sz="2800" smtClean="0"/>
              <a:t> is truthy, then </a:t>
            </a:r>
            <a:r>
              <a:rPr lang="en-US" sz="2800" b="1" smtClean="0">
                <a:latin typeface="Courier New" pitchFamily="49" charset="0"/>
              </a:rPr>
              <a:t>last</a:t>
            </a:r>
            <a:r>
              <a:rPr lang="en-US" sz="2800" smtClean="0"/>
              <a:t> is input, otherwise set </a:t>
            </a:r>
            <a:r>
              <a:rPr lang="en-US" sz="2800" b="1" smtClean="0">
                <a:latin typeface="Courier New" pitchFamily="49" charset="0"/>
              </a:rPr>
              <a:t>last</a:t>
            </a:r>
            <a:r>
              <a:rPr lang="en-US" sz="2800" smtClean="0"/>
              <a:t> to </a:t>
            </a:r>
            <a:r>
              <a:rPr lang="en-US" sz="2800" b="1" smtClean="0">
                <a:latin typeface="Courier New" pitchFamily="49" charset="0"/>
              </a:rPr>
              <a:t>nr_items</a:t>
            </a:r>
            <a:r>
              <a:rPr lang="en-US" sz="2800" smtClean="0"/>
              <a:t>.)</a:t>
            </a:r>
          </a:p>
          <a:p>
            <a:pPr eaLnBrk="1" hangingPunct="1"/>
            <a:r>
              <a:rPr lang="en-US" sz="2800" smtClean="0"/>
              <a:t>May not work as expected if the first operand is a number, because 0 is falsy.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!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Prefix </a:t>
            </a:r>
            <a:r>
              <a:rPr lang="en-US" i="1" smtClean="0"/>
              <a:t>logical not</a:t>
            </a:r>
            <a:r>
              <a:rPr lang="en-US" smtClean="0"/>
              <a:t> operator.</a:t>
            </a:r>
          </a:p>
          <a:p>
            <a:pPr eaLnBrk="1" hangingPunct="1"/>
            <a:r>
              <a:rPr lang="en-US" smtClean="0"/>
              <a:t>If the operand is truthy, the result is </a:t>
            </a:r>
            <a:r>
              <a:rPr lang="en-US" b="1" smtClean="0">
                <a:latin typeface="Courier New" pitchFamily="49" charset="0"/>
              </a:rPr>
              <a:t>false</a:t>
            </a:r>
            <a:r>
              <a:rPr lang="en-US" smtClean="0"/>
              <a:t>. Otherwise, the result is </a:t>
            </a:r>
            <a:r>
              <a:rPr lang="en-US" b="1" smtClean="0">
                <a:latin typeface="Courier New" pitchFamily="49" charset="0"/>
              </a:rPr>
              <a:t>true</a:t>
            </a:r>
            <a:r>
              <a:rPr lang="en-US" smtClean="0"/>
              <a:t>.</a:t>
            </a:r>
          </a:p>
          <a:p>
            <a:pPr eaLnBrk="1" hangingPunct="1"/>
            <a:r>
              <a:rPr lang="en-US" b="1" smtClean="0">
                <a:latin typeface="Courier New" pitchFamily="49" charset="0"/>
              </a:rPr>
              <a:t>!!</a:t>
            </a:r>
            <a:r>
              <a:rPr lang="en-US" smtClean="0"/>
              <a:t> produces booleans.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Bitwise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ctr"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&amp;  |  ^  &gt;&gt;  &gt;&gt;&gt;  &lt;&lt;</a:t>
            </a:r>
          </a:p>
          <a:p>
            <a:pPr lvl="1" eaLnBrk="1" hangingPunct="1"/>
            <a:endParaRPr lang="en-US" b="1" smtClean="0">
              <a:latin typeface="Courier New" pitchFamily="49" charset="0"/>
            </a:endParaRPr>
          </a:p>
          <a:p>
            <a:pPr eaLnBrk="1" hangingPunct="1"/>
            <a:r>
              <a:rPr lang="en-US" smtClean="0"/>
              <a:t>The bitwise operators convert the operand to a 32-bit signed integer, and turn the result back into 64-bit floating point.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Statements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switch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while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do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for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break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continue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return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try/throw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Break statement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Statements can have labels.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Break statements can refer to those labels.</a:t>
            </a:r>
          </a:p>
          <a:p>
            <a:pPr lvl="1" eaLnBrk="1" hangingPunct="1">
              <a:lnSpc>
                <a:spcPct val="80000"/>
              </a:lnSpc>
            </a:pPr>
            <a:endParaRPr lang="en-US" sz="2400" b="1" dirty="0" smtClean="0">
              <a:solidFill>
                <a:srgbClr val="CCFFCC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</a:rPr>
              <a:t>loop:</a:t>
            </a:r>
            <a:r>
              <a:rPr lang="en-US" sz="2400" b="1" dirty="0" smtClean="0">
                <a:latin typeface="Courier New" pitchFamily="49" charset="0"/>
              </a:rPr>
              <a:t> for (;;)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...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if (…) {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break </a:t>
            </a:r>
            <a:r>
              <a:rPr lang="en-US" sz="2400" b="1" dirty="0" smtClean="0">
                <a:solidFill>
                  <a:srgbClr val="CCFFCC"/>
                </a:solidFill>
                <a:latin typeface="Courier New" pitchFamily="49" charset="0"/>
              </a:rPr>
              <a:t>loop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statement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Iterate </a:t>
            </a:r>
            <a:r>
              <a:rPr lang="en-US" dirty="0" smtClean="0"/>
              <a:t>through all of the elements of an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for (</a:t>
            </a:r>
            <a:r>
              <a:rPr lang="en-US" sz="2400" i="1" dirty="0" err="1" smtClean="0">
                <a:solidFill>
                  <a:srgbClr val="CCFFCC"/>
                </a:solidFill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= 0; </a:t>
            </a:r>
            <a:r>
              <a:rPr lang="en-US" sz="2400" i="1" dirty="0" err="1" smtClean="0">
                <a:solidFill>
                  <a:srgbClr val="CCFFCC"/>
                </a:solidFill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&lt; </a:t>
            </a:r>
            <a:r>
              <a:rPr lang="en-US" sz="2400" i="1" dirty="0" err="1" smtClean="0">
                <a:solidFill>
                  <a:srgbClr val="CCFFCC"/>
                </a:solidFill>
              </a:rPr>
              <a:t>array</a:t>
            </a:r>
            <a:r>
              <a:rPr lang="en-US" sz="2400" b="1" dirty="0" err="1" smtClean="0">
                <a:latin typeface="Courier New" pitchFamily="49" charset="0"/>
              </a:rPr>
              <a:t>.length</a:t>
            </a:r>
            <a:r>
              <a:rPr lang="en-US" sz="2400" b="1" dirty="0" smtClean="0">
                <a:latin typeface="Courier New" pitchFamily="49" charset="0"/>
              </a:rPr>
              <a:t>; </a:t>
            </a:r>
            <a:r>
              <a:rPr lang="en-US" sz="2400" i="1" dirty="0" err="1" smtClean="0">
                <a:solidFill>
                  <a:srgbClr val="CCFFCC"/>
                </a:solidFill>
              </a:rPr>
              <a:t>i</a:t>
            </a:r>
            <a:r>
              <a:rPr lang="en-US" sz="2400" b="1" dirty="0" smtClean="0">
                <a:latin typeface="Courier New" pitchFamily="49" charset="0"/>
              </a:rPr>
              <a:t> += 1)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//</a:t>
            </a:r>
            <a:r>
              <a:rPr lang="en-US" dirty="0" smtClean="0"/>
              <a:t> within the loop,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//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CCFFCC"/>
                </a:solidFill>
              </a:rPr>
              <a:t>i</a:t>
            </a:r>
            <a:r>
              <a:rPr lang="en-US" dirty="0" smtClean="0"/>
              <a:t> is the index of the current member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FFCC"/>
                </a:solidFill>
              </a:rPr>
              <a:t>array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i="1" dirty="0" err="1" smtClean="0">
                <a:solidFill>
                  <a:srgbClr val="CCFFCC"/>
                </a:solidFill>
              </a:rPr>
              <a:t>i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 is the current element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It is usually better to use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 method instead.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in statement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Iterate </a:t>
            </a:r>
            <a:r>
              <a:rPr lang="en-US" sz="2400" dirty="0" smtClean="0"/>
              <a:t>through all of the members of an object: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for (</a:t>
            </a:r>
            <a:r>
              <a:rPr lang="en-US" sz="2400" i="1" dirty="0" smtClean="0">
                <a:solidFill>
                  <a:srgbClr val="CCFFCC"/>
                </a:solidFill>
              </a:rPr>
              <a:t>name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i="1" dirty="0" smtClean="0">
                <a:solidFill>
                  <a:srgbClr val="CCFFCC"/>
                </a:solidFill>
              </a:rPr>
              <a:t>object</a:t>
            </a:r>
            <a:r>
              <a:rPr lang="en-US" sz="2400" b="1" dirty="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if (</a:t>
            </a:r>
            <a:r>
              <a:rPr lang="en-US" sz="2400" i="1" dirty="0" err="1" smtClean="0">
                <a:solidFill>
                  <a:srgbClr val="CCFFCC"/>
                </a:solidFill>
              </a:rPr>
              <a:t>object</a:t>
            </a:r>
            <a:r>
              <a:rPr lang="en-US" sz="2400" b="1" dirty="0" err="1" smtClean="0">
                <a:latin typeface="Courier New" pitchFamily="49" charset="0"/>
              </a:rPr>
              <a:t>.hasOwnProperty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i="1" dirty="0" smtClean="0">
                <a:solidFill>
                  <a:srgbClr val="CCFFCC"/>
                </a:solidFill>
              </a:rPr>
              <a:t>name</a:t>
            </a:r>
            <a:r>
              <a:rPr lang="en-US" sz="2400" b="1" dirty="0" smtClean="0">
                <a:latin typeface="Courier New" pitchFamily="49" charset="0"/>
              </a:rPr>
              <a:t>))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within the loop,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FFCC"/>
                </a:solidFill>
              </a:rPr>
              <a:t>name</a:t>
            </a:r>
            <a:r>
              <a:rPr lang="en-US" dirty="0" smtClean="0"/>
              <a:t> is the key of current member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FFCC"/>
                </a:solidFill>
              </a:rPr>
              <a:t>object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i="1" dirty="0" smtClean="0">
                <a:solidFill>
                  <a:srgbClr val="CCFFCC"/>
                </a:solidFill>
              </a:rPr>
              <a:t>name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 is the current value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It is always better to use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sz="2400" dirty="0" smtClean="0"/>
              <a:t> instead.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statement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Multiway</a:t>
            </a:r>
            <a:r>
              <a:rPr lang="en-US" dirty="0" smtClean="0"/>
              <a:t> branch.</a:t>
            </a:r>
          </a:p>
          <a:p>
            <a:pPr eaLnBrk="1" hangingPunct="1"/>
            <a:r>
              <a:rPr lang="en-US" dirty="0" smtClean="0"/>
              <a:t>The switch value does not need to a number. It can be a string.</a:t>
            </a:r>
          </a:p>
          <a:p>
            <a:pPr eaLnBrk="1" hangingPunct="1"/>
            <a:r>
              <a:rPr lang="en-US" dirty="0" smtClean="0"/>
              <a:t>The case values can be expressions.</a:t>
            </a:r>
          </a:p>
          <a:p>
            <a:pPr eaLnBrk="1" hangingPunct="1"/>
            <a:r>
              <a:rPr lang="en-US" dirty="0" smtClean="0"/>
              <a:t>Danger: Cases fall through to the next case unless a disruptive statement like </a:t>
            </a:r>
            <a:r>
              <a:rPr lang="en-US" b="1" dirty="0" smtClean="0">
                <a:latin typeface="Courier New" pitchFamily="49" charset="0"/>
              </a:rPr>
              <a:t>break</a:t>
            </a:r>
            <a:r>
              <a:rPr lang="en-US" dirty="0" smtClean="0"/>
              <a:t> ends the case.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 statement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switch (</a:t>
            </a:r>
            <a:r>
              <a:rPr lang="en-US" sz="2800" dirty="0" smtClean="0">
                <a:latin typeface="Cheltenhm BdItHd BT" pitchFamily="18" charset="0"/>
              </a:rPr>
              <a:t>expression</a:t>
            </a:r>
            <a:r>
              <a:rPr lang="en-US" sz="28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case ';':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case ',':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case '.':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    punctuation();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default: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</a:rPr>
              <a:t>noneOfTheAbove</a:t>
            </a:r>
            <a:r>
              <a:rPr lang="en-US" sz="2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Throw statement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throw new Error(</a:t>
            </a:r>
            <a:r>
              <a:rPr lang="en-US" smtClean="0"/>
              <a:t>reason</a:t>
            </a:r>
            <a:r>
              <a:rPr lang="en-US" b="1" smtClean="0"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throw {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name</a:t>
            </a:r>
            <a:r>
              <a:rPr lang="en-US" b="1" smtClean="0">
                <a:latin typeface="Courier New" pitchFamily="49" charset="0"/>
              </a:rPr>
              <a:t>: </a:t>
            </a:r>
            <a:r>
              <a:rPr lang="en-US" smtClean="0"/>
              <a:t>exceptionName</a:t>
            </a:r>
            <a:r>
              <a:rPr lang="en-US" b="1" smtClean="0">
                <a:latin typeface="Courier New" pitchFamily="49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    </a:t>
            </a:r>
            <a:r>
              <a:rPr lang="en-US" b="1" smtClean="0">
                <a:solidFill>
                  <a:srgbClr val="CCFFCC"/>
                </a:solidFill>
                <a:latin typeface="Courier New" pitchFamily="49" charset="0"/>
              </a:rPr>
              <a:t>message</a:t>
            </a:r>
            <a:r>
              <a:rPr lang="en-US" b="1" smtClean="0">
                <a:latin typeface="Courier New" pitchFamily="49" charset="0"/>
              </a:rPr>
              <a:t>: </a:t>
            </a:r>
            <a:r>
              <a:rPr lang="en-US" smtClean="0"/>
              <a:t>reason</a:t>
            </a:r>
          </a:p>
          <a:p>
            <a:pPr eaLnBrk="1" hangingPunct="1">
              <a:buFontTx/>
              <a:buNone/>
            </a:pPr>
            <a:r>
              <a:rPr lang="en-US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2581</Words>
  <Application>Microsoft Office PowerPoint</Application>
  <PresentationFormat>On-screen Show (4:3)</PresentationFormat>
  <Paragraphs>752</Paragraphs>
  <Slides>104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4" baseType="lpstr">
      <vt:lpstr>Arial</vt:lpstr>
      <vt:lpstr>Wingdings</vt:lpstr>
      <vt:lpstr>Cheltenhm BdItHd BT</vt:lpstr>
      <vt:lpstr>Cheltenhm BdCn BT</vt:lpstr>
      <vt:lpstr>Cheltenhm BdHd BT</vt:lpstr>
      <vt:lpstr>Cheltenhm XBdCn BT</vt:lpstr>
      <vt:lpstr>Courier New</vt:lpstr>
      <vt:lpstr>Calibri</vt:lpstr>
      <vt:lpstr>Default Design</vt:lpstr>
      <vt:lpstr>Image</vt:lpstr>
      <vt:lpstr>PowerPoint Presentation</vt:lpstr>
      <vt:lpstr>PowerPoint Presentation</vt:lpstr>
      <vt:lpstr>The First Important Discovery of the 21st Century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ECMAScript</vt:lpstr>
      <vt:lpstr>Where do Bad Parts come from?</vt:lpstr>
      <vt:lpstr>Objects</vt:lpstr>
      <vt:lpstr>An object is a dynamic collection of properties. </vt:lpstr>
      <vt:lpstr>Get, set, and delete</vt:lpstr>
      <vt:lpstr>Object literals</vt:lpstr>
      <vt:lpstr>Classes v Prototypes</vt:lpstr>
      <vt:lpstr>Working with prototypes</vt:lpstr>
      <vt:lpstr>Delegation</vt:lpstr>
      <vt:lpstr>JavaScript didn’t get it quite right</vt:lpstr>
      <vt:lpstr>JavaScript didn’t get it quite right</vt:lpstr>
      <vt:lpstr>The for in problem</vt:lpstr>
      <vt:lpstr>The for in problem</vt:lpstr>
      <vt:lpstr>Keys must be strings</vt:lpstr>
      <vt:lpstr>Object and …</vt:lpstr>
      <vt:lpstr>Number</vt:lpstr>
      <vt:lpstr>Number literals</vt:lpstr>
      <vt:lpstr>Numbers</vt:lpstr>
      <vt:lpstr>Good that we don’t have int</vt:lpstr>
      <vt:lpstr>Associative Law does not hold</vt:lpstr>
      <vt:lpstr>(a + 1) – 1 === a</vt:lpstr>
      <vt:lpstr>Decimal fractions are approximate</vt:lpstr>
      <vt:lpstr>Number methods</vt:lpstr>
      <vt:lpstr>Number methods</vt:lpstr>
      <vt:lpstr>Numbers are first class objects</vt:lpstr>
      <vt:lpstr>Math object</vt:lpstr>
      <vt:lpstr>Math object</vt:lpstr>
      <vt:lpstr>NaN</vt:lpstr>
      <vt:lpstr>x = x + 1</vt:lpstr>
      <vt:lpstr>x = x + 1</vt:lpstr>
      <vt:lpstr>x = x + 1</vt:lpstr>
      <vt:lpstr>x = x + 1</vt:lpstr>
      <vt:lpstr>x = x + 1</vt:lpstr>
      <vt:lpstr>x = x + 1</vt:lpstr>
      <vt:lpstr>Boolean</vt:lpstr>
      <vt:lpstr>String</vt:lpstr>
      <vt:lpstr>Strings</vt:lpstr>
      <vt:lpstr>Convert a number to a string</vt:lpstr>
      <vt:lpstr>Convert a string to a number</vt:lpstr>
      <vt:lpstr>parseInt function</vt:lpstr>
      <vt:lpstr>String length</vt:lpstr>
      <vt:lpstr>String methods</vt:lpstr>
      <vt:lpstr>trim</vt:lpstr>
      <vt:lpstr>supplant</vt:lpstr>
      <vt:lpstr>supplant</vt:lpstr>
      <vt:lpstr>Array</vt:lpstr>
      <vt:lpstr>Arrays</vt:lpstr>
      <vt:lpstr>length</vt:lpstr>
      <vt:lpstr>Array Literals</vt:lpstr>
      <vt:lpstr>Array methods</vt:lpstr>
      <vt:lpstr>sort</vt:lpstr>
      <vt:lpstr>Deleting Elements</vt:lpstr>
      <vt:lpstr>Deleting Elements</vt:lpstr>
      <vt:lpstr>Arrays v Objects</vt:lpstr>
      <vt:lpstr>Date</vt:lpstr>
      <vt:lpstr>RegExp</vt:lpstr>
      <vt:lpstr>Function</vt:lpstr>
      <vt:lpstr>All values are objects</vt:lpstr>
      <vt:lpstr>null</vt:lpstr>
      <vt:lpstr>undefined</vt:lpstr>
      <vt:lpstr>typeof</vt:lpstr>
      <vt:lpstr>Array.isArray</vt:lpstr>
      <vt:lpstr>Object.isObject</vt:lpstr>
      <vt:lpstr>Falsy values</vt:lpstr>
      <vt:lpstr>Loosely Typed</vt:lpstr>
      <vt:lpstr>Reference</vt:lpstr>
      <vt:lpstr>C</vt:lpstr>
      <vt:lpstr>Identifiers</vt:lpstr>
      <vt:lpstr>Comments</vt:lpstr>
      <vt:lpstr>Operators</vt:lpstr>
      <vt:lpstr>+</vt:lpstr>
      <vt:lpstr>+</vt:lpstr>
      <vt:lpstr>/</vt:lpstr>
      <vt:lpstr>%</vt:lpstr>
      <vt:lpstr>==  !=</vt:lpstr>
      <vt:lpstr>Evils of type coercion</vt:lpstr>
      <vt:lpstr>&amp;&amp;</vt:lpstr>
      <vt:lpstr>||</vt:lpstr>
      <vt:lpstr>!</vt:lpstr>
      <vt:lpstr>Bitwise</vt:lpstr>
      <vt:lpstr>Statements</vt:lpstr>
      <vt:lpstr>Break statement</vt:lpstr>
      <vt:lpstr>For statement</vt:lpstr>
      <vt:lpstr>For in statement</vt:lpstr>
      <vt:lpstr>Switch statement</vt:lpstr>
      <vt:lpstr>Switch statement</vt:lpstr>
      <vt:lpstr>Throw statement</vt:lpstr>
      <vt:lpstr>Try statement</vt:lpstr>
      <vt:lpstr>Try Statement</vt:lpstr>
      <vt:lpstr>Next time:</vt:lpstr>
      <vt:lpstr>With statement</vt:lpstr>
      <vt:lpstr>With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Crockford On JavaScript</dc:title>
  <dc:subject>Chapter 2: And then there was JavaScript</dc:subject>
  <dc:creator>Douglas Crockford</dc:creator>
  <cp:lastModifiedBy>Douglas Crockford</cp:lastModifiedBy>
  <cp:revision>275</cp:revision>
  <dcterms:created xsi:type="dcterms:W3CDTF">2009-10-26T16:53:11Z</dcterms:created>
  <dcterms:modified xsi:type="dcterms:W3CDTF">2014-02-02T18:10:37Z</dcterms:modified>
</cp:coreProperties>
</file>